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5"/>
    <p:sldMasterId id="2147483672" r:id="rId6"/>
    <p:sldMasterId id="2147483685" r:id="rId7"/>
    <p:sldMasterId id="2147483697" r:id="rId8"/>
    <p:sldMasterId id="2147483714" r:id="rId9"/>
  </p:sldMasterIdLst>
  <p:notesMasterIdLst>
    <p:notesMasterId r:id="rId54"/>
  </p:notesMasterIdLst>
  <p:sldIdLst>
    <p:sldId id="1325" r:id="rId10"/>
    <p:sldId id="1255" r:id="rId11"/>
    <p:sldId id="263" r:id="rId12"/>
    <p:sldId id="326" r:id="rId13"/>
    <p:sldId id="1282" r:id="rId14"/>
    <p:sldId id="1168" r:id="rId15"/>
    <p:sldId id="1283" r:id="rId16"/>
    <p:sldId id="479" r:id="rId17"/>
    <p:sldId id="830" r:id="rId18"/>
    <p:sldId id="831" r:id="rId19"/>
    <p:sldId id="287" r:id="rId20"/>
    <p:sldId id="284" r:id="rId21"/>
    <p:sldId id="286" r:id="rId22"/>
    <p:sldId id="1243" r:id="rId23"/>
    <p:sldId id="782" r:id="rId24"/>
    <p:sldId id="928" r:id="rId25"/>
    <p:sldId id="1284" r:id="rId26"/>
    <p:sldId id="1285" r:id="rId27"/>
    <p:sldId id="1287" r:id="rId28"/>
    <p:sldId id="872" r:id="rId29"/>
    <p:sldId id="1278" r:id="rId30"/>
    <p:sldId id="1167" r:id="rId31"/>
    <p:sldId id="1286" r:id="rId32"/>
    <p:sldId id="801" r:id="rId33"/>
    <p:sldId id="804" r:id="rId34"/>
    <p:sldId id="799" r:id="rId35"/>
    <p:sldId id="410" r:id="rId36"/>
    <p:sldId id="1288" r:id="rId37"/>
    <p:sldId id="805" r:id="rId38"/>
    <p:sldId id="1289" r:id="rId39"/>
    <p:sldId id="1279" r:id="rId40"/>
    <p:sldId id="583" r:id="rId41"/>
    <p:sldId id="588" r:id="rId42"/>
    <p:sldId id="1281" r:id="rId43"/>
    <p:sldId id="1004" r:id="rId44"/>
    <p:sldId id="950" r:id="rId45"/>
    <p:sldId id="900" r:id="rId46"/>
    <p:sldId id="951" r:id="rId47"/>
    <p:sldId id="1290" r:id="rId48"/>
    <p:sldId id="977" r:id="rId49"/>
    <p:sldId id="1065" r:id="rId50"/>
    <p:sldId id="779" r:id="rId51"/>
    <p:sldId id="1169" r:id="rId52"/>
    <p:sldId id="1316" r:id="rId53"/>
  </p:sldIdLst>
  <p:sldSz cx="12192000" cy="6858000"/>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85" userDrawn="1">
          <p15:clr>
            <a:srgbClr val="A4A3A4"/>
          </p15:clr>
        </p15:guide>
        <p15:guide id="2" pos="3840" userDrawn="1">
          <p15:clr>
            <a:srgbClr val="A4A3A4"/>
          </p15:clr>
        </p15:guide>
        <p15:guide id="3"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od, Kathryn (Trade)" initials="WK(" lastIdx="9" clrIdx="0">
    <p:extLst>
      <p:ext uri="{19B8F6BF-5375-455C-9EA6-DF929625EA0E}">
        <p15:presenceInfo xmlns:p15="http://schemas.microsoft.com/office/powerpoint/2012/main" userId="S-1-5-21-624148788-1160966863-2688259415-7455" providerId="AD"/>
      </p:ext>
    </p:extLst>
  </p:cmAuthor>
  <p:cmAuthor id="2" name="Mike Wheeler" initials="MW" lastIdx="11" clrIdx="1">
    <p:extLst>
      <p:ext uri="{19B8F6BF-5375-455C-9EA6-DF929625EA0E}">
        <p15:presenceInfo xmlns:p15="http://schemas.microsoft.com/office/powerpoint/2012/main" userId="Mike Wheeler" providerId="None"/>
      </p:ext>
    </p:extLst>
  </p:cmAuthor>
  <p:cmAuthor id="3" name="Darren Grimes" initials="DG" lastIdx="2" clrIdx="2">
    <p:extLst>
      <p:ext uri="{19B8F6BF-5375-455C-9EA6-DF929625EA0E}">
        <p15:presenceInfo xmlns:p15="http://schemas.microsoft.com/office/powerpoint/2012/main" userId="S::darren.grimes@theapsgroup.com::d0f171b2-caa0-414b-84fb-340ba9c462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6F0"/>
    <a:srgbClr val="CF102D"/>
    <a:srgbClr val="002860"/>
    <a:srgbClr val="E7E7E7"/>
    <a:srgbClr val="404040"/>
    <a:srgbClr val="B9B9B9"/>
    <a:srgbClr val="004D44"/>
    <a:srgbClr val="DCDCDC"/>
    <a:srgbClr val="000000"/>
    <a:srgbClr val="E249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4" autoAdjust="0"/>
    <p:restoredTop sz="96327"/>
  </p:normalViewPr>
  <p:slideViewPr>
    <p:cSldViewPr snapToGrid="0" snapToObjects="1">
      <p:cViewPr varScale="1">
        <p:scale>
          <a:sx n="110" d="100"/>
          <a:sy n="110" d="100"/>
        </p:scale>
        <p:origin x="1032" y="102"/>
      </p:cViewPr>
      <p:guideLst>
        <p:guide orient="horz" pos="1185"/>
        <p:guide pos="3840"/>
        <p:guide pos="76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9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ags" Target="tags/tag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viewProps" Target="viewProps.xml"/><Relationship Id="rId5" Type="http://schemas.openxmlformats.org/officeDocument/2006/relationships/slideMaster" Target="slideMasters/slideMaster1.xml"/><Relationship Id="rId19" Type="http://schemas.openxmlformats.org/officeDocument/2006/relationships/slide" Target="slides/slide10.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commentAuthors" Target="commentAuthors.xml"/><Relationship Id="rId8" Type="http://schemas.openxmlformats.org/officeDocument/2006/relationships/slideMaster" Target="slideMasters/slideMaster4.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8E982B-1033-9645-AC9E-B84EBB9C7388}" type="datetimeFigureOut">
              <a:rPr lang="en-US" smtClean="0"/>
              <a:t>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DAC43F-945C-2741-8C49-5858CAF919A7}" type="slidenum">
              <a:rPr lang="en-US" smtClean="0"/>
              <a:t>‹#›</a:t>
            </a:fld>
            <a:endParaRPr lang="en-US"/>
          </a:p>
        </p:txBody>
      </p:sp>
    </p:spTree>
    <p:extLst>
      <p:ext uri="{BB962C8B-B14F-4D97-AF65-F5344CB8AC3E}">
        <p14:creationId xmlns:p14="http://schemas.microsoft.com/office/powerpoint/2010/main" val="14851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v.uk/government/organisations#foreign-commonwealth-offic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DAC43F-945C-2741-8C49-5858CAF919A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29654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25075A44-6541-40EB-AFF7-8323794A2C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2CB958-1B4A-4EA5-BED5-74B53EDEC02D}" type="slidenum">
              <a:rPr lang="en-US" altLang="en-US"/>
              <a:pPr>
                <a:spcBef>
                  <a:spcPct val="0"/>
                </a:spcBef>
              </a:pPr>
              <a:t>12</a:t>
            </a:fld>
            <a:endParaRPr lang="en-US" altLang="en-US"/>
          </a:p>
        </p:txBody>
      </p:sp>
      <p:sp>
        <p:nvSpPr>
          <p:cNvPr id="179203" name="Rectangle 6">
            <a:extLst>
              <a:ext uri="{FF2B5EF4-FFF2-40B4-BE49-F238E27FC236}">
                <a16:creationId xmlns:a16="http://schemas.microsoft.com/office/drawing/2014/main" id="{3F71C681-C5E8-4427-8D73-11E95F0D92A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GB" altLang="en-US"/>
              <a:t>copyright Strong &amp; Herd LLP</a:t>
            </a:r>
          </a:p>
        </p:txBody>
      </p:sp>
      <p:sp>
        <p:nvSpPr>
          <p:cNvPr id="179204" name="Rectangle 7">
            <a:extLst>
              <a:ext uri="{FF2B5EF4-FFF2-40B4-BE49-F238E27FC236}">
                <a16:creationId xmlns:a16="http://schemas.microsoft.com/office/drawing/2014/main" id="{0B6FCA01-62F5-43F7-897D-99D4AB488830}"/>
              </a:ext>
            </a:extLst>
          </p:cNvPr>
          <p:cNvSpPr txBox="1">
            <a:spLocks noGrp="1" noChangeArrowheads="1"/>
          </p:cNvSpPr>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2D9FAD3-4766-4405-83D9-A802FA777992}" type="slidenum">
              <a:rPr lang="en-GB" altLang="en-US"/>
              <a:pPr algn="r" eaLnBrk="1" hangingPunct="1">
                <a:spcBef>
                  <a:spcPct val="0"/>
                </a:spcBef>
              </a:pPr>
              <a:t>12</a:t>
            </a:fld>
            <a:endParaRPr lang="en-GB" altLang="en-US"/>
          </a:p>
        </p:txBody>
      </p:sp>
      <p:sp>
        <p:nvSpPr>
          <p:cNvPr id="179205" name="Rectangle 2">
            <a:extLst>
              <a:ext uri="{FF2B5EF4-FFF2-40B4-BE49-F238E27FC236}">
                <a16:creationId xmlns:a16="http://schemas.microsoft.com/office/drawing/2014/main" id="{5F9E9F3C-FFFE-44D4-917E-1AFBF58AC8D2}"/>
              </a:ext>
            </a:extLst>
          </p:cNvPr>
          <p:cNvSpPr>
            <a:spLocks noGrp="1" noRot="1" noChangeAspect="1" noChangeArrowheads="1" noTextEdit="1"/>
          </p:cNvSpPr>
          <p:nvPr>
            <p:ph type="sldImg"/>
          </p:nvPr>
        </p:nvSpPr>
        <p:spPr>
          <a:xfrm>
            <a:off x="28575" y="746125"/>
            <a:ext cx="6613525" cy="3721100"/>
          </a:xfrm>
          <a:ln/>
        </p:spPr>
      </p:sp>
      <p:sp>
        <p:nvSpPr>
          <p:cNvPr id="179206" name="Rectangle 3">
            <a:extLst>
              <a:ext uri="{FF2B5EF4-FFF2-40B4-BE49-F238E27FC236}">
                <a16:creationId xmlns:a16="http://schemas.microsoft.com/office/drawing/2014/main" id="{AC3CCE2B-66FE-4680-80F7-8357FA381486}"/>
              </a:ext>
            </a:extLst>
          </p:cNvPr>
          <p:cNvSpPr>
            <a:spLocks noGrp="1" noChangeArrowheads="1"/>
          </p:cNvSpPr>
          <p:nvPr>
            <p:ph type="body" idx="1"/>
          </p:nvPr>
        </p:nvSpPr>
        <p:spPr>
          <a:xfrm>
            <a:off x="890588" y="4713288"/>
            <a:ext cx="4887912"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7D20CE75-620A-45D9-8280-4870AA1EF4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6773AE-1AC7-4DF7-BBA0-F36FC315BE96}" type="slidenum">
              <a:rPr lang="en-US" altLang="en-US"/>
              <a:pPr>
                <a:spcBef>
                  <a:spcPct val="0"/>
                </a:spcBef>
              </a:pPr>
              <a:t>13</a:t>
            </a:fld>
            <a:endParaRPr lang="en-US" altLang="en-US"/>
          </a:p>
        </p:txBody>
      </p:sp>
      <p:sp>
        <p:nvSpPr>
          <p:cNvPr id="183299" name="Rectangle 6">
            <a:extLst>
              <a:ext uri="{FF2B5EF4-FFF2-40B4-BE49-F238E27FC236}">
                <a16:creationId xmlns:a16="http://schemas.microsoft.com/office/drawing/2014/main" id="{5CBB8D1C-9ED7-4B4A-BAF9-A9B29B8BE0A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GB" altLang="en-US"/>
              <a:t>copyright Strong &amp; Herd LLP</a:t>
            </a:r>
          </a:p>
        </p:txBody>
      </p:sp>
      <p:sp>
        <p:nvSpPr>
          <p:cNvPr id="183300" name="Rectangle 7">
            <a:extLst>
              <a:ext uri="{FF2B5EF4-FFF2-40B4-BE49-F238E27FC236}">
                <a16:creationId xmlns:a16="http://schemas.microsoft.com/office/drawing/2014/main" id="{700F8E28-6B6F-4D72-BF84-2FD438EEAE37}"/>
              </a:ext>
            </a:extLst>
          </p:cNvPr>
          <p:cNvSpPr txBox="1">
            <a:spLocks noGrp="1" noChangeArrowheads="1"/>
          </p:cNvSpPr>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7E38E6C-EB8C-479A-82E0-9617CDD1AC82}" type="slidenum">
              <a:rPr lang="en-GB" altLang="en-US"/>
              <a:pPr algn="r" eaLnBrk="1" hangingPunct="1">
                <a:spcBef>
                  <a:spcPct val="0"/>
                </a:spcBef>
              </a:pPr>
              <a:t>13</a:t>
            </a:fld>
            <a:endParaRPr lang="en-GB" altLang="en-US"/>
          </a:p>
        </p:txBody>
      </p:sp>
      <p:sp>
        <p:nvSpPr>
          <p:cNvPr id="183301" name="Rectangle 2">
            <a:extLst>
              <a:ext uri="{FF2B5EF4-FFF2-40B4-BE49-F238E27FC236}">
                <a16:creationId xmlns:a16="http://schemas.microsoft.com/office/drawing/2014/main" id="{5C7936FE-C3F4-4E59-9F96-2B6BF75EBC11}"/>
              </a:ext>
            </a:extLst>
          </p:cNvPr>
          <p:cNvSpPr>
            <a:spLocks noGrp="1" noRot="1" noChangeAspect="1" noChangeArrowheads="1" noTextEdit="1"/>
          </p:cNvSpPr>
          <p:nvPr>
            <p:ph type="sldImg"/>
          </p:nvPr>
        </p:nvSpPr>
        <p:spPr>
          <a:xfrm>
            <a:off x="28575" y="746125"/>
            <a:ext cx="6613525" cy="3721100"/>
          </a:xfrm>
          <a:ln/>
        </p:spPr>
      </p:sp>
      <p:sp>
        <p:nvSpPr>
          <p:cNvPr id="183302" name="Rectangle 3">
            <a:extLst>
              <a:ext uri="{FF2B5EF4-FFF2-40B4-BE49-F238E27FC236}">
                <a16:creationId xmlns:a16="http://schemas.microsoft.com/office/drawing/2014/main" id="{E152F9D7-4C5A-4FB6-BFFC-D2DF5A8DAE7F}"/>
              </a:ext>
            </a:extLst>
          </p:cNvPr>
          <p:cNvSpPr>
            <a:spLocks noGrp="1" noChangeArrowheads="1"/>
          </p:cNvSpPr>
          <p:nvPr>
            <p:ph type="body" idx="1"/>
          </p:nvPr>
        </p:nvSpPr>
        <p:spPr>
          <a:xfrm>
            <a:off x="890588" y="4713288"/>
            <a:ext cx="4887912"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750" y="4714876"/>
            <a:ext cx="5335588" cy="3992859"/>
          </a:xfrm>
        </p:spPr>
        <p:txBody>
          <a:bodyPr/>
          <a:lstStyle/>
          <a:p>
            <a:r>
              <a:rPr lang="en-GB" b="1" dirty="0">
                <a:solidFill>
                  <a:srgbClr val="FF0000"/>
                </a:solidFill>
              </a:rPr>
              <a:t>I think – although the information can be sometimes difficult to establish – it should be reasonably straight forward to establish that……</a:t>
            </a:r>
          </a:p>
          <a:p>
            <a:endParaRPr lang="en-GB" b="1" dirty="0">
              <a:solidFill>
                <a:srgbClr val="FF0000"/>
              </a:solidFill>
            </a:endParaRPr>
          </a:p>
          <a:p>
            <a:r>
              <a:rPr lang="en-GB" b="1" dirty="0">
                <a:solidFill>
                  <a:srgbClr val="FF0000"/>
                </a:solidFill>
              </a:rPr>
              <a:t>Goods specially designed or modified for Military Use. </a:t>
            </a:r>
          </a:p>
          <a:p>
            <a:endParaRPr lang="en-GB" b="1" dirty="0">
              <a:solidFill>
                <a:srgbClr val="FF0000"/>
              </a:solidFill>
            </a:endParaRPr>
          </a:p>
          <a:p>
            <a:r>
              <a:rPr lang="en-GB" b="1" dirty="0">
                <a:solidFill>
                  <a:srgbClr val="FF0000"/>
                </a:solidFill>
              </a:rPr>
              <a:t>Is the item off the shelf? </a:t>
            </a:r>
          </a:p>
          <a:p>
            <a:r>
              <a:rPr lang="en-GB" b="1" dirty="0">
                <a:solidFill>
                  <a:srgbClr val="FF0000"/>
                </a:solidFill>
              </a:rPr>
              <a:t>It’s OK – but can you make one or two changes to it?</a:t>
            </a:r>
          </a:p>
          <a:p>
            <a:endParaRPr lang="en-GB" b="1" dirty="0">
              <a:solidFill>
                <a:srgbClr val="FF0000"/>
              </a:solidFill>
            </a:endParaRPr>
          </a:p>
          <a:p>
            <a:r>
              <a:rPr lang="en-GB" b="1" dirty="0">
                <a:solidFill>
                  <a:srgbClr val="FF0000"/>
                </a:solidFill>
              </a:rPr>
              <a:t>In the UK we work to the Military List – other countries have their own equivalents. </a:t>
            </a:r>
          </a:p>
          <a:p>
            <a:endParaRPr lang="en-GB" b="1" dirty="0">
              <a:solidFill>
                <a:srgbClr val="FF0000"/>
              </a:solidFill>
            </a:endParaRPr>
          </a:p>
          <a:p>
            <a:r>
              <a:rPr lang="en-GB" b="1" dirty="0">
                <a:solidFill>
                  <a:srgbClr val="FF0000"/>
                </a:solidFill>
              </a:rPr>
              <a:t>Currently Exporters have to Self Rate their goods. Previously there was the facility to obtain assistance in the rating of goods from the export control organisation – but that is no longer in place.</a:t>
            </a:r>
          </a:p>
          <a:p>
            <a:endParaRPr lang="en-GB" b="1" dirty="0">
              <a:solidFill>
                <a:srgbClr val="FF0000"/>
              </a:solidFill>
            </a:endParaRPr>
          </a:p>
          <a:p>
            <a:r>
              <a:rPr lang="en-GB" b="1" dirty="0">
                <a:solidFill>
                  <a:srgbClr val="FF0000"/>
                </a:solidFill>
              </a:rPr>
              <a:t>There is talk of a rating service returning.</a:t>
            </a:r>
            <a:endParaRPr lang="en-GB" dirty="0"/>
          </a:p>
        </p:txBody>
      </p:sp>
      <p:sp>
        <p:nvSpPr>
          <p:cNvPr id="4" name="Footer Placeholder 3"/>
          <p:cNvSpPr>
            <a:spLocks noGrp="1"/>
          </p:cNvSpPr>
          <p:nvPr>
            <p:ph type="ftr" sz="quarter" idx="10"/>
          </p:nvPr>
        </p:nvSpPr>
        <p:spPr/>
        <p:txBody>
          <a:bodyPr/>
          <a:lstStyle/>
          <a:p>
            <a:pPr>
              <a:defRPr/>
            </a:pPr>
            <a:r>
              <a:rPr lang="en-GB"/>
              <a:t>copyright Strong &amp; Herd LLP 2018</a:t>
            </a:r>
            <a:endParaRPr lang="en-GB" dirty="0"/>
          </a:p>
        </p:txBody>
      </p:sp>
    </p:spTree>
    <p:extLst>
      <p:ext uri="{BB962C8B-B14F-4D97-AF65-F5344CB8AC3E}">
        <p14:creationId xmlns:p14="http://schemas.microsoft.com/office/powerpoint/2010/main" val="1169114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22 categories of the Military List. </a:t>
            </a:r>
          </a:p>
          <a:p>
            <a:endParaRPr lang="en-GB" dirty="0"/>
          </a:p>
          <a:p>
            <a:r>
              <a:rPr lang="en-GB" dirty="0"/>
              <a:t>These are broken down further with a letter and a number to establish the full classification. </a:t>
            </a:r>
          </a:p>
          <a:p>
            <a:endParaRPr lang="en-GB" dirty="0"/>
          </a:p>
          <a:p>
            <a:r>
              <a:rPr lang="en-GB" dirty="0"/>
              <a:t>As the previously slide alluded to – if the goods are controlled – then the software or technology that relates to the goods will also be controlled. </a:t>
            </a:r>
          </a:p>
          <a:p>
            <a:endParaRPr lang="en-GB" dirty="0"/>
          </a:p>
          <a:p>
            <a:r>
              <a:rPr lang="en-GB" dirty="0"/>
              <a:t>The rating purposes you will need the ML rating that the goods or software relates to. </a:t>
            </a:r>
          </a:p>
          <a:p>
            <a:endParaRPr lang="en-GB" dirty="0"/>
          </a:p>
          <a:p>
            <a:r>
              <a:rPr lang="en-GB" dirty="0"/>
              <a:t>The section of the UK Strategic Export Controls List that relates to Military Goods is a relatively slim  volume.   </a:t>
            </a:r>
          </a:p>
          <a:p>
            <a:endParaRPr lang="en-GB" dirty="0"/>
          </a:p>
          <a:p>
            <a:r>
              <a:rPr lang="en-GB" dirty="0"/>
              <a:t>The design question can sometimes present a problem to exporters if the original design is going back a number of years.</a:t>
            </a:r>
          </a:p>
          <a:p>
            <a:r>
              <a:rPr lang="en-GB" dirty="0"/>
              <a:t>My advice would be to err on the side of caution – if in doubt apply for a licence.  </a:t>
            </a:r>
          </a:p>
          <a:p>
            <a:endParaRPr lang="en-GB" dirty="0"/>
          </a:p>
          <a:p>
            <a:endParaRPr lang="en-GB" dirty="0"/>
          </a:p>
        </p:txBody>
      </p:sp>
      <p:sp>
        <p:nvSpPr>
          <p:cNvPr id="4" name="Footer Placeholder 3"/>
          <p:cNvSpPr>
            <a:spLocks noGrp="1"/>
          </p:cNvSpPr>
          <p:nvPr>
            <p:ph type="ftr" sz="quarter" idx="10"/>
          </p:nvPr>
        </p:nvSpPr>
        <p:spPr/>
        <p:txBody>
          <a:bodyPr/>
          <a:lstStyle/>
          <a:p>
            <a:pPr>
              <a:defRPr/>
            </a:pPr>
            <a:r>
              <a:rPr lang="en-GB"/>
              <a:t>copyright Strong &amp; Herd LLP 2018</a:t>
            </a:r>
            <a:endParaRPr lang="en-GB" dirty="0"/>
          </a:p>
        </p:txBody>
      </p:sp>
    </p:spTree>
    <p:extLst>
      <p:ext uri="{BB962C8B-B14F-4D97-AF65-F5344CB8AC3E}">
        <p14:creationId xmlns:p14="http://schemas.microsoft.com/office/powerpoint/2010/main" val="1784053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7D20CE75-620A-45D9-8280-4870AA1EF4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6773AE-1AC7-4DF7-BBA0-F36FC315BE96}" type="slidenum">
              <a:rPr lang="en-US" altLang="en-US"/>
              <a:pPr>
                <a:spcBef>
                  <a:spcPct val="0"/>
                </a:spcBef>
              </a:pPr>
              <a:t>17</a:t>
            </a:fld>
            <a:endParaRPr lang="en-US" altLang="en-US"/>
          </a:p>
        </p:txBody>
      </p:sp>
      <p:sp>
        <p:nvSpPr>
          <p:cNvPr id="183299" name="Rectangle 6">
            <a:extLst>
              <a:ext uri="{FF2B5EF4-FFF2-40B4-BE49-F238E27FC236}">
                <a16:creationId xmlns:a16="http://schemas.microsoft.com/office/drawing/2014/main" id="{5CBB8D1C-9ED7-4B4A-BAF9-A9B29B8BE0A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GB" altLang="en-US"/>
              <a:t>copyright Strong &amp; Herd LLP</a:t>
            </a:r>
          </a:p>
        </p:txBody>
      </p:sp>
      <p:sp>
        <p:nvSpPr>
          <p:cNvPr id="183300" name="Rectangle 7">
            <a:extLst>
              <a:ext uri="{FF2B5EF4-FFF2-40B4-BE49-F238E27FC236}">
                <a16:creationId xmlns:a16="http://schemas.microsoft.com/office/drawing/2014/main" id="{700F8E28-6B6F-4D72-BF84-2FD438EEAE37}"/>
              </a:ext>
            </a:extLst>
          </p:cNvPr>
          <p:cNvSpPr txBox="1">
            <a:spLocks noGrp="1" noChangeArrowheads="1"/>
          </p:cNvSpPr>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7E38E6C-EB8C-479A-82E0-9617CDD1AC82}" type="slidenum">
              <a:rPr lang="en-GB" altLang="en-US"/>
              <a:pPr algn="r" eaLnBrk="1" hangingPunct="1">
                <a:spcBef>
                  <a:spcPct val="0"/>
                </a:spcBef>
              </a:pPr>
              <a:t>17</a:t>
            </a:fld>
            <a:endParaRPr lang="en-GB" altLang="en-US"/>
          </a:p>
        </p:txBody>
      </p:sp>
      <p:sp>
        <p:nvSpPr>
          <p:cNvPr id="183301" name="Rectangle 2">
            <a:extLst>
              <a:ext uri="{FF2B5EF4-FFF2-40B4-BE49-F238E27FC236}">
                <a16:creationId xmlns:a16="http://schemas.microsoft.com/office/drawing/2014/main" id="{5C7936FE-C3F4-4E59-9F96-2B6BF75EBC11}"/>
              </a:ext>
            </a:extLst>
          </p:cNvPr>
          <p:cNvSpPr>
            <a:spLocks noGrp="1" noRot="1" noChangeAspect="1" noChangeArrowheads="1" noTextEdit="1"/>
          </p:cNvSpPr>
          <p:nvPr>
            <p:ph type="sldImg"/>
          </p:nvPr>
        </p:nvSpPr>
        <p:spPr>
          <a:xfrm>
            <a:off x="28575" y="746125"/>
            <a:ext cx="6613525" cy="3721100"/>
          </a:xfrm>
          <a:ln/>
        </p:spPr>
      </p:sp>
      <p:sp>
        <p:nvSpPr>
          <p:cNvPr id="183302" name="Rectangle 3">
            <a:extLst>
              <a:ext uri="{FF2B5EF4-FFF2-40B4-BE49-F238E27FC236}">
                <a16:creationId xmlns:a16="http://schemas.microsoft.com/office/drawing/2014/main" id="{E152F9D7-4C5A-4FB6-BFFC-D2DF5A8DAE7F}"/>
              </a:ext>
            </a:extLst>
          </p:cNvPr>
          <p:cNvSpPr>
            <a:spLocks noGrp="1" noChangeArrowheads="1"/>
          </p:cNvSpPr>
          <p:nvPr>
            <p:ph type="body" idx="1"/>
          </p:nvPr>
        </p:nvSpPr>
        <p:spPr>
          <a:xfrm>
            <a:off x="890588" y="4713288"/>
            <a:ext cx="4887912"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extLst>
      <p:ext uri="{BB962C8B-B14F-4D97-AF65-F5344CB8AC3E}">
        <p14:creationId xmlns:p14="http://schemas.microsoft.com/office/powerpoint/2010/main" val="2878624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7D20CE75-620A-45D9-8280-4870AA1EF4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6773AE-1AC7-4DF7-BBA0-F36FC315BE96}" type="slidenum">
              <a:rPr lang="en-US" altLang="en-US"/>
              <a:pPr>
                <a:spcBef>
                  <a:spcPct val="0"/>
                </a:spcBef>
              </a:pPr>
              <a:t>18</a:t>
            </a:fld>
            <a:endParaRPr lang="en-US" altLang="en-US"/>
          </a:p>
        </p:txBody>
      </p:sp>
      <p:sp>
        <p:nvSpPr>
          <p:cNvPr id="183299" name="Rectangle 6">
            <a:extLst>
              <a:ext uri="{FF2B5EF4-FFF2-40B4-BE49-F238E27FC236}">
                <a16:creationId xmlns:a16="http://schemas.microsoft.com/office/drawing/2014/main" id="{5CBB8D1C-9ED7-4B4A-BAF9-A9B29B8BE0A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GB" altLang="en-US"/>
              <a:t>copyright Strong &amp; Herd LLP</a:t>
            </a:r>
          </a:p>
        </p:txBody>
      </p:sp>
      <p:sp>
        <p:nvSpPr>
          <p:cNvPr id="183300" name="Rectangle 7">
            <a:extLst>
              <a:ext uri="{FF2B5EF4-FFF2-40B4-BE49-F238E27FC236}">
                <a16:creationId xmlns:a16="http://schemas.microsoft.com/office/drawing/2014/main" id="{700F8E28-6B6F-4D72-BF84-2FD438EEAE37}"/>
              </a:ext>
            </a:extLst>
          </p:cNvPr>
          <p:cNvSpPr txBox="1">
            <a:spLocks noGrp="1" noChangeArrowheads="1"/>
          </p:cNvSpPr>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7E38E6C-EB8C-479A-82E0-9617CDD1AC82}" type="slidenum">
              <a:rPr lang="en-GB" altLang="en-US"/>
              <a:pPr algn="r" eaLnBrk="1" hangingPunct="1">
                <a:spcBef>
                  <a:spcPct val="0"/>
                </a:spcBef>
              </a:pPr>
              <a:t>18</a:t>
            </a:fld>
            <a:endParaRPr lang="en-GB" altLang="en-US"/>
          </a:p>
        </p:txBody>
      </p:sp>
      <p:sp>
        <p:nvSpPr>
          <p:cNvPr id="183301" name="Rectangle 2">
            <a:extLst>
              <a:ext uri="{FF2B5EF4-FFF2-40B4-BE49-F238E27FC236}">
                <a16:creationId xmlns:a16="http://schemas.microsoft.com/office/drawing/2014/main" id="{5C7936FE-C3F4-4E59-9F96-2B6BF75EBC11}"/>
              </a:ext>
            </a:extLst>
          </p:cNvPr>
          <p:cNvSpPr>
            <a:spLocks noGrp="1" noRot="1" noChangeAspect="1" noChangeArrowheads="1" noTextEdit="1"/>
          </p:cNvSpPr>
          <p:nvPr>
            <p:ph type="sldImg"/>
          </p:nvPr>
        </p:nvSpPr>
        <p:spPr>
          <a:xfrm>
            <a:off x="28575" y="746125"/>
            <a:ext cx="6613525" cy="3721100"/>
          </a:xfrm>
          <a:ln/>
        </p:spPr>
      </p:sp>
      <p:sp>
        <p:nvSpPr>
          <p:cNvPr id="183302" name="Rectangle 3">
            <a:extLst>
              <a:ext uri="{FF2B5EF4-FFF2-40B4-BE49-F238E27FC236}">
                <a16:creationId xmlns:a16="http://schemas.microsoft.com/office/drawing/2014/main" id="{E152F9D7-4C5A-4FB6-BFFC-D2DF5A8DAE7F}"/>
              </a:ext>
            </a:extLst>
          </p:cNvPr>
          <p:cNvSpPr>
            <a:spLocks noGrp="1" noChangeArrowheads="1"/>
          </p:cNvSpPr>
          <p:nvPr>
            <p:ph type="body" idx="1"/>
          </p:nvPr>
        </p:nvSpPr>
        <p:spPr>
          <a:xfrm>
            <a:off x="890588" y="4713288"/>
            <a:ext cx="4887912"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extLst>
      <p:ext uri="{BB962C8B-B14F-4D97-AF65-F5344CB8AC3E}">
        <p14:creationId xmlns:p14="http://schemas.microsoft.com/office/powerpoint/2010/main" val="3399883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7D20CE75-620A-45D9-8280-4870AA1EF4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6773AE-1AC7-4DF7-BBA0-F36FC315BE96}" type="slidenum">
              <a:rPr lang="en-US" altLang="en-US"/>
              <a:pPr>
                <a:spcBef>
                  <a:spcPct val="0"/>
                </a:spcBef>
              </a:pPr>
              <a:t>19</a:t>
            </a:fld>
            <a:endParaRPr lang="en-US" altLang="en-US"/>
          </a:p>
        </p:txBody>
      </p:sp>
      <p:sp>
        <p:nvSpPr>
          <p:cNvPr id="183299" name="Rectangle 6">
            <a:extLst>
              <a:ext uri="{FF2B5EF4-FFF2-40B4-BE49-F238E27FC236}">
                <a16:creationId xmlns:a16="http://schemas.microsoft.com/office/drawing/2014/main" id="{5CBB8D1C-9ED7-4B4A-BAF9-A9B29B8BE0A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GB" altLang="en-US"/>
              <a:t>copyright Strong &amp; Herd LLP</a:t>
            </a:r>
          </a:p>
        </p:txBody>
      </p:sp>
      <p:sp>
        <p:nvSpPr>
          <p:cNvPr id="183300" name="Rectangle 7">
            <a:extLst>
              <a:ext uri="{FF2B5EF4-FFF2-40B4-BE49-F238E27FC236}">
                <a16:creationId xmlns:a16="http://schemas.microsoft.com/office/drawing/2014/main" id="{700F8E28-6B6F-4D72-BF84-2FD438EEAE37}"/>
              </a:ext>
            </a:extLst>
          </p:cNvPr>
          <p:cNvSpPr txBox="1">
            <a:spLocks noGrp="1" noChangeArrowheads="1"/>
          </p:cNvSpPr>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7E38E6C-EB8C-479A-82E0-9617CDD1AC82}" type="slidenum">
              <a:rPr lang="en-GB" altLang="en-US"/>
              <a:pPr algn="r" eaLnBrk="1" hangingPunct="1">
                <a:spcBef>
                  <a:spcPct val="0"/>
                </a:spcBef>
              </a:pPr>
              <a:t>19</a:t>
            </a:fld>
            <a:endParaRPr lang="en-GB" altLang="en-US"/>
          </a:p>
        </p:txBody>
      </p:sp>
      <p:sp>
        <p:nvSpPr>
          <p:cNvPr id="183301" name="Rectangle 2">
            <a:extLst>
              <a:ext uri="{FF2B5EF4-FFF2-40B4-BE49-F238E27FC236}">
                <a16:creationId xmlns:a16="http://schemas.microsoft.com/office/drawing/2014/main" id="{5C7936FE-C3F4-4E59-9F96-2B6BF75EBC11}"/>
              </a:ext>
            </a:extLst>
          </p:cNvPr>
          <p:cNvSpPr>
            <a:spLocks noGrp="1" noRot="1" noChangeAspect="1" noChangeArrowheads="1" noTextEdit="1"/>
          </p:cNvSpPr>
          <p:nvPr>
            <p:ph type="sldImg"/>
          </p:nvPr>
        </p:nvSpPr>
        <p:spPr>
          <a:xfrm>
            <a:off x="28575" y="746125"/>
            <a:ext cx="6613525" cy="3721100"/>
          </a:xfrm>
          <a:ln/>
        </p:spPr>
      </p:sp>
      <p:sp>
        <p:nvSpPr>
          <p:cNvPr id="183302" name="Rectangle 3">
            <a:extLst>
              <a:ext uri="{FF2B5EF4-FFF2-40B4-BE49-F238E27FC236}">
                <a16:creationId xmlns:a16="http://schemas.microsoft.com/office/drawing/2014/main" id="{E152F9D7-4C5A-4FB6-BFFC-D2DF5A8DAE7F}"/>
              </a:ext>
            </a:extLst>
          </p:cNvPr>
          <p:cNvSpPr>
            <a:spLocks noGrp="1" noChangeArrowheads="1"/>
          </p:cNvSpPr>
          <p:nvPr>
            <p:ph type="body" idx="1"/>
          </p:nvPr>
        </p:nvSpPr>
        <p:spPr>
          <a:xfrm>
            <a:off x="890588" y="4713288"/>
            <a:ext cx="4887912"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extLst>
      <p:ext uri="{BB962C8B-B14F-4D97-AF65-F5344CB8AC3E}">
        <p14:creationId xmlns:p14="http://schemas.microsoft.com/office/powerpoint/2010/main" val="999295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FF0000"/>
                </a:solidFill>
              </a:rPr>
              <a:t>Discussion re OGEL checker and Goods checker. </a:t>
            </a:r>
          </a:p>
          <a:p>
            <a:endParaRPr lang="en-GB" b="1" dirty="0">
              <a:solidFill>
                <a:srgbClr val="FF0000"/>
              </a:solidFill>
            </a:endParaRPr>
          </a:p>
          <a:p>
            <a:r>
              <a:rPr lang="en-GB" b="1" dirty="0">
                <a:solidFill>
                  <a:srgbClr val="FF0000"/>
                </a:solidFill>
              </a:rPr>
              <a:t>I think the OGEL checker is very useful. </a:t>
            </a:r>
          </a:p>
          <a:p>
            <a:endParaRPr lang="en-GB" b="1" dirty="0">
              <a:solidFill>
                <a:srgbClr val="FF0000"/>
              </a:solidFill>
            </a:endParaRPr>
          </a:p>
          <a:p>
            <a:r>
              <a:rPr lang="en-GB" b="1" dirty="0">
                <a:solidFill>
                  <a:srgbClr val="FF0000"/>
                </a:solidFill>
              </a:rPr>
              <a:t>You need to know the rating of the goods – the country of delivery – the consignee plus the country of end use – and the rating. </a:t>
            </a:r>
          </a:p>
          <a:p>
            <a:endParaRPr lang="en-GB" b="1" dirty="0">
              <a:solidFill>
                <a:srgbClr val="FF0000"/>
              </a:solidFill>
            </a:endParaRPr>
          </a:p>
          <a:p>
            <a:r>
              <a:rPr lang="en-GB" b="1" dirty="0">
                <a:solidFill>
                  <a:srgbClr val="FF0000"/>
                </a:solidFill>
              </a:rPr>
              <a:t>With this information the OGEL Checker will provide you with details on the  potential licences that you may consider using – based on the information that you have provided. </a:t>
            </a:r>
          </a:p>
          <a:p>
            <a:endParaRPr lang="en-GB" b="1" dirty="0">
              <a:solidFill>
                <a:srgbClr val="FF0000"/>
              </a:solidFill>
            </a:endParaRPr>
          </a:p>
          <a:p>
            <a:r>
              <a:rPr lang="en-GB" b="1" dirty="0">
                <a:solidFill>
                  <a:srgbClr val="FF0000"/>
                </a:solidFill>
              </a:rPr>
              <a:t>You are provided with a direct link to the licences which will allow you to review them in more detail. </a:t>
            </a:r>
          </a:p>
          <a:p>
            <a:endParaRPr lang="en-GB" b="1" dirty="0">
              <a:solidFill>
                <a:srgbClr val="FF0000"/>
              </a:solidFill>
            </a:endParaRPr>
          </a:p>
          <a:p>
            <a:r>
              <a:rPr lang="en-GB" b="1" dirty="0">
                <a:solidFill>
                  <a:srgbClr val="FF0000"/>
                </a:solidFill>
              </a:rPr>
              <a:t>Goods Checker – Is really the same as searching through the Strategic Control lists to find matches. It can be useful as it lists all the areas that provide a match in one go. </a:t>
            </a:r>
          </a:p>
          <a:p>
            <a:endParaRPr lang="en-GB" b="1" dirty="0">
              <a:solidFill>
                <a:srgbClr val="FF0000"/>
              </a:solidFill>
            </a:endParaRPr>
          </a:p>
          <a:p>
            <a:r>
              <a:rPr lang="en-GB" b="1" dirty="0">
                <a:solidFill>
                  <a:srgbClr val="FF0000"/>
                </a:solidFill>
              </a:rPr>
              <a:t>Only as good as the word you enter!!     </a:t>
            </a:r>
          </a:p>
        </p:txBody>
      </p:sp>
      <p:sp>
        <p:nvSpPr>
          <p:cNvPr id="4" name="Footer Placeholder 3"/>
          <p:cNvSpPr>
            <a:spLocks noGrp="1"/>
          </p:cNvSpPr>
          <p:nvPr>
            <p:ph type="ftr" sz="quarter" idx="10"/>
          </p:nvPr>
        </p:nvSpPr>
        <p:spPr/>
        <p:txBody>
          <a:bodyPr/>
          <a:lstStyle/>
          <a:p>
            <a:pPr>
              <a:defRPr/>
            </a:pPr>
            <a:r>
              <a:rPr lang="en-GB" dirty="0"/>
              <a:t>copyright Strong &amp; Herd LLP 2018</a:t>
            </a:r>
          </a:p>
        </p:txBody>
      </p:sp>
    </p:spTree>
    <p:extLst>
      <p:ext uri="{BB962C8B-B14F-4D97-AF65-F5344CB8AC3E}">
        <p14:creationId xmlns:p14="http://schemas.microsoft.com/office/powerpoint/2010/main" val="1363707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7D20CE75-620A-45D9-8280-4870AA1EF4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6773AE-1AC7-4DF7-BBA0-F36FC315BE96}" type="slidenum">
              <a:rPr lang="en-US" altLang="en-US"/>
              <a:pPr>
                <a:spcBef>
                  <a:spcPct val="0"/>
                </a:spcBef>
              </a:pPr>
              <a:t>23</a:t>
            </a:fld>
            <a:endParaRPr lang="en-US" altLang="en-US"/>
          </a:p>
        </p:txBody>
      </p:sp>
      <p:sp>
        <p:nvSpPr>
          <p:cNvPr id="183299" name="Rectangle 6">
            <a:extLst>
              <a:ext uri="{FF2B5EF4-FFF2-40B4-BE49-F238E27FC236}">
                <a16:creationId xmlns:a16="http://schemas.microsoft.com/office/drawing/2014/main" id="{5CBB8D1C-9ED7-4B4A-BAF9-A9B29B8BE0A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GB" altLang="en-US"/>
              <a:t>copyright Strong &amp; Herd LLP</a:t>
            </a:r>
          </a:p>
        </p:txBody>
      </p:sp>
      <p:sp>
        <p:nvSpPr>
          <p:cNvPr id="183300" name="Rectangle 7">
            <a:extLst>
              <a:ext uri="{FF2B5EF4-FFF2-40B4-BE49-F238E27FC236}">
                <a16:creationId xmlns:a16="http://schemas.microsoft.com/office/drawing/2014/main" id="{700F8E28-6B6F-4D72-BF84-2FD438EEAE37}"/>
              </a:ext>
            </a:extLst>
          </p:cNvPr>
          <p:cNvSpPr txBox="1">
            <a:spLocks noGrp="1" noChangeArrowheads="1"/>
          </p:cNvSpPr>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7E38E6C-EB8C-479A-82E0-9617CDD1AC82}" type="slidenum">
              <a:rPr lang="en-GB" altLang="en-US"/>
              <a:pPr algn="r" eaLnBrk="1" hangingPunct="1">
                <a:spcBef>
                  <a:spcPct val="0"/>
                </a:spcBef>
              </a:pPr>
              <a:t>23</a:t>
            </a:fld>
            <a:endParaRPr lang="en-GB" altLang="en-US"/>
          </a:p>
        </p:txBody>
      </p:sp>
      <p:sp>
        <p:nvSpPr>
          <p:cNvPr id="183301" name="Rectangle 2">
            <a:extLst>
              <a:ext uri="{FF2B5EF4-FFF2-40B4-BE49-F238E27FC236}">
                <a16:creationId xmlns:a16="http://schemas.microsoft.com/office/drawing/2014/main" id="{5C7936FE-C3F4-4E59-9F96-2B6BF75EBC11}"/>
              </a:ext>
            </a:extLst>
          </p:cNvPr>
          <p:cNvSpPr>
            <a:spLocks noGrp="1" noRot="1" noChangeAspect="1" noChangeArrowheads="1" noTextEdit="1"/>
          </p:cNvSpPr>
          <p:nvPr>
            <p:ph type="sldImg"/>
          </p:nvPr>
        </p:nvSpPr>
        <p:spPr>
          <a:xfrm>
            <a:off x="28575" y="746125"/>
            <a:ext cx="6613525" cy="3721100"/>
          </a:xfrm>
          <a:ln/>
        </p:spPr>
      </p:sp>
      <p:sp>
        <p:nvSpPr>
          <p:cNvPr id="183302" name="Rectangle 3">
            <a:extLst>
              <a:ext uri="{FF2B5EF4-FFF2-40B4-BE49-F238E27FC236}">
                <a16:creationId xmlns:a16="http://schemas.microsoft.com/office/drawing/2014/main" id="{E152F9D7-4C5A-4FB6-BFFC-D2DF5A8DAE7F}"/>
              </a:ext>
            </a:extLst>
          </p:cNvPr>
          <p:cNvSpPr>
            <a:spLocks noGrp="1" noChangeArrowheads="1"/>
          </p:cNvSpPr>
          <p:nvPr>
            <p:ph type="body" idx="1"/>
          </p:nvPr>
        </p:nvSpPr>
        <p:spPr>
          <a:xfrm>
            <a:off x="890588" y="4713288"/>
            <a:ext cx="4887912"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extLst>
      <p:ext uri="{BB962C8B-B14F-4D97-AF65-F5344CB8AC3E}">
        <p14:creationId xmlns:p14="http://schemas.microsoft.com/office/powerpoint/2010/main" val="531514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750" y="4744567"/>
            <a:ext cx="5335588" cy="4467225"/>
          </a:xfrm>
        </p:spPr>
        <p:txBody>
          <a:bodyPr/>
          <a:lstStyle/>
          <a:p>
            <a:r>
              <a:rPr lang="en-GB" b="1" dirty="0">
                <a:solidFill>
                  <a:srgbClr val="FF0000"/>
                </a:solidFill>
              </a:rPr>
              <a:t>A slide on SPIRE……</a:t>
            </a:r>
          </a:p>
          <a:p>
            <a:endParaRPr lang="en-GB" b="1" dirty="0">
              <a:solidFill>
                <a:srgbClr val="FF0000"/>
              </a:solidFill>
            </a:endParaRPr>
          </a:p>
          <a:p>
            <a:r>
              <a:rPr lang="en-GB" b="1" dirty="0">
                <a:solidFill>
                  <a:srgbClr val="FF0000"/>
                </a:solidFill>
              </a:rPr>
              <a:t>Change the SPIRE link……. On this page.    </a:t>
            </a:r>
          </a:p>
          <a:p>
            <a:endParaRPr lang="en-GB" b="1" dirty="0">
              <a:solidFill>
                <a:srgbClr val="FF0000"/>
              </a:solidFill>
            </a:endParaRPr>
          </a:p>
          <a:p>
            <a:r>
              <a:rPr lang="en-GB" b="1" dirty="0">
                <a:solidFill>
                  <a:srgbClr val="FF0000"/>
                </a:solidFill>
              </a:rPr>
              <a:t>Link to CHIEF the HMRC Computer </a:t>
            </a:r>
          </a:p>
          <a:p>
            <a:endParaRPr lang="en-GB" b="1" dirty="0">
              <a:solidFill>
                <a:srgbClr val="FF0000"/>
              </a:solidFill>
            </a:endParaRPr>
          </a:p>
          <a:p>
            <a:r>
              <a:rPr lang="en-GB" b="1" dirty="0">
                <a:solidFill>
                  <a:srgbClr val="FF0000"/>
                </a:solidFill>
              </a:rPr>
              <a:t>A SIEL needs to be decremented.  </a:t>
            </a:r>
          </a:p>
          <a:p>
            <a:endParaRPr lang="en-GB" b="1" dirty="0">
              <a:solidFill>
                <a:srgbClr val="FF0000"/>
              </a:solidFill>
            </a:endParaRPr>
          </a:p>
          <a:p>
            <a:r>
              <a:rPr lang="en-GB" b="1" dirty="0">
                <a:solidFill>
                  <a:srgbClr val="FF0000"/>
                </a:solidFill>
              </a:rPr>
              <a:t>Link to Other Governments Departments – as seen on the SPIRE application. “OGD”  </a:t>
            </a:r>
          </a:p>
          <a:p>
            <a:endParaRPr lang="en-GB" dirty="0"/>
          </a:p>
          <a:p>
            <a:r>
              <a:rPr lang="en-GB" b="1" dirty="0">
                <a:solidFill>
                  <a:srgbClr val="FF0000"/>
                </a:solidFill>
              </a:rPr>
              <a:t>LITE WILL BE THE UPDATED VERSION OF LITE – YOU CAN SIGN UP TO A BLOG. </a:t>
            </a:r>
          </a:p>
        </p:txBody>
      </p:sp>
      <p:sp>
        <p:nvSpPr>
          <p:cNvPr id="4" name="Footer Placeholder 3"/>
          <p:cNvSpPr>
            <a:spLocks noGrp="1"/>
          </p:cNvSpPr>
          <p:nvPr>
            <p:ph type="ftr" sz="quarter" idx="10"/>
          </p:nvPr>
        </p:nvSpPr>
        <p:spPr/>
        <p:txBody>
          <a:bodyPr/>
          <a:lstStyle/>
          <a:p>
            <a:pPr>
              <a:defRPr/>
            </a:pPr>
            <a:r>
              <a:rPr lang="en-GB" dirty="0"/>
              <a:t>copyright Strong &amp; Herd LLP 2018</a:t>
            </a:r>
          </a:p>
        </p:txBody>
      </p:sp>
    </p:spTree>
    <p:extLst>
      <p:ext uri="{BB962C8B-B14F-4D97-AF65-F5344CB8AC3E}">
        <p14:creationId xmlns:p14="http://schemas.microsoft.com/office/powerpoint/2010/main" val="340918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More layout available for each regions</a:t>
            </a:r>
          </a:p>
        </p:txBody>
      </p:sp>
      <p:sp>
        <p:nvSpPr>
          <p:cNvPr id="4" name="Slide Number Placeholder 3"/>
          <p:cNvSpPr>
            <a:spLocks noGrp="1"/>
          </p:cNvSpPr>
          <p:nvPr>
            <p:ph type="sldNum" sz="quarter" idx="5"/>
          </p:nvPr>
        </p:nvSpPr>
        <p:spPr/>
        <p:txBody>
          <a:bodyPr/>
          <a:lstStyle/>
          <a:p>
            <a:fld id="{AAA82FFB-3E57-6848-AD28-88F7EFF06D66}" type="slidenum">
              <a:t>3</a:t>
            </a:fld>
            <a:endParaRPr lang="pt-BR"/>
          </a:p>
        </p:txBody>
      </p:sp>
    </p:spTree>
    <p:extLst>
      <p:ext uri="{BB962C8B-B14F-4D97-AF65-F5344CB8AC3E}">
        <p14:creationId xmlns:p14="http://schemas.microsoft.com/office/powerpoint/2010/main" val="2461246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FF0000"/>
                </a:solidFill>
              </a:rPr>
              <a:t>Just a quick note to talk about SPIRE. </a:t>
            </a:r>
          </a:p>
          <a:p>
            <a:endParaRPr lang="en-GB" b="1" dirty="0">
              <a:solidFill>
                <a:srgbClr val="FF0000"/>
              </a:solidFill>
            </a:endParaRPr>
          </a:p>
          <a:p>
            <a:r>
              <a:rPr lang="en-GB" b="1" dirty="0">
                <a:solidFill>
                  <a:srgbClr val="FF0000"/>
                </a:solidFill>
              </a:rPr>
              <a:t>The SPIRE system works on the basis of one SPIRE registration per Companies House registration number </a:t>
            </a:r>
          </a:p>
          <a:p>
            <a:r>
              <a:rPr lang="en-GB" b="1" dirty="0">
                <a:solidFill>
                  <a:srgbClr val="FF0000"/>
                </a:solidFill>
              </a:rPr>
              <a:t>Create a registration for your company </a:t>
            </a:r>
          </a:p>
          <a:p>
            <a:endParaRPr lang="en-GB" b="1" dirty="0">
              <a:solidFill>
                <a:srgbClr val="FF0000"/>
              </a:solidFill>
            </a:endParaRPr>
          </a:p>
          <a:p>
            <a:r>
              <a:rPr lang="en-GB" b="1" dirty="0">
                <a:solidFill>
                  <a:srgbClr val="FF0000"/>
                </a:solidFill>
              </a:rPr>
              <a:t>In the current guise of SPIRE there is a 2 part application process. </a:t>
            </a:r>
          </a:p>
          <a:p>
            <a:endParaRPr lang="en-GB" b="1" dirty="0">
              <a:solidFill>
                <a:srgbClr val="FF0000"/>
              </a:solidFill>
            </a:endParaRPr>
          </a:p>
          <a:p>
            <a:r>
              <a:rPr lang="en-GB" b="1" dirty="0">
                <a:solidFill>
                  <a:srgbClr val="FF0000"/>
                </a:solidFill>
              </a:rPr>
              <a:t>Once you have submitted the registration via SPIRE, ECJU (ECO) will then send a letter (posted in hard copy) to the Authorised Company Executive (e.g., Company Secretary), as nominated in the Companies House registration, at the Companies House Registered address. </a:t>
            </a:r>
          </a:p>
          <a:p>
            <a:r>
              <a:rPr lang="en-GB" b="1" dirty="0">
                <a:solidFill>
                  <a:srgbClr val="FF0000"/>
                </a:solidFill>
              </a:rPr>
              <a:t>- This letter will ask the company secretary to sign a declaration stating that the user that has set up the account is authorised to do so by the company, that they are further authorised to nominate additional users within the registration and at the required access levels. </a:t>
            </a:r>
          </a:p>
          <a:p>
            <a:endParaRPr lang="en-GB" b="1" dirty="0">
              <a:solidFill>
                <a:srgbClr val="FF0000"/>
              </a:solidFill>
            </a:endParaRPr>
          </a:p>
          <a:p>
            <a:r>
              <a:rPr lang="en-GB" b="1" dirty="0">
                <a:solidFill>
                  <a:srgbClr val="FF0000"/>
                </a:solidFill>
              </a:rPr>
              <a:t>We’ve experience this being lost in the past – so be careful! </a:t>
            </a:r>
          </a:p>
          <a:p>
            <a:r>
              <a:rPr lang="en-GB" b="1" dirty="0">
                <a:solidFill>
                  <a:srgbClr val="FF0000"/>
                </a:solidFill>
              </a:rPr>
              <a:t>DISCUSS – OTHER THINGS THAT SPIRE CAN DO.    </a:t>
            </a:r>
          </a:p>
        </p:txBody>
      </p:sp>
      <p:sp>
        <p:nvSpPr>
          <p:cNvPr id="4" name="Footer Placeholder 3"/>
          <p:cNvSpPr>
            <a:spLocks noGrp="1"/>
          </p:cNvSpPr>
          <p:nvPr>
            <p:ph type="ftr" sz="quarter" idx="10"/>
          </p:nvPr>
        </p:nvSpPr>
        <p:spPr/>
        <p:txBody>
          <a:bodyPr/>
          <a:lstStyle/>
          <a:p>
            <a:pPr>
              <a:defRPr/>
            </a:pPr>
            <a:r>
              <a:rPr lang="en-GB" dirty="0"/>
              <a:t>copyright Strong &amp; Herd LLP 2018</a:t>
            </a:r>
          </a:p>
        </p:txBody>
      </p:sp>
    </p:spTree>
    <p:extLst>
      <p:ext uri="{BB962C8B-B14F-4D97-AF65-F5344CB8AC3E}">
        <p14:creationId xmlns:p14="http://schemas.microsoft.com/office/powerpoint/2010/main" val="4166250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809625"/>
            <a:ext cx="6615112" cy="3722688"/>
          </a:xfrm>
        </p:spPr>
      </p:sp>
      <p:sp>
        <p:nvSpPr>
          <p:cNvPr id="3" name="Notes Placeholder 2"/>
          <p:cNvSpPr>
            <a:spLocks noGrp="1"/>
          </p:cNvSpPr>
          <p:nvPr>
            <p:ph type="body" idx="1"/>
          </p:nvPr>
        </p:nvSpPr>
        <p:spPr/>
        <p:txBody>
          <a:bodyPr/>
          <a:lstStyle/>
          <a:p>
            <a:r>
              <a:rPr lang="en-GB" b="1" dirty="0">
                <a:solidFill>
                  <a:srgbClr val="FF0000"/>
                </a:solidFill>
              </a:rPr>
              <a:t>Licence applications are raised through SPIRE – SPIRE to be updated and revised in the not too distant future. The update version will be called LITE.   </a:t>
            </a:r>
          </a:p>
          <a:p>
            <a:endParaRPr lang="en-GB" b="1" dirty="0">
              <a:solidFill>
                <a:srgbClr val="FF0000"/>
              </a:solidFill>
            </a:endParaRPr>
          </a:p>
          <a:p>
            <a:r>
              <a:rPr lang="en-GB" b="1" dirty="0">
                <a:solidFill>
                  <a:srgbClr val="FF0000"/>
                </a:solidFill>
              </a:rPr>
              <a:t>There is a blog you can sign up to which allows you to track the progress of the updated version. Updates have also been posted via Notice to  Exporters. </a:t>
            </a:r>
          </a:p>
          <a:p>
            <a:endParaRPr lang="en-GB" b="1" dirty="0">
              <a:solidFill>
                <a:srgbClr val="FF0000"/>
              </a:solidFill>
            </a:endParaRPr>
          </a:p>
          <a:p>
            <a:r>
              <a:rPr lang="en-GB" b="1" dirty="0">
                <a:solidFill>
                  <a:srgbClr val="FF0000"/>
                </a:solidFill>
              </a:rPr>
              <a:t>You need a SPIRE account – set up as an Organisation to apply for licences. Each user needs their own log on details. Administrator sets up the  individuals rights. </a:t>
            </a:r>
          </a:p>
          <a:p>
            <a:endParaRPr lang="en-GB" b="1" dirty="0">
              <a:solidFill>
                <a:srgbClr val="FF0000"/>
              </a:solidFill>
            </a:endParaRPr>
          </a:p>
          <a:p>
            <a:r>
              <a:rPr lang="en-GB" b="1" dirty="0">
                <a:solidFill>
                  <a:srgbClr val="FF0000"/>
                </a:solidFill>
              </a:rPr>
              <a:t>Apply for licences / view applications / read applications </a:t>
            </a:r>
            <a:r>
              <a:rPr lang="en-GB" b="1" dirty="0" err="1">
                <a:solidFill>
                  <a:srgbClr val="FF0000"/>
                </a:solidFill>
              </a:rPr>
              <a:t>etc</a:t>
            </a:r>
            <a:r>
              <a:rPr lang="en-GB" b="1" dirty="0">
                <a:solidFill>
                  <a:srgbClr val="FF0000"/>
                </a:solidFill>
              </a:rPr>
              <a:t> etc.      </a:t>
            </a:r>
          </a:p>
          <a:p>
            <a:endParaRPr lang="en-GB" b="1" dirty="0">
              <a:solidFill>
                <a:srgbClr val="FF0000"/>
              </a:solidFill>
            </a:endParaRPr>
          </a:p>
          <a:p>
            <a:r>
              <a:rPr lang="en-GB" b="1" dirty="0">
                <a:solidFill>
                  <a:srgbClr val="FF0000"/>
                </a:solidFill>
              </a:rPr>
              <a:t>Interesting about the Export Control Entry…… (Doesn’t need to be included) </a:t>
            </a:r>
          </a:p>
          <a:p>
            <a:endParaRPr lang="en-GB" b="1" dirty="0">
              <a:solidFill>
                <a:srgbClr val="FF0000"/>
              </a:solidFill>
            </a:endParaRPr>
          </a:p>
          <a:p>
            <a:r>
              <a:rPr lang="en-GB" b="1" dirty="0">
                <a:solidFill>
                  <a:srgbClr val="FF0000"/>
                </a:solidFill>
              </a:rPr>
              <a:t>Value in GBP – </a:t>
            </a:r>
            <a:r>
              <a:rPr lang="en-GB" b="1" dirty="0" err="1">
                <a:solidFill>
                  <a:srgbClr val="FF0000"/>
                </a:solidFill>
              </a:rPr>
              <a:t>RoE</a:t>
            </a:r>
            <a:r>
              <a:rPr lang="en-GB" b="1" dirty="0">
                <a:solidFill>
                  <a:srgbClr val="FF0000"/>
                </a:solidFill>
              </a:rPr>
              <a:t> from the HMRC website.    </a:t>
            </a:r>
          </a:p>
        </p:txBody>
      </p:sp>
      <p:sp>
        <p:nvSpPr>
          <p:cNvPr id="4" name="Footer Placeholder 3"/>
          <p:cNvSpPr>
            <a:spLocks noGrp="1"/>
          </p:cNvSpPr>
          <p:nvPr>
            <p:ph type="ftr" sz="quarter" idx="10"/>
          </p:nvPr>
        </p:nvSpPr>
        <p:spPr/>
        <p:txBody>
          <a:bodyPr/>
          <a:lstStyle/>
          <a:p>
            <a:pPr>
              <a:defRPr/>
            </a:pPr>
            <a:r>
              <a:rPr lang="en-GB"/>
              <a:t>copyright Strong &amp; Herd LLP 2018</a:t>
            </a:r>
            <a:endParaRPr lang="en-GB" dirty="0"/>
          </a:p>
        </p:txBody>
      </p:sp>
    </p:spTree>
    <p:extLst>
      <p:ext uri="{BB962C8B-B14F-4D97-AF65-F5344CB8AC3E}">
        <p14:creationId xmlns:p14="http://schemas.microsoft.com/office/powerpoint/2010/main" val="1522192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93D36080-B9DD-476B-AAC8-0EC344612D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3D764E-CB7C-42EC-9F4B-C04C78B1ECD3}" type="slidenum">
              <a:rPr lang="en-US" altLang="en-US" smtClean="0"/>
              <a:pPr/>
              <a:t>27</a:t>
            </a:fld>
            <a:endParaRPr lang="en-US" altLang="en-US"/>
          </a:p>
        </p:txBody>
      </p:sp>
      <p:sp>
        <p:nvSpPr>
          <p:cNvPr id="164867" name="Rectangle 6">
            <a:extLst>
              <a:ext uri="{FF2B5EF4-FFF2-40B4-BE49-F238E27FC236}">
                <a16:creationId xmlns:a16="http://schemas.microsoft.com/office/drawing/2014/main" id="{411F5D85-28EC-4C4B-90A7-764B5470872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a:t>Strong &amp; Herd LLP (c)</a:t>
            </a:r>
          </a:p>
        </p:txBody>
      </p:sp>
      <p:sp>
        <p:nvSpPr>
          <p:cNvPr id="164868" name="Rectangle 7">
            <a:extLst>
              <a:ext uri="{FF2B5EF4-FFF2-40B4-BE49-F238E27FC236}">
                <a16:creationId xmlns:a16="http://schemas.microsoft.com/office/drawing/2014/main" id="{CAED1BE3-8152-4511-8208-784071B2EADA}"/>
              </a:ext>
            </a:extLst>
          </p:cNvPr>
          <p:cNvSpPr txBox="1">
            <a:spLocks noGrp="1" noChangeArrowheads="1"/>
          </p:cNvSpPr>
          <p:nvPr/>
        </p:nvSpPr>
        <p:spPr bwMode="auto">
          <a:xfrm>
            <a:off x="3710906" y="10172923"/>
            <a:ext cx="2837752" cy="53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D92FE4A-4D30-43D3-951D-C8497E010B08}" type="slidenum">
              <a:rPr lang="en-US" altLang="en-US" sz="1200"/>
              <a:pPr algn="r" eaLnBrk="1" hangingPunct="1"/>
              <a:t>27</a:t>
            </a:fld>
            <a:endParaRPr lang="en-US" altLang="en-US" sz="1200"/>
          </a:p>
        </p:txBody>
      </p:sp>
      <p:sp>
        <p:nvSpPr>
          <p:cNvPr id="164869" name="Rectangle 2">
            <a:extLst>
              <a:ext uri="{FF2B5EF4-FFF2-40B4-BE49-F238E27FC236}">
                <a16:creationId xmlns:a16="http://schemas.microsoft.com/office/drawing/2014/main" id="{12E7A20F-3A5B-44B9-9F17-E1D255E583E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Export Course</a:t>
            </a:r>
          </a:p>
        </p:txBody>
      </p:sp>
      <p:sp>
        <p:nvSpPr>
          <p:cNvPr id="164870" name="Rectangle 6">
            <a:extLst>
              <a:ext uri="{FF2B5EF4-FFF2-40B4-BE49-F238E27FC236}">
                <a16:creationId xmlns:a16="http://schemas.microsoft.com/office/drawing/2014/main" id="{4EAEFBC9-1E82-4865-87AF-40746347D9E0}"/>
              </a:ext>
            </a:extLst>
          </p:cNvPr>
          <p:cNvSpPr txBox="1">
            <a:spLocks noGrp="1" noChangeArrowheads="1"/>
          </p:cNvSpPr>
          <p:nvPr/>
        </p:nvSpPr>
        <p:spPr bwMode="auto">
          <a:xfrm>
            <a:off x="0" y="10172923"/>
            <a:ext cx="2837752" cy="53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Copyright S&amp;H 2008</a:t>
            </a:r>
          </a:p>
        </p:txBody>
      </p:sp>
      <p:sp>
        <p:nvSpPr>
          <p:cNvPr id="164871" name="Rectangle 7">
            <a:extLst>
              <a:ext uri="{FF2B5EF4-FFF2-40B4-BE49-F238E27FC236}">
                <a16:creationId xmlns:a16="http://schemas.microsoft.com/office/drawing/2014/main" id="{0A1D579C-0337-49BB-94CF-100FED962082}"/>
              </a:ext>
            </a:extLst>
          </p:cNvPr>
          <p:cNvSpPr txBox="1">
            <a:spLocks noGrp="1" noChangeArrowheads="1"/>
          </p:cNvSpPr>
          <p:nvPr/>
        </p:nvSpPr>
        <p:spPr bwMode="auto">
          <a:xfrm>
            <a:off x="3710906" y="10172923"/>
            <a:ext cx="2837752" cy="53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7B0A25A-6E02-4127-8214-AE737F5E5BD0}" type="slidenum">
              <a:rPr lang="en-US" altLang="en-US" sz="1200"/>
              <a:pPr algn="r" eaLnBrk="1" hangingPunct="1"/>
              <a:t>27</a:t>
            </a:fld>
            <a:endParaRPr lang="en-US" altLang="en-US" sz="1200"/>
          </a:p>
        </p:txBody>
      </p:sp>
      <p:sp>
        <p:nvSpPr>
          <p:cNvPr id="164872" name="Rectangle 2">
            <a:extLst>
              <a:ext uri="{FF2B5EF4-FFF2-40B4-BE49-F238E27FC236}">
                <a16:creationId xmlns:a16="http://schemas.microsoft.com/office/drawing/2014/main" id="{00A517D3-448C-4DA8-9364-AB999C36A842}"/>
              </a:ext>
            </a:extLst>
          </p:cNvPr>
          <p:cNvSpPr>
            <a:spLocks noGrp="1" noRot="1" noChangeAspect="1" noChangeArrowheads="1" noTextEdit="1"/>
          </p:cNvSpPr>
          <p:nvPr>
            <p:ph type="sldImg"/>
          </p:nvPr>
        </p:nvSpPr>
        <p:spPr>
          <a:xfrm>
            <a:off x="-293688" y="803275"/>
            <a:ext cx="7138988" cy="4016375"/>
          </a:xfrm>
          <a:ln/>
        </p:spPr>
      </p:sp>
      <p:sp>
        <p:nvSpPr>
          <p:cNvPr id="164873" name="Rectangle 3">
            <a:extLst>
              <a:ext uri="{FF2B5EF4-FFF2-40B4-BE49-F238E27FC236}">
                <a16:creationId xmlns:a16="http://schemas.microsoft.com/office/drawing/2014/main" id="{DFA3D9F1-ADB7-4EDF-8C50-ECA7EAD1F286}"/>
              </a:ext>
            </a:extLst>
          </p:cNvPr>
          <p:cNvSpPr>
            <a:spLocks noGrp="1" noChangeArrowheads="1"/>
          </p:cNvSpPr>
          <p:nvPr>
            <p:ph type="body" idx="1"/>
          </p:nvPr>
        </p:nvSpPr>
        <p:spPr>
          <a:xfrm>
            <a:off x="838852" y="5099309"/>
            <a:ext cx="5240486" cy="48201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a:latin typeface="Arial" panose="020B0604020202020204" pitchFamily="34" charset="0"/>
              </a:rPr>
              <a:t>CAN REALLY EXPAND ON THIS</a:t>
            </a:r>
          </a:p>
          <a:p>
            <a:endParaRPr lang="en-GB" altLang="en-US" sz="1400" b="1">
              <a:latin typeface="Arial" panose="020B0604020202020204" pitchFamily="34" charset="0"/>
            </a:endParaRPr>
          </a:p>
          <a:p>
            <a:r>
              <a:rPr lang="en-GB" altLang="en-US" sz="1400" b="1">
                <a:latin typeface="Arial" panose="020B0604020202020204" pitchFamily="34" charset="0"/>
              </a:rPr>
              <a:t>OGEL – OPEN AUTHORISATION – SELF POLICING UNTIL YOU ARE AUDITED – CAN YOU ADHERE TO THE TERMS AND CONDITIONS?</a:t>
            </a:r>
          </a:p>
          <a:p>
            <a:r>
              <a:rPr lang="en-GB" altLang="en-US" sz="1400" b="1">
                <a:latin typeface="Arial" panose="020B0604020202020204" pitchFamily="34" charset="0"/>
              </a:rPr>
              <a:t>END USE / REASON / RATING / SUPPORTING DOCUMENTATION.</a:t>
            </a:r>
          </a:p>
          <a:p>
            <a:endParaRPr lang="en-GB" altLang="en-US" sz="1400" b="1">
              <a:latin typeface="Arial" panose="020B0604020202020204" pitchFamily="34" charset="0"/>
            </a:endParaRPr>
          </a:p>
          <a:p>
            <a:r>
              <a:rPr lang="en-GB" altLang="en-US" sz="1400" b="1">
                <a:solidFill>
                  <a:srgbClr val="FF0000"/>
                </a:solidFill>
                <a:latin typeface="Arial" panose="020B0604020202020204" pitchFamily="34" charset="0"/>
              </a:rPr>
              <a:t>UGEA – LIKE AN OGEL – BUT EU WIDE SPECIFIC AUTHORISATIONS FOR A SPECIFIC REASON AND COUNTRIES   </a:t>
            </a:r>
          </a:p>
          <a:p>
            <a:endParaRPr lang="en-GB" altLang="en-US" sz="1400" b="1">
              <a:latin typeface="Arial" panose="020B0604020202020204" pitchFamily="34" charset="0"/>
            </a:endParaRPr>
          </a:p>
          <a:p>
            <a:r>
              <a:rPr lang="en-GB" altLang="en-US" sz="1400" b="1">
                <a:latin typeface="Arial" panose="020B0604020202020204" pitchFamily="34" charset="0"/>
              </a:rPr>
              <a:t>SIEL – THERE IS NO OGEL OR YOU MAY CHOOSE TO NOT REGISTER FOR AN OGEL – REGISTRATION VERSUS APPLICATION – SPECIFIC TO YOUR NEEDS = SUPPORTING DOCUMENTATION – LONGER LEADTIME </a:t>
            </a:r>
          </a:p>
          <a:p>
            <a:r>
              <a:rPr lang="en-GB" altLang="en-US" sz="1400" b="1">
                <a:latin typeface="Arial" panose="020B0604020202020204" pitchFamily="34" charset="0"/>
              </a:rPr>
              <a:t>PROJECT LICENCES – RARELY USED AND THAT WILL DIMINISH / DISAPPEAR WITH BREXIT  </a:t>
            </a:r>
          </a:p>
          <a:p>
            <a:endParaRPr lang="en-GB" altLang="en-US" sz="1400" b="1">
              <a:latin typeface="Arial" panose="020B0604020202020204" pitchFamily="34" charset="0"/>
            </a:endParaRPr>
          </a:p>
          <a:p>
            <a:r>
              <a:rPr lang="en-GB" altLang="en-US" sz="1400" b="1">
                <a:latin typeface="Arial" panose="020B0604020202020204" pitchFamily="34" charset="0"/>
              </a:rPr>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6E7F5E90-AEAA-40EC-9BB0-9B5B352059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6D2B8C-F71A-4C9B-B9C0-5E6C31C58137}" type="slidenum">
              <a:rPr lang="en-US" altLang="en-US" smtClean="0"/>
              <a:pPr/>
              <a:t>28</a:t>
            </a:fld>
            <a:endParaRPr lang="en-US" altLang="en-US"/>
          </a:p>
        </p:txBody>
      </p:sp>
      <p:sp>
        <p:nvSpPr>
          <p:cNvPr id="152579" name="Rectangle 6">
            <a:extLst>
              <a:ext uri="{FF2B5EF4-FFF2-40B4-BE49-F238E27FC236}">
                <a16:creationId xmlns:a16="http://schemas.microsoft.com/office/drawing/2014/main" id="{46CA260D-2D3E-475E-9F98-40D36F3B58D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a:t>Strong &amp; Herd LLP (c)</a:t>
            </a:r>
          </a:p>
        </p:txBody>
      </p:sp>
      <p:sp>
        <p:nvSpPr>
          <p:cNvPr id="152580" name="Rectangle 7">
            <a:extLst>
              <a:ext uri="{FF2B5EF4-FFF2-40B4-BE49-F238E27FC236}">
                <a16:creationId xmlns:a16="http://schemas.microsoft.com/office/drawing/2014/main" id="{360C51F9-936D-403D-88A7-71AFE4652BB8}"/>
              </a:ext>
            </a:extLst>
          </p:cNvPr>
          <p:cNvSpPr txBox="1">
            <a:spLocks noGrp="1" noChangeArrowheads="1"/>
          </p:cNvSpPr>
          <p:nvPr/>
        </p:nvSpPr>
        <p:spPr bwMode="auto">
          <a:xfrm>
            <a:off x="3710906" y="10172923"/>
            <a:ext cx="2837752" cy="53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FED2DC5-68D0-410A-AD65-8FEB2EC6C992}" type="slidenum">
              <a:rPr lang="en-US" altLang="en-US" sz="1200"/>
              <a:pPr algn="r" eaLnBrk="1" hangingPunct="1"/>
              <a:t>28</a:t>
            </a:fld>
            <a:endParaRPr lang="en-US" altLang="en-US" sz="1200"/>
          </a:p>
        </p:txBody>
      </p:sp>
      <p:sp>
        <p:nvSpPr>
          <p:cNvPr id="152581" name="Rectangle 2">
            <a:extLst>
              <a:ext uri="{FF2B5EF4-FFF2-40B4-BE49-F238E27FC236}">
                <a16:creationId xmlns:a16="http://schemas.microsoft.com/office/drawing/2014/main" id="{87538030-1AA8-4811-AFA6-4DCE28F7C80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Export Course</a:t>
            </a:r>
          </a:p>
        </p:txBody>
      </p:sp>
      <p:sp>
        <p:nvSpPr>
          <p:cNvPr id="152582" name="Rectangle 6">
            <a:extLst>
              <a:ext uri="{FF2B5EF4-FFF2-40B4-BE49-F238E27FC236}">
                <a16:creationId xmlns:a16="http://schemas.microsoft.com/office/drawing/2014/main" id="{F76F7A14-4A8A-4D3A-B29F-DF2896F5F956}"/>
              </a:ext>
            </a:extLst>
          </p:cNvPr>
          <p:cNvSpPr txBox="1">
            <a:spLocks noGrp="1" noChangeArrowheads="1"/>
          </p:cNvSpPr>
          <p:nvPr/>
        </p:nvSpPr>
        <p:spPr bwMode="auto">
          <a:xfrm>
            <a:off x="0" y="10172923"/>
            <a:ext cx="2837752" cy="53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Copyright S&amp;H 2008</a:t>
            </a:r>
          </a:p>
        </p:txBody>
      </p:sp>
      <p:sp>
        <p:nvSpPr>
          <p:cNvPr id="152583" name="Rectangle 7">
            <a:extLst>
              <a:ext uri="{FF2B5EF4-FFF2-40B4-BE49-F238E27FC236}">
                <a16:creationId xmlns:a16="http://schemas.microsoft.com/office/drawing/2014/main" id="{67687FE5-B019-4926-93AD-F2BDDE20A28D}"/>
              </a:ext>
            </a:extLst>
          </p:cNvPr>
          <p:cNvSpPr txBox="1">
            <a:spLocks noGrp="1" noChangeArrowheads="1"/>
          </p:cNvSpPr>
          <p:nvPr/>
        </p:nvSpPr>
        <p:spPr bwMode="auto">
          <a:xfrm>
            <a:off x="3710906" y="10172923"/>
            <a:ext cx="2837752" cy="53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79C80ED-F723-4901-A5BB-54F0C59ACB02}" type="slidenum">
              <a:rPr lang="en-US" altLang="en-US" sz="1200"/>
              <a:pPr algn="r" eaLnBrk="1" hangingPunct="1"/>
              <a:t>28</a:t>
            </a:fld>
            <a:endParaRPr lang="en-US" altLang="en-US" sz="1200"/>
          </a:p>
        </p:txBody>
      </p:sp>
      <p:sp>
        <p:nvSpPr>
          <p:cNvPr id="152584" name="Rectangle 2">
            <a:extLst>
              <a:ext uri="{FF2B5EF4-FFF2-40B4-BE49-F238E27FC236}">
                <a16:creationId xmlns:a16="http://schemas.microsoft.com/office/drawing/2014/main" id="{9153C5FD-E8A9-4BC8-BB7C-402DDE9E57D8}"/>
              </a:ext>
            </a:extLst>
          </p:cNvPr>
          <p:cNvSpPr>
            <a:spLocks noGrp="1" noRot="1" noChangeAspect="1" noChangeArrowheads="1" noTextEdit="1"/>
          </p:cNvSpPr>
          <p:nvPr>
            <p:ph type="sldImg"/>
          </p:nvPr>
        </p:nvSpPr>
        <p:spPr>
          <a:xfrm>
            <a:off x="-295275" y="868363"/>
            <a:ext cx="7142163" cy="4017962"/>
          </a:xfrm>
          <a:ln/>
        </p:spPr>
      </p:sp>
      <p:sp>
        <p:nvSpPr>
          <p:cNvPr id="152585" name="Rectangle 3">
            <a:extLst>
              <a:ext uri="{FF2B5EF4-FFF2-40B4-BE49-F238E27FC236}">
                <a16:creationId xmlns:a16="http://schemas.microsoft.com/office/drawing/2014/main" id="{B02A91C3-10D1-433C-AA49-3EE01A897E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solidFill>
                  <a:srgbClr val="FF0000"/>
                </a:solidFill>
                <a:latin typeface="Arial" panose="020B0604020202020204" pitchFamily="34" charset="0"/>
              </a:rPr>
              <a:t>Trying to make the world as safe as possible.</a:t>
            </a:r>
          </a:p>
          <a:p>
            <a:r>
              <a:rPr lang="en-GB" altLang="en-US" b="1" dirty="0">
                <a:solidFill>
                  <a:srgbClr val="FF0000"/>
                </a:solidFill>
                <a:latin typeface="Arial" panose="020B0604020202020204" pitchFamily="34" charset="0"/>
              </a:rPr>
              <a:t>Who is the customer – who is the ultimate customer – what will they be using the goods or technology for?</a:t>
            </a:r>
          </a:p>
          <a:p>
            <a:endParaRPr lang="en-GB" altLang="en-US" b="1" dirty="0">
              <a:solidFill>
                <a:srgbClr val="FF0000"/>
              </a:solidFill>
              <a:latin typeface="Arial" panose="020B0604020202020204" pitchFamily="34" charset="0"/>
            </a:endParaRPr>
          </a:p>
          <a:p>
            <a:r>
              <a:rPr lang="en-GB" altLang="en-US" b="1" dirty="0">
                <a:solidFill>
                  <a:srgbClr val="FF0000"/>
                </a:solidFill>
                <a:latin typeface="Arial" panose="020B0604020202020204" pitchFamily="34" charset="0"/>
              </a:rPr>
              <a:t>Proliferation – Unintentional spreading – need to control the movement of the goods.</a:t>
            </a:r>
          </a:p>
          <a:p>
            <a:r>
              <a:rPr lang="en-GB" altLang="en-US" b="1" dirty="0">
                <a:solidFill>
                  <a:srgbClr val="FF0000"/>
                </a:solidFill>
                <a:latin typeface="Arial" panose="020B0604020202020204" pitchFamily="34" charset="0"/>
              </a:rPr>
              <a:t>Non-Proliferation policy needed.</a:t>
            </a:r>
          </a:p>
          <a:p>
            <a:r>
              <a:rPr lang="en-GB" altLang="en-US" b="1" dirty="0">
                <a:solidFill>
                  <a:srgbClr val="FF0000"/>
                </a:solidFill>
                <a:latin typeface="Arial" panose="020B0604020202020204" pitchFamily="34" charset="0"/>
              </a:rPr>
              <a:t>Need to carry out due diligence </a:t>
            </a:r>
          </a:p>
          <a:p>
            <a:r>
              <a:rPr lang="en-GB" altLang="en-US" b="1" dirty="0">
                <a:latin typeface="Arial" panose="020B0604020202020204" pitchFamily="34" charset="0"/>
              </a:rPr>
              <a:t>You need to happy that when goods are exported they are satisfied that the end use has been clarified and they can support this information with documentary evidence.</a:t>
            </a:r>
          </a:p>
          <a:p>
            <a:endParaRPr lang="en-GB" altLang="en-US" b="1" dirty="0">
              <a:latin typeface="Arial" panose="020B0604020202020204" pitchFamily="34" charset="0"/>
            </a:endParaRPr>
          </a:p>
          <a:p>
            <a:r>
              <a:rPr lang="en-GB" altLang="en-US" b="1" dirty="0">
                <a:latin typeface="Arial" panose="020B0604020202020204" pitchFamily="34" charset="0"/>
              </a:rPr>
              <a:t>AS WELL AS MILITARY GOODS I ALSO NEED TO MENTION DUAL USE GOODS AND THE REQUIREMENTS FOR A LICENCE OUTSIDE THE EU – DUAL USE GOODS CAN MOVE FREELY IN THE EU FOR END USE IN THE EU </a:t>
            </a:r>
          </a:p>
          <a:p>
            <a:r>
              <a:rPr lang="en-GB" altLang="en-US" b="1" dirty="0">
                <a:latin typeface="Arial" panose="020B0604020202020204" pitchFamily="34" charset="0"/>
              </a:rPr>
              <a:t>WITH A LICENCE BUT KNOWLEDGE IS EVERYTHING END USE NEEDS TO BE ESTABLISHED AND THAT’S WHAT THE LICENCE REQUIREMNENT NEEDS TO BE BASED UPON.</a:t>
            </a:r>
          </a:p>
          <a:p>
            <a:r>
              <a:rPr lang="en-GB" altLang="en-US" b="1" dirty="0">
                <a:solidFill>
                  <a:srgbClr val="FF0000"/>
                </a:solidFill>
                <a:latin typeface="Arial" panose="020B0604020202020204" pitchFamily="34" charset="0"/>
              </a:rPr>
              <a:t>EXPORTER OF RECORD = RATING = LICENCE RESPONSIBILITY </a:t>
            </a:r>
          </a:p>
          <a:p>
            <a:endParaRPr lang="en-GB" altLang="en-US" dirty="0">
              <a:latin typeface="Arial" panose="020B0604020202020204" pitchFamily="34" charset="0"/>
            </a:endParaRPr>
          </a:p>
        </p:txBody>
      </p:sp>
    </p:spTree>
    <p:extLst>
      <p:ext uri="{BB962C8B-B14F-4D97-AF65-F5344CB8AC3E}">
        <p14:creationId xmlns:p14="http://schemas.microsoft.com/office/powerpoint/2010/main" val="3211539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FF0000"/>
                </a:solidFill>
              </a:rPr>
              <a:t>Supporting documentation is required for SIELs and OIELs </a:t>
            </a:r>
          </a:p>
          <a:p>
            <a:endParaRPr lang="en-GB" b="1" dirty="0">
              <a:solidFill>
                <a:srgbClr val="FF0000"/>
              </a:solidFill>
            </a:endParaRPr>
          </a:p>
          <a:p>
            <a:r>
              <a:rPr lang="en-GB" b="1" dirty="0">
                <a:solidFill>
                  <a:srgbClr val="FF0000"/>
                </a:solidFill>
              </a:rPr>
              <a:t>Without this information the application won’t get past first base. </a:t>
            </a:r>
          </a:p>
          <a:p>
            <a:endParaRPr lang="en-GB" b="1" dirty="0">
              <a:solidFill>
                <a:srgbClr val="FF0000"/>
              </a:solidFill>
            </a:endParaRPr>
          </a:p>
          <a:p>
            <a:r>
              <a:rPr lang="en-GB" b="1" dirty="0">
                <a:solidFill>
                  <a:srgbClr val="FF0000"/>
                </a:solidFill>
              </a:rPr>
              <a:t>There is an option in the SPIRE application section where you can omit these documents but it would seem strange to do so. They could be posted – but in this era – it doesn’t seem likely. </a:t>
            </a:r>
          </a:p>
          <a:p>
            <a:endParaRPr lang="en-GB" b="1" dirty="0">
              <a:solidFill>
                <a:srgbClr val="FF0000"/>
              </a:solidFill>
            </a:endParaRPr>
          </a:p>
          <a:p>
            <a:r>
              <a:rPr lang="en-GB" b="1" dirty="0">
                <a:solidFill>
                  <a:srgbClr val="FF0000"/>
                </a:solidFill>
              </a:rPr>
              <a:t>The supporting documents are “attached” to the application as a pdf. </a:t>
            </a:r>
          </a:p>
          <a:p>
            <a:endParaRPr lang="en-GB" b="1" dirty="0">
              <a:solidFill>
                <a:srgbClr val="FF0000"/>
              </a:solidFill>
            </a:endParaRPr>
          </a:p>
          <a:p>
            <a:r>
              <a:rPr lang="en-GB" b="1" dirty="0">
                <a:solidFill>
                  <a:srgbClr val="FF0000"/>
                </a:solidFill>
              </a:rPr>
              <a:t>The EUU is in a specific format which you can find online. You can have a copy in your possession for the licence application – but you need to obtain and retain the original on your file. </a:t>
            </a:r>
          </a:p>
          <a:p>
            <a:endParaRPr lang="en-GB" b="1" dirty="0">
              <a:solidFill>
                <a:srgbClr val="FF0000"/>
              </a:solidFill>
            </a:endParaRPr>
          </a:p>
          <a:p>
            <a:r>
              <a:rPr lang="en-GB" b="1" dirty="0">
                <a:solidFill>
                  <a:srgbClr val="FF0000"/>
                </a:solidFill>
              </a:rPr>
              <a:t>Technical Specifications – relating specifically to the products that need a licence for.  </a:t>
            </a:r>
          </a:p>
          <a:p>
            <a:endParaRPr lang="en-GB" b="1" dirty="0">
              <a:solidFill>
                <a:srgbClr val="FF0000"/>
              </a:solidFill>
            </a:endParaRPr>
          </a:p>
          <a:p>
            <a:r>
              <a:rPr lang="en-GB" b="1" dirty="0">
                <a:solidFill>
                  <a:srgbClr val="FF0000"/>
                </a:solidFill>
              </a:rPr>
              <a:t>Many items – combine into one Tech Spec in the order of the application and EUU – quoting the relevant licence number.      </a:t>
            </a:r>
          </a:p>
        </p:txBody>
      </p:sp>
      <p:sp>
        <p:nvSpPr>
          <p:cNvPr id="4" name="Footer Placeholder 3"/>
          <p:cNvSpPr>
            <a:spLocks noGrp="1"/>
          </p:cNvSpPr>
          <p:nvPr>
            <p:ph type="ftr" sz="quarter" idx="10"/>
          </p:nvPr>
        </p:nvSpPr>
        <p:spPr/>
        <p:txBody>
          <a:bodyPr/>
          <a:lstStyle/>
          <a:p>
            <a:pPr>
              <a:defRPr/>
            </a:pPr>
            <a:r>
              <a:rPr lang="en-GB"/>
              <a:t>copyright Strong &amp; Herd LLP 2018</a:t>
            </a:r>
            <a:endParaRPr lang="en-GB" dirty="0"/>
          </a:p>
        </p:txBody>
      </p:sp>
    </p:spTree>
    <p:extLst>
      <p:ext uri="{BB962C8B-B14F-4D97-AF65-F5344CB8AC3E}">
        <p14:creationId xmlns:p14="http://schemas.microsoft.com/office/powerpoint/2010/main" val="2979571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FF0000"/>
                </a:solidFill>
              </a:rPr>
              <a:t>Supporting documentation is required for SIELs and OIELs </a:t>
            </a:r>
          </a:p>
          <a:p>
            <a:endParaRPr lang="en-GB" b="1" dirty="0">
              <a:solidFill>
                <a:srgbClr val="FF0000"/>
              </a:solidFill>
            </a:endParaRPr>
          </a:p>
          <a:p>
            <a:r>
              <a:rPr lang="en-GB" b="1" dirty="0">
                <a:solidFill>
                  <a:srgbClr val="FF0000"/>
                </a:solidFill>
              </a:rPr>
              <a:t>Without this information the application won’t get past first base. </a:t>
            </a:r>
          </a:p>
          <a:p>
            <a:endParaRPr lang="en-GB" b="1" dirty="0">
              <a:solidFill>
                <a:srgbClr val="FF0000"/>
              </a:solidFill>
            </a:endParaRPr>
          </a:p>
          <a:p>
            <a:r>
              <a:rPr lang="en-GB" b="1" dirty="0">
                <a:solidFill>
                  <a:srgbClr val="FF0000"/>
                </a:solidFill>
              </a:rPr>
              <a:t>There is an option in the SPIRE application section where you can omit these documents but it would seem strange to do so. They could be posted – but in this era – it doesn’t seem likely. </a:t>
            </a:r>
          </a:p>
          <a:p>
            <a:endParaRPr lang="en-GB" b="1" dirty="0">
              <a:solidFill>
                <a:srgbClr val="FF0000"/>
              </a:solidFill>
            </a:endParaRPr>
          </a:p>
          <a:p>
            <a:r>
              <a:rPr lang="en-GB" b="1" dirty="0">
                <a:solidFill>
                  <a:srgbClr val="FF0000"/>
                </a:solidFill>
              </a:rPr>
              <a:t>The supporting documents are “attached” to the application as a pdf. </a:t>
            </a:r>
          </a:p>
          <a:p>
            <a:endParaRPr lang="en-GB" b="1" dirty="0">
              <a:solidFill>
                <a:srgbClr val="FF0000"/>
              </a:solidFill>
            </a:endParaRPr>
          </a:p>
          <a:p>
            <a:r>
              <a:rPr lang="en-GB" b="1" dirty="0">
                <a:solidFill>
                  <a:srgbClr val="FF0000"/>
                </a:solidFill>
              </a:rPr>
              <a:t>The EUU is in a specific format which you can find online. You can have a copy in your possession for the licence application – but you need to obtain and retain the original on your file. </a:t>
            </a:r>
          </a:p>
          <a:p>
            <a:endParaRPr lang="en-GB" b="1" dirty="0">
              <a:solidFill>
                <a:srgbClr val="FF0000"/>
              </a:solidFill>
            </a:endParaRPr>
          </a:p>
          <a:p>
            <a:r>
              <a:rPr lang="en-GB" b="1" dirty="0">
                <a:solidFill>
                  <a:srgbClr val="FF0000"/>
                </a:solidFill>
              </a:rPr>
              <a:t>Technical Specifications – relating specifically to the products that need a licence for.  </a:t>
            </a:r>
          </a:p>
          <a:p>
            <a:endParaRPr lang="en-GB" b="1" dirty="0">
              <a:solidFill>
                <a:srgbClr val="FF0000"/>
              </a:solidFill>
            </a:endParaRPr>
          </a:p>
          <a:p>
            <a:r>
              <a:rPr lang="en-GB" b="1" dirty="0">
                <a:solidFill>
                  <a:srgbClr val="FF0000"/>
                </a:solidFill>
              </a:rPr>
              <a:t>Many items – combine into one Tech Spec in the order of the application and EUU – quoting the relevant licence number.      </a:t>
            </a:r>
          </a:p>
        </p:txBody>
      </p:sp>
      <p:sp>
        <p:nvSpPr>
          <p:cNvPr id="4" name="Footer Placeholder 3"/>
          <p:cNvSpPr>
            <a:spLocks noGrp="1"/>
          </p:cNvSpPr>
          <p:nvPr>
            <p:ph type="ftr" sz="quarter" idx="10"/>
          </p:nvPr>
        </p:nvSpPr>
        <p:spPr/>
        <p:txBody>
          <a:bodyPr/>
          <a:lstStyle/>
          <a:p>
            <a:pPr>
              <a:defRPr/>
            </a:pPr>
            <a:r>
              <a:rPr lang="en-GB"/>
              <a:t>copyright Strong &amp; Herd LLP 2018</a:t>
            </a:r>
            <a:endParaRPr lang="en-GB" dirty="0"/>
          </a:p>
        </p:txBody>
      </p:sp>
    </p:spTree>
    <p:extLst>
      <p:ext uri="{BB962C8B-B14F-4D97-AF65-F5344CB8AC3E}">
        <p14:creationId xmlns:p14="http://schemas.microsoft.com/office/powerpoint/2010/main" val="3669481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CA45B2C6-E5D0-4537-AA48-C56AB4263074}"/>
              </a:ext>
            </a:extLst>
          </p:cNvPr>
          <p:cNvSpPr>
            <a:spLocks noGrp="1" noRot="1" noChangeAspect="1" noChangeArrowheads="1" noTextEdit="1"/>
          </p:cNvSpPr>
          <p:nvPr>
            <p:ph type="sldImg"/>
          </p:nvPr>
        </p:nvSpPr>
        <p:spPr>
          <a:ln/>
        </p:spPr>
      </p:sp>
      <p:sp>
        <p:nvSpPr>
          <p:cNvPr id="156675" name="Notes Placeholder 2">
            <a:extLst>
              <a:ext uri="{FF2B5EF4-FFF2-40B4-BE49-F238E27FC236}">
                <a16:creationId xmlns:a16="http://schemas.microsoft.com/office/drawing/2014/main" id="{76AB7E66-F1A5-40C7-9A54-6C73E86C59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solidFill>
                  <a:srgbClr val="FF0000"/>
                </a:solidFill>
                <a:latin typeface="Arial" panose="020B0604020202020204" pitchFamily="34" charset="0"/>
              </a:rPr>
              <a:t>EU – Common Foreign and Security Policy Objectives  (CFSP) </a:t>
            </a:r>
          </a:p>
          <a:p>
            <a:r>
              <a:rPr lang="en-GB" altLang="en-US" b="1" dirty="0">
                <a:latin typeface="Arial" panose="020B0604020202020204" pitchFamily="34" charset="0"/>
              </a:rPr>
              <a:t>Organization for Security and Co-operation in Europe (OSCE) Formed 3/7/73 – Helsinki , Finland.</a:t>
            </a:r>
            <a:endParaRPr lang="en-GB" altLang="en-US" b="1" dirty="0">
              <a:solidFill>
                <a:srgbClr val="FF0000"/>
              </a:solidFill>
              <a:latin typeface="Arial" panose="020B0604020202020204" pitchFamily="34" charset="0"/>
            </a:endParaRPr>
          </a:p>
          <a:p>
            <a:endParaRPr lang="en-GB" altLang="en-US" b="1" dirty="0">
              <a:solidFill>
                <a:srgbClr val="FF0000"/>
              </a:solidFill>
              <a:latin typeface="Arial" panose="020B0604020202020204" pitchFamily="34" charset="0"/>
            </a:endParaRPr>
          </a:p>
          <a:p>
            <a:r>
              <a:rPr lang="en-GB" altLang="en-US" b="1" dirty="0">
                <a:solidFill>
                  <a:srgbClr val="FF0000"/>
                </a:solidFill>
                <a:latin typeface="Arial" panose="020B0604020202020204" pitchFamily="34" charset="0"/>
              </a:rPr>
              <a:t>The OSCE has a comprehensive approach to security that encompasses politico-military, economic and environmental, and human aspects. It therefore addresses a wide range of security-related concerns, including arms control, confidence- and security-building measures, human rights, national minorities, democratization, policing strategies, counter-terrorism and economic and environmental activities. All 57 participating States enjoy equal status, and decisions are taken by consensus on a politically, but not legally binding basis </a:t>
            </a:r>
          </a:p>
          <a:p>
            <a:endParaRPr lang="en-GB" altLang="en-US" b="1" dirty="0">
              <a:solidFill>
                <a:srgbClr val="FF0000"/>
              </a:solidFill>
              <a:latin typeface="Arial" panose="020B0604020202020204" pitchFamily="34" charset="0"/>
            </a:endParaRPr>
          </a:p>
          <a:p>
            <a:r>
              <a:rPr lang="en-GB" altLang="en-US" b="1" dirty="0">
                <a:solidFill>
                  <a:srgbClr val="FF0000"/>
                </a:solidFill>
                <a:latin typeface="Arial" panose="020B0604020202020204" pitchFamily="34" charset="0"/>
              </a:rPr>
              <a:t>Where sanctions and embargo measures require more than administrative action to implement them, the UK introduces new or amends existing secondary licensing and enforcement legislation.</a:t>
            </a:r>
          </a:p>
          <a:p>
            <a:endParaRPr lang="en-GB" altLang="en-US" b="1" dirty="0">
              <a:solidFill>
                <a:srgbClr val="FF0000"/>
              </a:solidFill>
              <a:latin typeface="Arial" panose="020B0604020202020204" pitchFamily="34" charset="0"/>
            </a:endParaRPr>
          </a:p>
          <a:p>
            <a:r>
              <a:rPr lang="en-GB" altLang="en-US" b="1" dirty="0">
                <a:solidFill>
                  <a:srgbClr val="FF0000"/>
                </a:solidFill>
                <a:latin typeface="Arial" panose="020B0604020202020204" pitchFamily="34" charset="0"/>
              </a:rPr>
              <a:t>US Embargoes on Russia – OFAC Office of Foreign Assets Control</a:t>
            </a:r>
          </a:p>
          <a:p>
            <a:r>
              <a:rPr lang="en-GB" altLang="en-US" b="1" dirty="0">
                <a:solidFill>
                  <a:srgbClr val="FF0000"/>
                </a:solidFill>
                <a:latin typeface="Arial" panose="020B0604020202020204" pitchFamily="34" charset="0"/>
              </a:rPr>
              <a:t>EU Sanctions – Extended till March 2018 </a:t>
            </a:r>
          </a:p>
          <a:p>
            <a:r>
              <a:rPr lang="en-GB" altLang="en-US" b="1" dirty="0">
                <a:solidFill>
                  <a:srgbClr val="FF0000"/>
                </a:solidFill>
                <a:latin typeface="Arial" panose="020B0604020202020204" pitchFamily="34" charset="0"/>
              </a:rPr>
              <a:t>Further US Sanctions are pending.   </a:t>
            </a:r>
          </a:p>
          <a:p>
            <a:endParaRPr lang="en-GB" altLang="en-US" b="1" dirty="0">
              <a:solidFill>
                <a:srgbClr val="FF0000"/>
              </a:solidFill>
              <a:latin typeface="Arial" panose="020B0604020202020204" pitchFamily="34" charset="0"/>
            </a:endParaRPr>
          </a:p>
          <a:p>
            <a:r>
              <a:rPr lang="en-GB" altLang="en-US" b="1" dirty="0">
                <a:latin typeface="Arial" panose="020B0604020202020204" pitchFamily="34" charset="0"/>
              </a:rPr>
              <a:t>Embargo and Sanctions – ARE TRADE TOOLS TO MAINTAIN OR RESTORE INTERNATIONAL PEACE AND SECURITY!!</a:t>
            </a:r>
          </a:p>
          <a:p>
            <a:endParaRPr lang="en-GB" altLang="en-US" b="1" dirty="0">
              <a:latin typeface="Arial" panose="020B0604020202020204" pitchFamily="34" charset="0"/>
            </a:endParaRPr>
          </a:p>
          <a:p>
            <a:r>
              <a:rPr lang="en-GB" altLang="en-US" b="1" dirty="0">
                <a:solidFill>
                  <a:srgbClr val="FF0000"/>
                </a:solidFill>
                <a:latin typeface="Arial" panose="020B0604020202020204" pitchFamily="34" charset="0"/>
              </a:rPr>
              <a:t>BEAR IN MIND THE GOODS TECHNOLOGY AND SOFTWARE CAN BE CONTROLLED  </a:t>
            </a:r>
          </a:p>
          <a:p>
            <a:endParaRPr lang="en-GB" altLang="en-US" b="1" dirty="0">
              <a:solidFill>
                <a:srgbClr val="FF0000"/>
              </a:solidFill>
              <a:latin typeface="Arial" panose="020B0604020202020204" pitchFamily="34" charset="0"/>
            </a:endParaRPr>
          </a:p>
          <a:p>
            <a:r>
              <a:rPr lang="en-GB" altLang="en-US" b="1" dirty="0">
                <a:solidFill>
                  <a:srgbClr val="FF0000"/>
                </a:solidFill>
                <a:latin typeface="Arial" panose="020B0604020202020204" pitchFamily="34" charset="0"/>
              </a:rPr>
              <a:t>RUSSIA  - EMBARGO – SUPPLY OF DUAL USE GOODS FOR A MILITARY END USE OR FOR A MILITARY END USER</a:t>
            </a:r>
          </a:p>
          <a:p>
            <a:r>
              <a:rPr lang="en-GB" altLang="en-US" b="1" dirty="0">
                <a:solidFill>
                  <a:srgbClr val="FF0000"/>
                </a:solidFill>
                <a:latin typeface="Arial" panose="020B0604020202020204" pitchFamily="34" charset="0"/>
              </a:rPr>
              <a:t>OIL AND GAS INDUSTRY CAN BE AFFECTED</a:t>
            </a:r>
          </a:p>
          <a:p>
            <a:r>
              <a:rPr lang="en-GB" altLang="en-US" b="1" dirty="0">
                <a:solidFill>
                  <a:srgbClr val="FF0000"/>
                </a:solidFill>
                <a:latin typeface="Arial" panose="020B0604020202020204" pitchFamily="34" charset="0"/>
              </a:rPr>
              <a:t>ENERGY RELATED EQUIPMENT CAN BE AFFECTED</a:t>
            </a:r>
          </a:p>
          <a:p>
            <a:endParaRPr lang="en-GB" altLang="en-US" b="1" dirty="0">
              <a:solidFill>
                <a:srgbClr val="FF0000"/>
              </a:solidFill>
              <a:latin typeface="Arial" panose="020B0604020202020204" pitchFamily="34" charset="0"/>
            </a:endParaRPr>
          </a:p>
          <a:p>
            <a:r>
              <a:rPr lang="en-GB" altLang="en-US" b="1" dirty="0">
                <a:solidFill>
                  <a:srgbClr val="FF0000"/>
                </a:solidFill>
                <a:latin typeface="Arial" panose="020B0604020202020204" pitchFamily="34" charset="0"/>
              </a:rPr>
              <a:t>REPUBLIC OF CRIMEA AND CITY OF SEVASTOPOL (UKRAINE) WERE ILLEGALLY ANNEXED BY THE RUSSIAN FEDERATION</a:t>
            </a:r>
          </a:p>
          <a:p>
            <a:endParaRPr lang="en-GB" altLang="en-US" b="1" dirty="0">
              <a:solidFill>
                <a:srgbClr val="FF0000"/>
              </a:solidFill>
              <a:latin typeface="Arial" panose="020B0604020202020204" pitchFamily="34" charset="0"/>
            </a:endParaRPr>
          </a:p>
          <a:p>
            <a:r>
              <a:rPr lang="en-GB" altLang="en-US" b="1" dirty="0">
                <a:solidFill>
                  <a:srgbClr val="FF0000"/>
                </a:solidFill>
                <a:latin typeface="Arial" panose="020B0604020202020204" pitchFamily="34" charset="0"/>
              </a:rPr>
              <a:t>CHANGING PICTURE – WHAT IS HAPPENING IN THE WORLD DIRECTLY AFFECTS HOW SANCTIONS AND EMBARGOES ARE IMPLEMENTED</a:t>
            </a:r>
          </a:p>
          <a:p>
            <a:endParaRPr lang="en-GB" altLang="en-US" b="1" dirty="0">
              <a:solidFill>
                <a:srgbClr val="FF0000"/>
              </a:solidFill>
              <a:latin typeface="Arial" panose="020B0604020202020204" pitchFamily="34" charset="0"/>
            </a:endParaRPr>
          </a:p>
          <a:p>
            <a:r>
              <a:rPr lang="en-GB" altLang="en-US" b="1" dirty="0">
                <a:solidFill>
                  <a:srgbClr val="FF0000"/>
                </a:solidFill>
                <a:latin typeface="Arial" panose="020B0604020202020204" pitchFamily="34" charset="0"/>
              </a:rPr>
              <a:t>VENEZUELA </a:t>
            </a:r>
          </a:p>
          <a:p>
            <a:r>
              <a:rPr lang="en-GB" altLang="en-US" b="1" dirty="0">
                <a:solidFill>
                  <a:srgbClr val="FF0000"/>
                </a:solidFill>
                <a:latin typeface="Arial" panose="020B0604020202020204" pitchFamily="34" charset="0"/>
              </a:rPr>
              <a:t>ARMS EMBARGO</a:t>
            </a:r>
          </a:p>
          <a:p>
            <a:r>
              <a:rPr lang="en-GB" altLang="en-US" b="1" dirty="0">
                <a:solidFill>
                  <a:srgbClr val="FF0000"/>
                </a:solidFill>
                <a:latin typeface="Arial" panose="020B0604020202020204" pitchFamily="34" charset="0"/>
              </a:rPr>
              <a:t>PROHIBITION ON THE SUPPLY OF EQUIPMENT WHICH MIGHT BE USED FOR INTERNAL REPRESSION</a:t>
            </a:r>
          </a:p>
          <a:p>
            <a:r>
              <a:rPr lang="en-GB" altLang="en-US" b="1" dirty="0">
                <a:solidFill>
                  <a:srgbClr val="FF0000"/>
                </a:solidFill>
                <a:latin typeface="Arial" panose="020B0604020202020204" pitchFamily="34" charset="0"/>
              </a:rPr>
              <a:t>EQUIPMENT FOR MONITORING COMMUNICATIONS AND FINANCIAL SANCTIONS</a:t>
            </a:r>
          </a:p>
          <a:p>
            <a:endParaRPr lang="en-GB" altLang="en-US" b="1" dirty="0">
              <a:solidFill>
                <a:srgbClr val="FF0000"/>
              </a:solidFill>
              <a:latin typeface="Arial" panose="020B0604020202020204" pitchFamily="34" charset="0"/>
            </a:endParaRPr>
          </a:p>
          <a:p>
            <a:endParaRPr lang="en-GB" altLang="en-US" b="1" dirty="0">
              <a:solidFill>
                <a:srgbClr val="FF0000"/>
              </a:solidFill>
              <a:latin typeface="Arial" panose="020B0604020202020204" pitchFamily="34" charset="0"/>
            </a:endParaRPr>
          </a:p>
        </p:txBody>
      </p:sp>
      <p:sp>
        <p:nvSpPr>
          <p:cNvPr id="156676" name="Footer Placeholder 3">
            <a:extLst>
              <a:ext uri="{FF2B5EF4-FFF2-40B4-BE49-F238E27FC236}">
                <a16:creationId xmlns:a16="http://schemas.microsoft.com/office/drawing/2014/main" id="{FBFAD557-7650-42FD-A909-F091ECC5565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a:t>copyright Strong &amp; Herd LLP 2018</a:t>
            </a:r>
          </a:p>
        </p:txBody>
      </p:sp>
    </p:spTree>
    <p:extLst>
      <p:ext uri="{BB962C8B-B14F-4D97-AF65-F5344CB8AC3E}">
        <p14:creationId xmlns:p14="http://schemas.microsoft.com/office/powerpoint/2010/main" val="1104212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B0FB5C8D-C166-4639-A984-CCDC2EA2ECAC}"/>
              </a:ext>
            </a:extLst>
          </p:cNvPr>
          <p:cNvSpPr>
            <a:spLocks noGrp="1" noRot="1" noChangeAspect="1" noChangeArrowheads="1" noTextEdit="1"/>
          </p:cNvSpPr>
          <p:nvPr>
            <p:ph type="sldImg"/>
          </p:nvPr>
        </p:nvSpPr>
        <p:spPr>
          <a:ln/>
        </p:spPr>
      </p:sp>
      <p:sp>
        <p:nvSpPr>
          <p:cNvPr id="158723" name="Notes Placeholder 2">
            <a:extLst>
              <a:ext uri="{FF2B5EF4-FFF2-40B4-BE49-F238E27FC236}">
                <a16:creationId xmlns:a16="http://schemas.microsoft.com/office/drawing/2014/main" id="{69EF1436-E682-49DD-803F-9F391C1088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solidFill>
                  <a:srgbClr val="FF0000"/>
                </a:solidFill>
                <a:latin typeface="Arial" panose="020B0604020202020204" pitchFamily="34" charset="0"/>
              </a:rPr>
              <a:t>EU – Common Foreign and Security Policy Objectives </a:t>
            </a:r>
          </a:p>
          <a:p>
            <a:endParaRPr lang="en-GB" altLang="en-US" b="1">
              <a:solidFill>
                <a:srgbClr val="FF0000"/>
              </a:solidFill>
              <a:latin typeface="Arial" panose="020B0604020202020204" pitchFamily="34" charset="0"/>
            </a:endParaRPr>
          </a:p>
          <a:p>
            <a:r>
              <a:rPr lang="en-GB" altLang="en-US" b="1">
                <a:solidFill>
                  <a:srgbClr val="FF0000"/>
                </a:solidFill>
                <a:latin typeface="Arial" panose="020B0604020202020204" pitchFamily="34" charset="0"/>
              </a:rPr>
              <a:t>The OSCE has a comprehensive approach to security that encompasses politico-military, economic and environmental, and human aspects. It therefore addresses a wide range of security-related concerns, including arms control, confidence- and security-building measures, human rights, national minorities, democratization, policing strategies, counter-terrorism and economic and environmental activities. All 57 participating States enjoy equal status, and decisions are taken by consensus on a politically, but not legally binding basis </a:t>
            </a:r>
          </a:p>
          <a:p>
            <a:endParaRPr lang="en-GB" altLang="en-US" b="1">
              <a:solidFill>
                <a:srgbClr val="FF0000"/>
              </a:solidFill>
              <a:latin typeface="Arial" panose="020B0604020202020204" pitchFamily="34" charset="0"/>
            </a:endParaRPr>
          </a:p>
          <a:p>
            <a:r>
              <a:rPr lang="en-GB" altLang="en-US" b="1">
                <a:solidFill>
                  <a:srgbClr val="FF0000"/>
                </a:solidFill>
                <a:latin typeface="Arial" panose="020B0604020202020204" pitchFamily="34" charset="0"/>
              </a:rPr>
              <a:t>It is vital that individual exporters check that their goods can be exported or traded to a particular destination, as missing or incorrect licences can lead to delays, seizures, fines, penalties or even imprisonment.</a:t>
            </a:r>
          </a:p>
          <a:p>
            <a:endParaRPr lang="en-GB" altLang="en-US" b="1">
              <a:solidFill>
                <a:srgbClr val="FF0000"/>
              </a:solidFill>
              <a:latin typeface="Arial" panose="020B0604020202020204" pitchFamily="34" charset="0"/>
            </a:endParaRPr>
          </a:p>
          <a:p>
            <a:r>
              <a:rPr lang="en-GB" altLang="en-US" b="1">
                <a:solidFill>
                  <a:srgbClr val="FF0000"/>
                </a:solidFill>
                <a:latin typeface="Arial" panose="020B0604020202020204" pitchFamily="34" charset="0"/>
              </a:rPr>
              <a:t>Certain specific sanctions are imposed on dual-use goods such as petrochemicals or telecommunications items.</a:t>
            </a:r>
          </a:p>
        </p:txBody>
      </p:sp>
      <p:sp>
        <p:nvSpPr>
          <p:cNvPr id="158724" name="Footer Placeholder 3">
            <a:extLst>
              <a:ext uri="{FF2B5EF4-FFF2-40B4-BE49-F238E27FC236}">
                <a16:creationId xmlns:a16="http://schemas.microsoft.com/office/drawing/2014/main" id="{2E3ADFAA-D93C-4ADF-99C3-768DA3B332E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a:t>copyright Strong &amp; Herd LLP 2018</a:t>
            </a:r>
          </a:p>
        </p:txBody>
      </p:sp>
    </p:spTree>
    <p:extLst>
      <p:ext uri="{BB962C8B-B14F-4D97-AF65-F5344CB8AC3E}">
        <p14:creationId xmlns:p14="http://schemas.microsoft.com/office/powerpoint/2010/main" val="3987687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a:defRPr/>
            </a:pPr>
            <a:r>
              <a:rPr lang="en-GB"/>
              <a:t>copyright Strong &amp; Herd LLP 2018</a:t>
            </a:r>
            <a:endParaRPr lang="en-GB" dirty="0"/>
          </a:p>
        </p:txBody>
      </p:sp>
    </p:spTree>
    <p:extLst>
      <p:ext uri="{BB962C8B-B14F-4D97-AF65-F5344CB8AC3E}">
        <p14:creationId xmlns:p14="http://schemas.microsoft.com/office/powerpoint/2010/main" val="374789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750" y="4714877"/>
            <a:ext cx="5335588" cy="4712939"/>
          </a:xfrm>
        </p:spPr>
        <p:txBody>
          <a:bodyPr/>
          <a:lstStyle/>
          <a:p>
            <a:r>
              <a:rPr lang="en-GB" sz="1000" b="1" dirty="0"/>
              <a:t>Who is subject to Financial Sanctions?</a:t>
            </a:r>
          </a:p>
          <a:p>
            <a:r>
              <a:rPr lang="en-GB" sz="1000" b="1" dirty="0"/>
              <a:t>Email Alerts</a:t>
            </a:r>
          </a:p>
          <a:p>
            <a:endParaRPr lang="en-GB" sz="1000" b="1" dirty="0"/>
          </a:p>
          <a:p>
            <a:r>
              <a:rPr lang="en-GB" sz="1000" b="1" dirty="0"/>
              <a:t>General Guidance </a:t>
            </a:r>
          </a:p>
          <a:p>
            <a:r>
              <a:rPr lang="en-GB" sz="1000" b="1" dirty="0"/>
              <a:t>Guidance Monetary Penalties for breaches of Financial Sanctions</a:t>
            </a:r>
          </a:p>
          <a:p>
            <a:r>
              <a:rPr lang="en-GB" sz="1000" b="1" dirty="0"/>
              <a:t>Financial Sanctions in the UK </a:t>
            </a:r>
          </a:p>
          <a:p>
            <a:endParaRPr lang="en-GB" sz="1000" b="1" dirty="0"/>
          </a:p>
          <a:p>
            <a:r>
              <a:rPr lang="en-GB" sz="1000" b="1" dirty="0"/>
              <a:t>Financial sanctions measures can vary from the comprehensive – prohibiting the transfer of funds to a sanctioned country and freezing the assets of a government, the corporate entities and residents of the target country – to targeted asset freezes on individuals/entities.</a:t>
            </a:r>
          </a:p>
          <a:p>
            <a:r>
              <a:rPr lang="en-GB" sz="1000" b="1" dirty="0"/>
              <a:t>Financial sanctions may apply to individuals, entities and governments, who may be resident in the UK or abroad. Certain financial sanctions may also prohibit providing or performing other financial services, such as insurance, to designated individuals or governments.</a:t>
            </a:r>
          </a:p>
          <a:p>
            <a:r>
              <a:rPr lang="en-GB" sz="1000" b="1" dirty="0"/>
              <a:t>It is a criminal offence to breach a financial sanction, without an appropriate licence or authorisation from the Office of Financial Sanctions Implementation.</a:t>
            </a:r>
          </a:p>
          <a:p>
            <a:r>
              <a:rPr lang="en-GB" sz="1000" b="1" dirty="0"/>
              <a:t>HM Treasury, through the Office of Financial Sanctions Implementation is responsible for:</a:t>
            </a:r>
          </a:p>
          <a:p>
            <a:r>
              <a:rPr lang="en-GB" sz="1000" b="1" dirty="0"/>
              <a:t>the implementation and administration of international financial sanctions in effect in the UK</a:t>
            </a:r>
          </a:p>
          <a:p>
            <a:r>
              <a:rPr lang="en-GB" sz="1000" b="1" dirty="0"/>
              <a:t>licensing exemptions to financial sanctions</a:t>
            </a:r>
          </a:p>
          <a:p>
            <a:r>
              <a:rPr lang="en-GB" sz="1000" b="1" dirty="0"/>
              <a:t>domestic designations under the Terrorist Asset-Freezing etc. Act 2010</a:t>
            </a:r>
          </a:p>
          <a:p>
            <a:r>
              <a:rPr lang="en-GB" sz="1000" b="1" dirty="0"/>
              <a:t>directions given under Schedule 7 to the Counter-Terrorism Act 2008</a:t>
            </a:r>
            <a:endParaRPr lang="en-GB" dirty="0"/>
          </a:p>
        </p:txBody>
      </p:sp>
      <p:sp>
        <p:nvSpPr>
          <p:cNvPr id="4" name="Footer Placeholder 3"/>
          <p:cNvSpPr>
            <a:spLocks noGrp="1"/>
          </p:cNvSpPr>
          <p:nvPr>
            <p:ph type="ftr" sz="quarter" idx="10"/>
          </p:nvPr>
        </p:nvSpPr>
        <p:spPr/>
        <p:txBody>
          <a:bodyPr/>
          <a:lstStyle/>
          <a:p>
            <a:pPr>
              <a:defRPr/>
            </a:pPr>
            <a:r>
              <a:rPr lang="en-GB" dirty="0"/>
              <a:t>copyright Strong &amp; Herd LLP 2018</a:t>
            </a:r>
          </a:p>
        </p:txBody>
      </p:sp>
    </p:spTree>
    <p:extLst>
      <p:ext uri="{BB962C8B-B14F-4D97-AF65-F5344CB8AC3E}">
        <p14:creationId xmlns:p14="http://schemas.microsoft.com/office/powerpoint/2010/main" val="3690455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DAC43F-945C-2741-8C49-5858CAF919A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34706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750" y="4714877"/>
            <a:ext cx="5335588" cy="4712939"/>
          </a:xfrm>
        </p:spPr>
        <p:txBody>
          <a:bodyPr/>
          <a:lstStyle/>
          <a:p>
            <a:r>
              <a:rPr lang="en-GB" sz="1000" b="1" dirty="0"/>
              <a:t>Who is subject to Financial Sanctions?</a:t>
            </a:r>
          </a:p>
          <a:p>
            <a:r>
              <a:rPr lang="en-GB" sz="1000" b="1" dirty="0"/>
              <a:t>Email Alerts</a:t>
            </a:r>
          </a:p>
          <a:p>
            <a:endParaRPr lang="en-GB" sz="1000" b="1" dirty="0"/>
          </a:p>
          <a:p>
            <a:r>
              <a:rPr lang="en-GB" sz="1000" b="1" dirty="0"/>
              <a:t>General Guidance </a:t>
            </a:r>
          </a:p>
          <a:p>
            <a:r>
              <a:rPr lang="en-GB" sz="1000" b="1" dirty="0"/>
              <a:t>Guidance Monetary Penalties for breaches of Financial Sanctions</a:t>
            </a:r>
          </a:p>
          <a:p>
            <a:r>
              <a:rPr lang="en-GB" sz="1000" b="1" dirty="0"/>
              <a:t>Financial Sanctions in the UK </a:t>
            </a:r>
          </a:p>
          <a:p>
            <a:endParaRPr lang="en-GB" sz="1000" b="1" dirty="0"/>
          </a:p>
          <a:p>
            <a:r>
              <a:rPr lang="en-GB" sz="1000" b="1" dirty="0"/>
              <a:t>Financial sanctions measures can vary from the comprehensive – prohibiting the transfer of funds to a sanctioned country and freezing the assets of a government, the corporate entities and residents of the target country – to targeted asset freezes on individuals/entities.</a:t>
            </a:r>
          </a:p>
          <a:p>
            <a:r>
              <a:rPr lang="en-GB" sz="1000" b="1" dirty="0"/>
              <a:t>Financial sanctions may apply to individuals, entities and governments, who may be resident in the UK or abroad. Certain financial sanctions may also prohibit providing or performing other financial services, such as insurance, to designated individuals or governments.</a:t>
            </a:r>
          </a:p>
          <a:p>
            <a:r>
              <a:rPr lang="en-GB" sz="1000" b="1" dirty="0"/>
              <a:t>It is a criminal offence to breach a financial sanction, without an appropriate licence or authorisation from the Office of Financial Sanctions Implementation.</a:t>
            </a:r>
          </a:p>
          <a:p>
            <a:r>
              <a:rPr lang="en-GB" sz="1000" b="1" dirty="0"/>
              <a:t>HM Treasury, through the Office of Financial Sanctions Implementation is responsible for:</a:t>
            </a:r>
          </a:p>
          <a:p>
            <a:r>
              <a:rPr lang="en-GB" sz="1000" b="1" dirty="0"/>
              <a:t>the implementation and administration of international financial sanctions in effect in the UK</a:t>
            </a:r>
          </a:p>
          <a:p>
            <a:r>
              <a:rPr lang="en-GB" sz="1000" b="1" dirty="0"/>
              <a:t>licensing exemptions to financial sanctions</a:t>
            </a:r>
          </a:p>
          <a:p>
            <a:r>
              <a:rPr lang="en-GB" sz="1000" b="1" dirty="0"/>
              <a:t>domestic designations under the Terrorist Asset-Freezing etc. Act 2010</a:t>
            </a:r>
          </a:p>
          <a:p>
            <a:r>
              <a:rPr lang="en-GB" sz="1000" b="1" dirty="0"/>
              <a:t>directions given under Schedule 7 to the Counter-Terrorism Act 2008</a:t>
            </a:r>
            <a:endParaRPr lang="en-GB" dirty="0"/>
          </a:p>
        </p:txBody>
      </p:sp>
      <p:sp>
        <p:nvSpPr>
          <p:cNvPr id="4" name="Footer Placeholder 3"/>
          <p:cNvSpPr>
            <a:spLocks noGrp="1"/>
          </p:cNvSpPr>
          <p:nvPr>
            <p:ph type="ftr" sz="quarter" idx="10"/>
          </p:nvPr>
        </p:nvSpPr>
        <p:spPr/>
        <p:txBody>
          <a:bodyPr/>
          <a:lstStyle/>
          <a:p>
            <a:pPr>
              <a:defRPr/>
            </a:pPr>
            <a:r>
              <a:rPr lang="en-GB" dirty="0"/>
              <a:t>copyright Strong &amp; Herd LLP 2018</a:t>
            </a:r>
          </a:p>
        </p:txBody>
      </p:sp>
    </p:spTree>
    <p:extLst>
      <p:ext uri="{BB962C8B-B14F-4D97-AF65-F5344CB8AC3E}">
        <p14:creationId xmlns:p14="http://schemas.microsoft.com/office/powerpoint/2010/main" val="3690455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750" y="4714877"/>
            <a:ext cx="5335588" cy="3920851"/>
          </a:xfrm>
        </p:spPr>
        <p:txBody>
          <a:bodyPr/>
          <a:lstStyle/>
          <a:p>
            <a:r>
              <a:rPr lang="en-GB" sz="1000" b="1" dirty="0">
                <a:solidFill>
                  <a:srgbClr val="FF0000"/>
                </a:solidFill>
              </a:rPr>
              <a:t>Who is subject to Financial Sanctions?</a:t>
            </a:r>
          </a:p>
          <a:p>
            <a:r>
              <a:rPr lang="en-GB" sz="1000" b="1" dirty="0">
                <a:solidFill>
                  <a:srgbClr val="FF0000"/>
                </a:solidFill>
              </a:rPr>
              <a:t>General Guidance </a:t>
            </a:r>
          </a:p>
          <a:p>
            <a:r>
              <a:rPr lang="en-GB" sz="1000" b="1" dirty="0">
                <a:solidFill>
                  <a:srgbClr val="FF0000"/>
                </a:solidFill>
              </a:rPr>
              <a:t>Guidance Monetary Penalties for breaches of Financial Sanctions</a:t>
            </a:r>
          </a:p>
          <a:p>
            <a:r>
              <a:rPr lang="en-GB" sz="1000" b="1" dirty="0">
                <a:solidFill>
                  <a:srgbClr val="FF0000"/>
                </a:solidFill>
              </a:rPr>
              <a:t>Financial Sanctions in the UK </a:t>
            </a:r>
          </a:p>
          <a:p>
            <a:r>
              <a:rPr lang="en-GB" sz="1000" b="1" dirty="0">
                <a:solidFill>
                  <a:srgbClr val="FF0000"/>
                </a:solidFill>
              </a:rPr>
              <a:t>Financial sanctions measures can vary from the comprehensive – prohibiting the transfer of funds to a sanctioned country and freezing the assets of a government, the corporate entities and residents of the target country – to targeted asset freezes on individuals/entities.</a:t>
            </a:r>
          </a:p>
          <a:p>
            <a:r>
              <a:rPr lang="en-GB" sz="1000" b="1" dirty="0">
                <a:solidFill>
                  <a:srgbClr val="FF0000"/>
                </a:solidFill>
              </a:rPr>
              <a:t>Financial sanctions may apply to individuals, entities and governments, who may be resident in the UK or abroad. Certain financial sanctions may also prohibit providing or performing other financial services, such as insurance, to designated individuals or governments.</a:t>
            </a:r>
          </a:p>
          <a:p>
            <a:r>
              <a:rPr lang="en-GB" sz="1000" b="1" dirty="0">
                <a:solidFill>
                  <a:srgbClr val="FF0000"/>
                </a:solidFill>
              </a:rPr>
              <a:t>It is a criminal offence to breach a financial sanction, without an appropriate licence or authorisation from the Office of Financial Sanctions Implementation.</a:t>
            </a:r>
          </a:p>
          <a:p>
            <a:r>
              <a:rPr lang="en-GB" sz="1000" b="1" dirty="0">
                <a:solidFill>
                  <a:schemeClr val="tx2"/>
                </a:solidFill>
              </a:rPr>
              <a:t>HM Treasury, through the Office of Financial Sanctions Implementation is responsible for:</a:t>
            </a:r>
          </a:p>
          <a:p>
            <a:r>
              <a:rPr lang="en-GB" sz="1000" b="1" dirty="0">
                <a:solidFill>
                  <a:schemeClr val="tx2"/>
                </a:solidFill>
              </a:rPr>
              <a:t>the implementation and administration of international financial sanctions in effect in the UK</a:t>
            </a:r>
          </a:p>
          <a:p>
            <a:r>
              <a:rPr lang="en-GB" sz="1000" b="1" dirty="0">
                <a:solidFill>
                  <a:schemeClr val="tx2"/>
                </a:solidFill>
              </a:rPr>
              <a:t>licensing exemptions to financial sanctions</a:t>
            </a:r>
          </a:p>
          <a:p>
            <a:r>
              <a:rPr lang="en-GB" sz="1000" b="1" dirty="0">
                <a:solidFill>
                  <a:schemeClr val="tx2"/>
                </a:solidFill>
              </a:rPr>
              <a:t>domestic designations under the Terrorist Asset-Freezing etc. Act 2010</a:t>
            </a:r>
          </a:p>
          <a:p>
            <a:r>
              <a:rPr lang="en-GB" sz="1000" b="1" dirty="0">
                <a:solidFill>
                  <a:schemeClr val="tx2"/>
                </a:solidFill>
              </a:rPr>
              <a:t>directions given under Schedule 7 to the Counter-Terrorism Act 2008</a:t>
            </a:r>
            <a:endParaRPr lang="en-GB" dirty="0"/>
          </a:p>
        </p:txBody>
      </p:sp>
      <p:sp>
        <p:nvSpPr>
          <p:cNvPr id="4" name="Footer Placeholder 3"/>
          <p:cNvSpPr>
            <a:spLocks noGrp="1"/>
          </p:cNvSpPr>
          <p:nvPr>
            <p:ph type="ftr" sz="quarter" idx="10"/>
          </p:nvPr>
        </p:nvSpPr>
        <p:spPr/>
        <p:txBody>
          <a:bodyPr/>
          <a:lstStyle/>
          <a:p>
            <a:pPr>
              <a:defRPr/>
            </a:pPr>
            <a:r>
              <a:rPr lang="en-GB" dirty="0"/>
              <a:t>copyright Strong &amp; Herd LLP 2018</a:t>
            </a:r>
          </a:p>
        </p:txBody>
      </p:sp>
    </p:spTree>
    <p:extLst>
      <p:ext uri="{BB962C8B-B14F-4D97-AF65-F5344CB8AC3E}">
        <p14:creationId xmlns:p14="http://schemas.microsoft.com/office/powerpoint/2010/main" val="3690455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6">
            <a:extLst>
              <a:ext uri="{FF2B5EF4-FFF2-40B4-BE49-F238E27FC236}">
                <a16:creationId xmlns:a16="http://schemas.microsoft.com/office/drawing/2014/main" id="{83F78BEF-E1BF-49C1-9697-988AEFAB00F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spcBef>
                <a:spcPct val="30000"/>
              </a:spcBef>
              <a:defRPr sz="1200">
                <a:solidFill>
                  <a:schemeClr val="tx1"/>
                </a:solidFill>
                <a:latin typeface="Arial" panose="020B0604020202020204" pitchFamily="34" charset="0"/>
              </a:defRPr>
            </a:lvl1pPr>
            <a:lvl2pPr marL="742950" indent="-285750" defTabSz="906463">
              <a:spcBef>
                <a:spcPct val="30000"/>
              </a:spcBef>
              <a:defRPr sz="1200">
                <a:solidFill>
                  <a:schemeClr val="tx1"/>
                </a:solidFill>
                <a:latin typeface="Arial" panose="020B0604020202020204" pitchFamily="34" charset="0"/>
              </a:defRPr>
            </a:lvl2pPr>
            <a:lvl3pPr marL="1143000" indent="-228600" defTabSz="906463">
              <a:spcBef>
                <a:spcPct val="30000"/>
              </a:spcBef>
              <a:defRPr sz="1200">
                <a:solidFill>
                  <a:schemeClr val="tx1"/>
                </a:solidFill>
                <a:latin typeface="Arial" panose="020B0604020202020204" pitchFamily="34" charset="0"/>
              </a:defRPr>
            </a:lvl3pPr>
            <a:lvl4pPr marL="1600200" indent="-228600" defTabSz="906463">
              <a:spcBef>
                <a:spcPct val="30000"/>
              </a:spcBef>
              <a:defRPr sz="1200">
                <a:solidFill>
                  <a:schemeClr val="tx1"/>
                </a:solidFill>
                <a:latin typeface="Arial" panose="020B0604020202020204" pitchFamily="34" charset="0"/>
              </a:defRPr>
            </a:lvl4pPr>
            <a:lvl5pPr marL="2057400" indent="-228600" defTabSz="906463">
              <a:spcBef>
                <a:spcPct val="30000"/>
              </a:spcBef>
              <a:defRPr sz="1200">
                <a:solidFill>
                  <a:schemeClr val="tx1"/>
                </a:solidFill>
                <a:latin typeface="Arial" panose="020B0604020202020204" pitchFamily="34" charset="0"/>
              </a:defRPr>
            </a:lvl5pPr>
            <a:lvl6pPr marL="2514600" indent="-228600" defTabSz="9064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64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64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64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GB" altLang="en-US"/>
              <a:t>Copyright Strong &amp; Herd LLP 2018</a:t>
            </a:r>
            <a:endParaRPr lang="en-US" altLang="en-US"/>
          </a:p>
        </p:txBody>
      </p:sp>
      <p:sp>
        <p:nvSpPr>
          <p:cNvPr id="168963" name="Rectangle 7">
            <a:extLst>
              <a:ext uri="{FF2B5EF4-FFF2-40B4-BE49-F238E27FC236}">
                <a16:creationId xmlns:a16="http://schemas.microsoft.com/office/drawing/2014/main" id="{C938887D-5F8B-475C-B8EC-E34D67A624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spcBef>
                <a:spcPct val="30000"/>
              </a:spcBef>
              <a:defRPr sz="1200">
                <a:solidFill>
                  <a:schemeClr val="tx1"/>
                </a:solidFill>
                <a:latin typeface="Arial" panose="020B0604020202020204" pitchFamily="34" charset="0"/>
              </a:defRPr>
            </a:lvl1pPr>
            <a:lvl2pPr marL="742950" indent="-285750" defTabSz="906463">
              <a:spcBef>
                <a:spcPct val="30000"/>
              </a:spcBef>
              <a:defRPr sz="1200">
                <a:solidFill>
                  <a:schemeClr val="tx1"/>
                </a:solidFill>
                <a:latin typeface="Arial" panose="020B0604020202020204" pitchFamily="34" charset="0"/>
              </a:defRPr>
            </a:lvl2pPr>
            <a:lvl3pPr marL="1143000" indent="-228600" defTabSz="906463">
              <a:spcBef>
                <a:spcPct val="30000"/>
              </a:spcBef>
              <a:defRPr sz="1200">
                <a:solidFill>
                  <a:schemeClr val="tx1"/>
                </a:solidFill>
                <a:latin typeface="Arial" panose="020B0604020202020204" pitchFamily="34" charset="0"/>
              </a:defRPr>
            </a:lvl3pPr>
            <a:lvl4pPr marL="1600200" indent="-228600" defTabSz="906463">
              <a:spcBef>
                <a:spcPct val="30000"/>
              </a:spcBef>
              <a:defRPr sz="1200">
                <a:solidFill>
                  <a:schemeClr val="tx1"/>
                </a:solidFill>
                <a:latin typeface="Arial" panose="020B0604020202020204" pitchFamily="34" charset="0"/>
              </a:defRPr>
            </a:lvl4pPr>
            <a:lvl5pPr marL="2057400" indent="-228600" defTabSz="906463">
              <a:spcBef>
                <a:spcPct val="30000"/>
              </a:spcBef>
              <a:defRPr sz="1200">
                <a:solidFill>
                  <a:schemeClr val="tx1"/>
                </a:solidFill>
                <a:latin typeface="Arial" panose="020B0604020202020204" pitchFamily="34" charset="0"/>
              </a:defRPr>
            </a:lvl5pPr>
            <a:lvl6pPr marL="2514600" indent="-228600" defTabSz="9064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064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064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064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3D8312-A990-42EA-8FB1-A3BEB4624325}" type="slidenum">
              <a:rPr lang="en-US" altLang="en-US"/>
              <a:pPr>
                <a:spcBef>
                  <a:spcPct val="0"/>
                </a:spcBef>
              </a:pPr>
              <a:t>39</a:t>
            </a:fld>
            <a:endParaRPr lang="en-US" altLang="en-US"/>
          </a:p>
        </p:txBody>
      </p:sp>
      <p:sp>
        <p:nvSpPr>
          <p:cNvPr id="168964" name="Rectangle 7">
            <a:extLst>
              <a:ext uri="{FF2B5EF4-FFF2-40B4-BE49-F238E27FC236}">
                <a16:creationId xmlns:a16="http://schemas.microsoft.com/office/drawing/2014/main" id="{EEFD9DB3-01BA-441A-9E49-CD2915062C25}"/>
              </a:ext>
            </a:extLst>
          </p:cNvPr>
          <p:cNvSpPr txBox="1">
            <a:spLocks noGrp="1" noChangeArrowheads="1"/>
          </p:cNvSpPr>
          <p:nvPr/>
        </p:nvSpPr>
        <p:spPr bwMode="auto">
          <a:xfrm>
            <a:off x="3778250" y="9429750"/>
            <a:ext cx="28908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574" tIns="45787" rIns="91574" bIns="45787"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596B3FFC-8BA8-4301-BFCF-612BA337BDBB}" type="slidenum">
              <a:rPr lang="en-US" altLang="en-US"/>
              <a:pPr algn="r">
                <a:spcBef>
                  <a:spcPct val="0"/>
                </a:spcBef>
              </a:pPr>
              <a:t>39</a:t>
            </a:fld>
            <a:endParaRPr lang="en-US" altLang="en-US"/>
          </a:p>
        </p:txBody>
      </p:sp>
      <p:sp>
        <p:nvSpPr>
          <p:cNvPr id="168965" name="Rectangle 2">
            <a:extLst>
              <a:ext uri="{FF2B5EF4-FFF2-40B4-BE49-F238E27FC236}">
                <a16:creationId xmlns:a16="http://schemas.microsoft.com/office/drawing/2014/main" id="{A9278FD0-306F-44AD-B299-18431C8D53F5}"/>
              </a:ext>
            </a:extLst>
          </p:cNvPr>
          <p:cNvSpPr>
            <a:spLocks noGrp="1" noRot="1" noChangeAspect="1" noChangeArrowheads="1" noTextEdit="1"/>
          </p:cNvSpPr>
          <p:nvPr>
            <p:ph type="sldImg"/>
          </p:nvPr>
        </p:nvSpPr>
        <p:spPr>
          <a:xfrm>
            <a:off x="26988" y="744538"/>
            <a:ext cx="6616700" cy="3722687"/>
          </a:xfrm>
          <a:ln/>
        </p:spPr>
      </p:sp>
      <p:sp>
        <p:nvSpPr>
          <p:cNvPr id="168966" name="Rectangle 3">
            <a:extLst>
              <a:ext uri="{FF2B5EF4-FFF2-40B4-BE49-F238E27FC236}">
                <a16:creationId xmlns:a16="http://schemas.microsoft.com/office/drawing/2014/main" id="{E3D6BD7C-B403-4944-9D71-BDF7E62E81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solidFill>
                  <a:srgbClr val="FF0000"/>
                </a:solidFill>
                <a:latin typeface="Arial" panose="020B0604020202020204" pitchFamily="34" charset="0"/>
              </a:rPr>
              <a:t>T</a:t>
            </a:r>
            <a:r>
              <a:rPr lang="en-GB" altLang="en-US" sz="1100" b="1">
                <a:solidFill>
                  <a:srgbClr val="FF0000"/>
                </a:solidFill>
                <a:latin typeface="Arial" panose="020B0604020202020204" pitchFamily="34" charset="0"/>
              </a:rPr>
              <a:t>HERE ARE EXPORT PROHIBITIONS IN PLACE </a:t>
            </a:r>
          </a:p>
          <a:p>
            <a:endParaRPr lang="en-GB" altLang="en-US" sz="1100" b="1">
              <a:solidFill>
                <a:srgbClr val="FF0000"/>
              </a:solidFill>
              <a:latin typeface="Arial" panose="020B0604020202020204" pitchFamily="34" charset="0"/>
            </a:endParaRPr>
          </a:p>
          <a:p>
            <a:r>
              <a:rPr lang="en-GB" altLang="en-US" sz="1100" b="1">
                <a:solidFill>
                  <a:srgbClr val="FF0000"/>
                </a:solidFill>
                <a:latin typeface="Arial" panose="020B0604020202020204" pitchFamily="34" charset="0"/>
              </a:rPr>
              <a:t>HOME OFFICE – DRUGS EXPLOSIVES CERTAIN CHEMICALS (PRECURSORS) </a:t>
            </a:r>
          </a:p>
          <a:p>
            <a:r>
              <a:rPr lang="en-GB" altLang="en-US" sz="1100" b="1">
                <a:latin typeface="Arial" panose="020B0604020202020204" pitchFamily="34" charset="0"/>
              </a:rPr>
              <a:t>CAP – COMMON AGRICULTURAL POLICY / RURAL PAYMENTS AGENCY – RURAL PAYMENTS AGENCY – SUPPORTING THE FARMING AND FOOD INDUSTRIES.</a:t>
            </a:r>
          </a:p>
          <a:p>
            <a:r>
              <a:rPr lang="en-GB" altLang="en-US" sz="1100" b="1">
                <a:solidFill>
                  <a:srgbClr val="FF0000"/>
                </a:solidFill>
                <a:latin typeface="Arial" panose="020B0604020202020204" pitchFamily="34" charset="0"/>
              </a:rPr>
              <a:t>REBATE TO EXPORT GOODS (UK GROW MORE THAN EAT)</a:t>
            </a:r>
          </a:p>
          <a:p>
            <a:r>
              <a:rPr lang="en-GB" altLang="en-US" sz="1100" b="1">
                <a:latin typeface="Arial" panose="020B0604020202020204" pitchFamily="34" charset="0"/>
              </a:rPr>
              <a:t>A LICENCE IS NEEDED FOR MEAT, FISH, DAIRY, CEREALS, RICE, FRUIT, VEG, WINES AND SPIRITS. </a:t>
            </a:r>
          </a:p>
          <a:p>
            <a:endParaRPr lang="en-GB" altLang="en-US" sz="1100" b="1">
              <a:latin typeface="Arial" panose="020B0604020202020204" pitchFamily="34" charset="0"/>
            </a:endParaRPr>
          </a:p>
          <a:p>
            <a:r>
              <a:rPr lang="en-GB" altLang="en-US" sz="1100" b="1">
                <a:solidFill>
                  <a:srgbClr val="FF0000"/>
                </a:solidFill>
                <a:latin typeface="Arial" panose="020B0604020202020204" pitchFamily="34" charset="0"/>
              </a:rPr>
              <a:t>DEFRA – DEPARTMENT FOR FOOD AND RURAL AFFAIRS. FOODSTUFFS AND MEDICINES. </a:t>
            </a:r>
          </a:p>
          <a:p>
            <a:r>
              <a:rPr lang="en-GB" altLang="en-US" sz="1100" b="1">
                <a:latin typeface="Arial" panose="020B0604020202020204" pitchFamily="34" charset="0"/>
              </a:rPr>
              <a:t>SAFEGUARDING THE ENVIROMENT / SUPPORTING FOOD AND FARMING INDUSTRIES. </a:t>
            </a:r>
          </a:p>
          <a:p>
            <a:r>
              <a:rPr lang="en-GB" altLang="en-US" sz="1100" b="1">
                <a:solidFill>
                  <a:srgbClr val="FF0000"/>
                </a:solidFill>
                <a:latin typeface="Arial" panose="020B0604020202020204" pitchFamily="34" charset="0"/>
              </a:rPr>
              <a:t>A VETERINARY CERTIFICATE ANIMAL / ANIMAL PRODUCTS AND A PHYOSANITARY CERTIFICATE – PLANT PRODUCTS WILL BE REQUIRED TO SEND GOODS INTO THE EU – CURRENTLY AGREEMENTS ARE IN PLACE AS WE ARE EU MEMBERS  </a:t>
            </a:r>
          </a:p>
          <a:p>
            <a:r>
              <a:rPr lang="en-GB" altLang="en-US" sz="1100" b="1">
                <a:latin typeface="Arial" panose="020B0604020202020204" pitchFamily="34" charset="0"/>
              </a:rPr>
              <a:t>HALAL CERTS – PORK / SLAUGHTER (PROCESS AUDITED)  </a:t>
            </a:r>
          </a:p>
          <a:p>
            <a:endParaRPr lang="en-GB" altLang="en-US" b="1">
              <a:latin typeface="Arial" panose="020B0604020202020204" pitchFamily="34" charset="0"/>
            </a:endParaRPr>
          </a:p>
          <a:p>
            <a:endParaRPr lang="en-GB" altLang="en-US">
              <a:latin typeface="Arial" panose="020B0604020202020204" pitchFamily="34" charset="0"/>
            </a:endParaRPr>
          </a:p>
          <a:p>
            <a:r>
              <a:rPr lang="en-GB" altLang="en-US">
                <a:latin typeface="Arial" panose="020B0604020202020204" pitchFamily="34" charset="0"/>
              </a:rPr>
              <a:t>   </a:t>
            </a:r>
          </a:p>
        </p:txBody>
      </p:sp>
    </p:spTree>
    <p:extLst>
      <p:ext uri="{BB962C8B-B14F-4D97-AF65-F5344CB8AC3E}">
        <p14:creationId xmlns:p14="http://schemas.microsoft.com/office/powerpoint/2010/main" val="7969782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a:defRPr/>
            </a:pPr>
            <a:r>
              <a:rPr lang="en-GB"/>
              <a:t>copyright Strong &amp; Herd LLP 2018</a:t>
            </a:r>
            <a:endParaRPr lang="en-GB" dirty="0"/>
          </a:p>
        </p:txBody>
      </p:sp>
    </p:spTree>
    <p:extLst>
      <p:ext uri="{BB962C8B-B14F-4D97-AF65-F5344CB8AC3E}">
        <p14:creationId xmlns:p14="http://schemas.microsoft.com/office/powerpoint/2010/main" val="359335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47647E-B75F-43CA-A493-9A62E68BD2DD}" type="slidenum">
              <a:rPr lang="en-US" smtClean="0"/>
              <a:t>41</a:t>
            </a:fld>
            <a:endParaRPr lang="en-US"/>
          </a:p>
        </p:txBody>
      </p:sp>
    </p:spTree>
    <p:extLst>
      <p:ext uri="{BB962C8B-B14F-4D97-AF65-F5344CB8AC3E}">
        <p14:creationId xmlns:p14="http://schemas.microsoft.com/office/powerpoint/2010/main" val="877777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FF0000"/>
                </a:solidFill>
              </a:rPr>
              <a:t>Business responsibility. </a:t>
            </a:r>
          </a:p>
          <a:p>
            <a:endParaRPr lang="en-GB" b="1" dirty="0">
              <a:solidFill>
                <a:srgbClr val="FF0000"/>
              </a:solidFill>
            </a:endParaRPr>
          </a:p>
          <a:p>
            <a:r>
              <a:rPr lang="en-GB" b="1" dirty="0">
                <a:solidFill>
                  <a:srgbClr val="FF0000"/>
                </a:solidFill>
              </a:rPr>
              <a:t>Who is responsible for these actions? </a:t>
            </a:r>
          </a:p>
          <a:p>
            <a:endParaRPr lang="en-GB" b="1" dirty="0">
              <a:solidFill>
                <a:srgbClr val="FF0000"/>
              </a:solidFill>
            </a:endParaRPr>
          </a:p>
          <a:p>
            <a:r>
              <a:rPr lang="en-GB" b="1" dirty="0">
                <a:solidFill>
                  <a:srgbClr val="FF0000"/>
                </a:solidFill>
              </a:rPr>
              <a:t>Does my activity require a licence? </a:t>
            </a:r>
          </a:p>
          <a:p>
            <a:r>
              <a:rPr lang="en-GB" b="1" dirty="0">
                <a:solidFill>
                  <a:srgbClr val="FF0000"/>
                </a:solidFill>
              </a:rPr>
              <a:t>Technology may require a licence – that could be as simple as an email (Intangible transfer) </a:t>
            </a:r>
          </a:p>
          <a:p>
            <a:endParaRPr lang="en-GB" b="1" dirty="0">
              <a:solidFill>
                <a:srgbClr val="FF0000"/>
              </a:solidFill>
            </a:endParaRPr>
          </a:p>
          <a:p>
            <a:r>
              <a:rPr lang="en-GB" b="1" dirty="0">
                <a:solidFill>
                  <a:srgbClr val="FF0000"/>
                </a:solidFill>
              </a:rPr>
              <a:t>Export Licence consideration must happen early – not as an after thought. </a:t>
            </a:r>
          </a:p>
          <a:p>
            <a:endParaRPr lang="en-GB" b="1" dirty="0">
              <a:solidFill>
                <a:srgbClr val="FF0000"/>
              </a:solidFill>
            </a:endParaRPr>
          </a:p>
          <a:p>
            <a:r>
              <a:rPr lang="en-GB" b="1" dirty="0">
                <a:solidFill>
                  <a:srgbClr val="FF0000"/>
                </a:solidFill>
              </a:rPr>
              <a:t>Licences can change – Legislation can change. It is important that these potential changes are being monitored.</a:t>
            </a:r>
          </a:p>
          <a:p>
            <a:endParaRPr lang="en-GB" b="1" dirty="0">
              <a:solidFill>
                <a:srgbClr val="FF0000"/>
              </a:solidFill>
            </a:endParaRPr>
          </a:p>
          <a:p>
            <a:r>
              <a:rPr lang="en-GB" b="1" dirty="0">
                <a:solidFill>
                  <a:srgbClr val="FF0000"/>
                </a:solidFill>
              </a:rPr>
              <a:t>Notice to Exporters. Subscription on the SPIRE page.    </a:t>
            </a:r>
          </a:p>
        </p:txBody>
      </p:sp>
      <p:sp>
        <p:nvSpPr>
          <p:cNvPr id="4" name="Footer Placeholder 3"/>
          <p:cNvSpPr>
            <a:spLocks noGrp="1"/>
          </p:cNvSpPr>
          <p:nvPr>
            <p:ph type="ftr" sz="quarter" idx="10"/>
          </p:nvPr>
        </p:nvSpPr>
        <p:spPr/>
        <p:txBody>
          <a:bodyPr/>
          <a:lstStyle/>
          <a:p>
            <a:pPr>
              <a:defRPr/>
            </a:pPr>
            <a:r>
              <a:rPr lang="en-GB"/>
              <a:t>copyright Strong &amp; Herd LLP 2018</a:t>
            </a:r>
            <a:endParaRPr lang="en-GB" dirty="0"/>
          </a:p>
        </p:txBody>
      </p:sp>
    </p:spTree>
    <p:extLst>
      <p:ext uri="{BB962C8B-B14F-4D97-AF65-F5344CB8AC3E}">
        <p14:creationId xmlns:p14="http://schemas.microsoft.com/office/powerpoint/2010/main" val="618000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7D20CE75-620A-45D9-8280-4870AA1EF4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6773AE-1AC7-4DF7-BBA0-F36FC315BE96}" type="slidenum">
              <a:rPr lang="en-US" altLang="en-US"/>
              <a:pPr>
                <a:spcBef>
                  <a:spcPct val="0"/>
                </a:spcBef>
              </a:pPr>
              <a:t>5</a:t>
            </a:fld>
            <a:endParaRPr lang="en-US" altLang="en-US"/>
          </a:p>
        </p:txBody>
      </p:sp>
      <p:sp>
        <p:nvSpPr>
          <p:cNvPr id="183299" name="Rectangle 6">
            <a:extLst>
              <a:ext uri="{FF2B5EF4-FFF2-40B4-BE49-F238E27FC236}">
                <a16:creationId xmlns:a16="http://schemas.microsoft.com/office/drawing/2014/main" id="{5CBB8D1C-9ED7-4B4A-BAF9-A9B29B8BE0A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GB" altLang="en-US"/>
              <a:t>copyright Strong &amp; Herd LLP</a:t>
            </a:r>
          </a:p>
        </p:txBody>
      </p:sp>
      <p:sp>
        <p:nvSpPr>
          <p:cNvPr id="183300" name="Rectangle 7">
            <a:extLst>
              <a:ext uri="{FF2B5EF4-FFF2-40B4-BE49-F238E27FC236}">
                <a16:creationId xmlns:a16="http://schemas.microsoft.com/office/drawing/2014/main" id="{700F8E28-6B6F-4D72-BF84-2FD438EEAE37}"/>
              </a:ext>
            </a:extLst>
          </p:cNvPr>
          <p:cNvSpPr txBox="1">
            <a:spLocks noGrp="1" noChangeArrowheads="1"/>
          </p:cNvSpPr>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7E38E6C-EB8C-479A-82E0-9617CDD1AC82}" type="slidenum">
              <a:rPr lang="en-GB" altLang="en-US"/>
              <a:pPr algn="r" eaLnBrk="1" hangingPunct="1">
                <a:spcBef>
                  <a:spcPct val="0"/>
                </a:spcBef>
              </a:pPr>
              <a:t>5</a:t>
            </a:fld>
            <a:endParaRPr lang="en-GB" altLang="en-US"/>
          </a:p>
        </p:txBody>
      </p:sp>
      <p:sp>
        <p:nvSpPr>
          <p:cNvPr id="183301" name="Rectangle 2">
            <a:extLst>
              <a:ext uri="{FF2B5EF4-FFF2-40B4-BE49-F238E27FC236}">
                <a16:creationId xmlns:a16="http://schemas.microsoft.com/office/drawing/2014/main" id="{5C7936FE-C3F4-4E59-9F96-2B6BF75EBC11}"/>
              </a:ext>
            </a:extLst>
          </p:cNvPr>
          <p:cNvSpPr>
            <a:spLocks noGrp="1" noRot="1" noChangeAspect="1" noChangeArrowheads="1" noTextEdit="1"/>
          </p:cNvSpPr>
          <p:nvPr>
            <p:ph type="sldImg"/>
          </p:nvPr>
        </p:nvSpPr>
        <p:spPr>
          <a:xfrm>
            <a:off x="28575" y="746125"/>
            <a:ext cx="6613525" cy="3721100"/>
          </a:xfrm>
          <a:ln/>
        </p:spPr>
      </p:sp>
      <p:sp>
        <p:nvSpPr>
          <p:cNvPr id="183302" name="Rectangle 3">
            <a:extLst>
              <a:ext uri="{FF2B5EF4-FFF2-40B4-BE49-F238E27FC236}">
                <a16:creationId xmlns:a16="http://schemas.microsoft.com/office/drawing/2014/main" id="{E152F9D7-4C5A-4FB6-BFFC-D2DF5A8DAE7F}"/>
              </a:ext>
            </a:extLst>
          </p:cNvPr>
          <p:cNvSpPr>
            <a:spLocks noGrp="1" noChangeArrowheads="1"/>
          </p:cNvSpPr>
          <p:nvPr>
            <p:ph type="body" idx="1"/>
          </p:nvPr>
        </p:nvSpPr>
        <p:spPr>
          <a:xfrm>
            <a:off x="890588" y="4713288"/>
            <a:ext cx="4887912"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extLst>
      <p:ext uri="{BB962C8B-B14F-4D97-AF65-F5344CB8AC3E}">
        <p14:creationId xmlns:p14="http://schemas.microsoft.com/office/powerpoint/2010/main" val="3330266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809625"/>
            <a:ext cx="6615112" cy="3722688"/>
          </a:xfrm>
        </p:spPr>
      </p:sp>
      <p:sp>
        <p:nvSpPr>
          <p:cNvPr id="3" name="Notes Placeholder 2"/>
          <p:cNvSpPr>
            <a:spLocks noGrp="1"/>
          </p:cNvSpPr>
          <p:nvPr>
            <p:ph type="body" idx="1"/>
          </p:nvPr>
        </p:nvSpPr>
        <p:spPr/>
        <p:txBody>
          <a:bodyPr/>
          <a:lstStyle/>
          <a:p>
            <a:r>
              <a:rPr lang="en-GB" b="1" dirty="0">
                <a:solidFill>
                  <a:srgbClr val="FF0000"/>
                </a:solidFill>
              </a:rPr>
              <a:t>UKTI – changed the name to DIT in 2016 (and expanded to include UKEF as well as Trade Policy Group from BIS) as we have mentioned throughout the day. </a:t>
            </a:r>
          </a:p>
          <a:p>
            <a:r>
              <a:rPr lang="en-GB" b="1" dirty="0">
                <a:solidFill>
                  <a:srgbClr val="FF0000"/>
                </a:solidFill>
              </a:rPr>
              <a:t>MOD -  Reference Point for the Form F680 which may be needed to support a Licence Application for goods that are classed Official Sensitive and Above. </a:t>
            </a:r>
          </a:p>
          <a:p>
            <a:endParaRPr lang="en-GB" b="1" dirty="0">
              <a:solidFill>
                <a:srgbClr val="FF0000"/>
              </a:solidFill>
            </a:endParaRPr>
          </a:p>
          <a:p>
            <a:r>
              <a:rPr lang="en-GB" b="1" dirty="0">
                <a:solidFill>
                  <a:srgbClr val="FF0000"/>
                </a:solidFill>
              </a:rPr>
              <a:t>The ECJU brings together operational and policy expertise from the Department for International Trade’s Export Control Organisation (ECO), the Foreign &amp; Commonwealth Office (FCO) and Ministry of Defence (MOD) to promote global security through strategic export controls and facilitate responsible exports</a:t>
            </a:r>
            <a:endParaRPr lang="en-GB" altLang="en-US" b="1" dirty="0">
              <a:solidFill>
                <a:srgbClr val="FF0000"/>
              </a:solidFill>
              <a:latin typeface="Arial" pitchFamily="34" charset="0"/>
            </a:endParaRPr>
          </a:p>
          <a:p>
            <a:endParaRPr lang="en-GB" dirty="0"/>
          </a:p>
        </p:txBody>
      </p:sp>
      <p:sp>
        <p:nvSpPr>
          <p:cNvPr id="4" name="Footer Placeholder 3"/>
          <p:cNvSpPr>
            <a:spLocks noGrp="1"/>
          </p:cNvSpPr>
          <p:nvPr>
            <p:ph type="ftr" sz="quarter" idx="10"/>
          </p:nvPr>
        </p:nvSpPr>
        <p:spPr/>
        <p:txBody>
          <a:bodyPr/>
          <a:lstStyle/>
          <a:p>
            <a:pPr>
              <a:defRPr/>
            </a:pPr>
            <a:r>
              <a:rPr lang="en-GB"/>
              <a:t>copyright Strong &amp; Herd LLP 2018</a:t>
            </a:r>
            <a:endParaRPr lang="en-GB" dirty="0"/>
          </a:p>
        </p:txBody>
      </p:sp>
    </p:spTree>
    <p:extLst>
      <p:ext uri="{BB962C8B-B14F-4D97-AF65-F5344CB8AC3E}">
        <p14:creationId xmlns:p14="http://schemas.microsoft.com/office/powerpoint/2010/main" val="2398500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HMRC 	Her Majesty’s Revenue &amp; Customs</a:t>
            </a:r>
          </a:p>
          <a:p>
            <a:r>
              <a:rPr lang="en-GB" altLang="en-US" dirty="0"/>
              <a:t>UKBA	UK Border Agency (aka. Border Force)</a:t>
            </a:r>
          </a:p>
          <a:p>
            <a:r>
              <a:rPr lang="en-GB" altLang="en-US" dirty="0"/>
              <a:t>DIT	Department for International Trade (was the DTI, then BERR then BIS)</a:t>
            </a:r>
          </a:p>
          <a:p>
            <a:r>
              <a:rPr lang="en-GB" altLang="en-US" dirty="0"/>
              <a:t>Defra	Department for the Environment and Rural Affairs</a:t>
            </a:r>
          </a:p>
          <a:p>
            <a:r>
              <a:rPr lang="en-GB" altLang="en-US" dirty="0"/>
              <a:t>APHA	Animal and Plant Health Authority</a:t>
            </a:r>
          </a:p>
          <a:p>
            <a:r>
              <a:rPr lang="en-GB" altLang="en-US" dirty="0"/>
              <a:t>Forestry	Forestry Commission</a:t>
            </a:r>
          </a:p>
          <a:p>
            <a:r>
              <a:rPr lang="en-GB" altLang="en-US" dirty="0"/>
              <a:t>DCMS	Department for Culture Media and Sport</a:t>
            </a:r>
          </a:p>
          <a:p>
            <a:r>
              <a:rPr lang="en-GB" altLang="en-US" dirty="0"/>
              <a:t>Home Office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809625"/>
            <a:ext cx="6615112" cy="3722688"/>
          </a:xfrm>
        </p:spPr>
      </p:sp>
      <p:sp>
        <p:nvSpPr>
          <p:cNvPr id="3" name="Notes Placeholder 2"/>
          <p:cNvSpPr>
            <a:spLocks noGrp="1"/>
          </p:cNvSpPr>
          <p:nvPr>
            <p:ph type="body" idx="1"/>
          </p:nvPr>
        </p:nvSpPr>
        <p:spPr/>
        <p:txBody>
          <a:bodyPr/>
          <a:lstStyle/>
          <a:p>
            <a:r>
              <a:rPr lang="en-GB" b="1" dirty="0">
                <a:solidFill>
                  <a:srgbClr val="FF0000"/>
                </a:solidFill>
              </a:rPr>
              <a:t>UKTI – changed the name to DIT in 2016 (and expanded to include UKEF as well as Trade Policy Group from BIS) as we have mentioned throughout the day. </a:t>
            </a:r>
          </a:p>
          <a:p>
            <a:r>
              <a:rPr lang="en-GB" b="1" dirty="0">
                <a:solidFill>
                  <a:srgbClr val="FF0000"/>
                </a:solidFill>
              </a:rPr>
              <a:t>MOD -  Reference Point for the Form F680 which may be needed to support a Licence Application for goods that are classed Official Sensitive and Above. </a:t>
            </a:r>
          </a:p>
          <a:p>
            <a:endParaRPr lang="en-GB" b="1" dirty="0">
              <a:solidFill>
                <a:srgbClr val="FF0000"/>
              </a:solidFill>
            </a:endParaRPr>
          </a:p>
          <a:p>
            <a:r>
              <a:rPr lang="en-GB" b="1" dirty="0">
                <a:solidFill>
                  <a:srgbClr val="FF0000"/>
                </a:solidFill>
              </a:rPr>
              <a:t>The ECJU brings together operational and policy expertise from the Department for International Trade’s Export Control Organisation (ECO), the Foreign &amp; Commonwealth Office (FCO) and Ministry of Defence (MOD) to promote global security through strategic export controls and facilitate responsible exports</a:t>
            </a:r>
            <a:endParaRPr lang="en-GB" altLang="en-US" b="1" dirty="0">
              <a:solidFill>
                <a:srgbClr val="FF0000"/>
              </a:solidFill>
              <a:latin typeface="Arial" pitchFamily="34" charset="0"/>
            </a:endParaRPr>
          </a:p>
          <a:p>
            <a:endParaRPr lang="en-GB" dirty="0"/>
          </a:p>
        </p:txBody>
      </p:sp>
      <p:sp>
        <p:nvSpPr>
          <p:cNvPr id="4" name="Footer Placeholder 3"/>
          <p:cNvSpPr>
            <a:spLocks noGrp="1"/>
          </p:cNvSpPr>
          <p:nvPr>
            <p:ph type="ftr" sz="quarter" idx="10"/>
          </p:nvPr>
        </p:nvSpPr>
        <p:spPr/>
        <p:txBody>
          <a:bodyPr/>
          <a:lstStyle/>
          <a:p>
            <a:pPr>
              <a:defRPr/>
            </a:pPr>
            <a:r>
              <a:rPr lang="en-GB"/>
              <a:t>copyright Strong &amp; Herd LLP 2018</a:t>
            </a:r>
            <a:endParaRPr lang="en-GB" dirty="0"/>
          </a:p>
        </p:txBody>
      </p:sp>
    </p:spTree>
    <p:extLst>
      <p:ext uri="{BB962C8B-B14F-4D97-AF65-F5344CB8AC3E}">
        <p14:creationId xmlns:p14="http://schemas.microsoft.com/office/powerpoint/2010/main" val="3064788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38" y="714375"/>
            <a:ext cx="6616700" cy="3722688"/>
          </a:xfrm>
        </p:spPr>
      </p:sp>
      <p:sp>
        <p:nvSpPr>
          <p:cNvPr id="3" name="Notes Placeholder 2"/>
          <p:cNvSpPr>
            <a:spLocks noGrp="1"/>
          </p:cNvSpPr>
          <p:nvPr>
            <p:ph type="body" idx="1"/>
          </p:nvPr>
        </p:nvSpPr>
        <p:spPr/>
        <p:txBody>
          <a:bodyPr/>
          <a:lstStyle/>
          <a:p>
            <a:r>
              <a:rPr lang="en-GB" b="1" dirty="0">
                <a:solidFill>
                  <a:srgbClr val="FF0000"/>
                </a:solidFill>
              </a:rPr>
              <a:t>And some background on the FCDO and UKDSE</a:t>
            </a:r>
          </a:p>
          <a:p>
            <a:endParaRPr lang="en-GB" b="1" dirty="0">
              <a:solidFill>
                <a:srgbClr val="FF0000"/>
              </a:solidFill>
            </a:endParaRPr>
          </a:p>
          <a:p>
            <a:r>
              <a:rPr lang="en-GB" b="1" dirty="0">
                <a:solidFill>
                  <a:srgbClr val="FF0000"/>
                </a:solidFill>
              </a:rPr>
              <a:t>FCDO </a:t>
            </a:r>
          </a:p>
          <a:p>
            <a:r>
              <a:rPr lang="en-GB" b="1" dirty="0">
                <a:solidFill>
                  <a:srgbClr val="FF0000"/>
                </a:solidFill>
              </a:rPr>
              <a:t>The FCDO </a:t>
            </a:r>
            <a:r>
              <a:rPr lang="en-GB" b="1" i="0" dirty="0">
                <a:solidFill>
                  <a:srgbClr val="0B0C0C"/>
                </a:solidFill>
                <a:effectLst/>
                <a:latin typeface="nta"/>
              </a:rPr>
              <a:t>pursues the UK’s national interests and projects the nation as a force for good in the world. It promotes the interests of UK citizens, safeguards the UK’s security, defends its values, reduces poverty and tackles global challenges with its international partners. </a:t>
            </a:r>
            <a:r>
              <a:rPr lang="en-GB" b="1" dirty="0">
                <a:solidFill>
                  <a:srgbClr val="FF0000"/>
                </a:solidFill>
              </a:rPr>
              <a:t>FCDO is a ministerial department, supported by </a:t>
            </a:r>
            <a:r>
              <a:rPr lang="en-GB" b="1" dirty="0">
                <a:solidFill>
                  <a:srgbClr val="FF0000"/>
                </a:solidFill>
                <a:hlinkClick r:id="rId3"/>
              </a:rPr>
              <a:t>12 agencies and public bodies</a:t>
            </a:r>
            <a:r>
              <a:rPr lang="en-GB" b="1" dirty="0">
                <a:solidFill>
                  <a:srgbClr val="FF0000"/>
                </a:solidFill>
              </a:rPr>
              <a:t>. </a:t>
            </a:r>
          </a:p>
          <a:p>
            <a:endParaRPr lang="en-GB" b="1" dirty="0">
              <a:solidFill>
                <a:srgbClr val="FF0000"/>
              </a:solidFill>
            </a:endParaRPr>
          </a:p>
          <a:p>
            <a:r>
              <a:rPr lang="en-GB" b="1" dirty="0">
                <a:solidFill>
                  <a:srgbClr val="FF0000"/>
                </a:solidFill>
              </a:rPr>
              <a:t>DIT’s UK Defence and Security Exports (UKDSE, formerly UKTI DSO) team has around 105 staff in London and another 27 members in our export support team. UKDSE has around 20 diplomatic posts overseas with the title ‘First Secretary, Defence and Security’. </a:t>
            </a:r>
          </a:p>
        </p:txBody>
      </p:sp>
      <p:sp>
        <p:nvSpPr>
          <p:cNvPr id="4" name="Footer Placeholder 3"/>
          <p:cNvSpPr>
            <a:spLocks noGrp="1"/>
          </p:cNvSpPr>
          <p:nvPr>
            <p:ph type="ftr" sz="quarter" idx="10"/>
          </p:nvPr>
        </p:nvSpPr>
        <p:spPr/>
        <p:txBody>
          <a:bodyPr/>
          <a:lstStyle/>
          <a:p>
            <a:pPr>
              <a:defRPr/>
            </a:pPr>
            <a:r>
              <a:rPr lang="en-GB"/>
              <a:t>copyright Strong &amp; Herd LLP 2018</a:t>
            </a:r>
            <a:endParaRPr lang="en-GB" dirty="0"/>
          </a:p>
        </p:txBody>
      </p:sp>
    </p:spTree>
    <p:extLst>
      <p:ext uri="{BB962C8B-B14F-4D97-AF65-F5344CB8AC3E}">
        <p14:creationId xmlns:p14="http://schemas.microsoft.com/office/powerpoint/2010/main" val="880640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11174EBA-F019-400D-8A57-0495F1744E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1FDFDD-5CE7-49E4-91A1-83482498084F}" type="slidenum">
              <a:rPr lang="en-US" altLang="en-US"/>
              <a:pPr>
                <a:spcBef>
                  <a:spcPct val="0"/>
                </a:spcBef>
              </a:pPr>
              <a:t>11</a:t>
            </a:fld>
            <a:endParaRPr lang="en-US" altLang="en-US"/>
          </a:p>
        </p:txBody>
      </p:sp>
      <p:sp>
        <p:nvSpPr>
          <p:cNvPr id="185347" name="Rectangle 6">
            <a:extLst>
              <a:ext uri="{FF2B5EF4-FFF2-40B4-BE49-F238E27FC236}">
                <a16:creationId xmlns:a16="http://schemas.microsoft.com/office/drawing/2014/main" id="{C74167FB-958E-45D4-B0EA-3004B9FB525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GB" altLang="en-US"/>
              <a:t>copyright Strong &amp; Herd LLP</a:t>
            </a:r>
          </a:p>
        </p:txBody>
      </p:sp>
      <p:sp>
        <p:nvSpPr>
          <p:cNvPr id="185348" name="Rectangle 7">
            <a:extLst>
              <a:ext uri="{FF2B5EF4-FFF2-40B4-BE49-F238E27FC236}">
                <a16:creationId xmlns:a16="http://schemas.microsoft.com/office/drawing/2014/main" id="{D7C56830-3A02-444A-B92E-569430DFF53D}"/>
              </a:ext>
            </a:extLst>
          </p:cNvPr>
          <p:cNvSpPr txBox="1">
            <a:spLocks noGrp="1" noChangeArrowheads="1"/>
          </p:cNvSpPr>
          <p:nvPr/>
        </p:nvSpPr>
        <p:spPr bwMode="auto">
          <a:xfrm>
            <a:off x="3778250" y="9428163"/>
            <a:ext cx="288925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70B5D57-E44D-48EF-9AF7-0DE921A72386}" type="slidenum">
              <a:rPr lang="en-GB" altLang="en-US"/>
              <a:pPr algn="r" eaLnBrk="1" hangingPunct="1">
                <a:spcBef>
                  <a:spcPct val="0"/>
                </a:spcBef>
              </a:pPr>
              <a:t>11</a:t>
            </a:fld>
            <a:endParaRPr lang="en-GB" altLang="en-US"/>
          </a:p>
        </p:txBody>
      </p:sp>
      <p:sp>
        <p:nvSpPr>
          <p:cNvPr id="185349" name="Rectangle 2">
            <a:extLst>
              <a:ext uri="{FF2B5EF4-FFF2-40B4-BE49-F238E27FC236}">
                <a16:creationId xmlns:a16="http://schemas.microsoft.com/office/drawing/2014/main" id="{5568EDCD-5B97-4458-AEBA-49CEADF2EFB2}"/>
              </a:ext>
            </a:extLst>
          </p:cNvPr>
          <p:cNvSpPr>
            <a:spLocks noGrp="1" noRot="1" noChangeAspect="1" noChangeArrowheads="1" noTextEdit="1"/>
          </p:cNvSpPr>
          <p:nvPr>
            <p:ph type="sldImg"/>
          </p:nvPr>
        </p:nvSpPr>
        <p:spPr>
          <a:xfrm>
            <a:off x="25400" y="757238"/>
            <a:ext cx="6621463" cy="3725862"/>
          </a:xfrm>
          <a:ln/>
        </p:spPr>
      </p:sp>
      <p:sp>
        <p:nvSpPr>
          <p:cNvPr id="185350" name="Rectangle 3">
            <a:extLst>
              <a:ext uri="{FF2B5EF4-FFF2-40B4-BE49-F238E27FC236}">
                <a16:creationId xmlns:a16="http://schemas.microsoft.com/office/drawing/2014/main" id="{54156108-6083-4DA5-B403-7172A85B6C80}"/>
              </a:ext>
            </a:extLst>
          </p:cNvPr>
          <p:cNvSpPr>
            <a:spLocks noGrp="1" noChangeArrowheads="1"/>
          </p:cNvSpPr>
          <p:nvPr>
            <p:ph type="body" idx="1"/>
          </p:nvPr>
        </p:nvSpPr>
        <p:spPr>
          <a:xfrm>
            <a:off x="881063" y="4722813"/>
            <a:ext cx="4906962" cy="4446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9.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9.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7.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9.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9.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7.sv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882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576D8899-B31F-7E4B-8946-520B116CD1FD}" type="slidenum">
              <a:rPr lang="en-GB" altLang="en-US"/>
              <a:pPr>
                <a:defRPr/>
              </a:pPr>
              <a:t>‹#›</a:t>
            </a:fld>
            <a:endParaRPr lang="en-GB" altLang="en-US"/>
          </a:p>
        </p:txBody>
      </p:sp>
      <p:sp>
        <p:nvSpPr>
          <p:cNvPr id="3" name="Rectangle 15"/>
          <p:cNvSpPr>
            <a:spLocks noGrp="1" noChangeArrowheads="1"/>
          </p:cNvSpPr>
          <p:nvPr>
            <p:ph type="ftr" sz="quarter" idx="11"/>
          </p:nvPr>
        </p:nvSpPr>
        <p:spPr/>
        <p:txBody>
          <a:bodyPr/>
          <a:lstStyle>
            <a:lvl1pPr>
              <a:defRPr/>
            </a:lvl1pPr>
          </a:lstStyle>
          <a:p>
            <a:pPr>
              <a:defRPr/>
            </a:pPr>
            <a:r>
              <a:rPr lang="en-US"/>
              <a:t>MODULE 7 – EXPORT CONTROLS</a:t>
            </a:r>
          </a:p>
        </p:txBody>
      </p:sp>
      <p:sp>
        <p:nvSpPr>
          <p:cNvPr id="4" name="Date Placeholder 1"/>
          <p:cNvSpPr>
            <a:spLocks noGrp="1"/>
          </p:cNvSpPr>
          <p:nvPr>
            <p:ph type="dt" sz="half" idx="12"/>
          </p:nvPr>
        </p:nvSpPr>
        <p:spPr/>
        <p:txBody>
          <a:bodyPr/>
          <a:lstStyle>
            <a:lvl1pPr>
              <a:defRPr/>
            </a:lvl1pPr>
          </a:lstStyle>
          <a:p>
            <a:pPr>
              <a:defRPr/>
            </a:pPr>
            <a:endParaRPr lang="en-GB"/>
          </a:p>
        </p:txBody>
      </p:sp>
    </p:spTree>
    <p:extLst>
      <p:ext uri="{BB962C8B-B14F-4D97-AF65-F5344CB8AC3E}">
        <p14:creationId xmlns:p14="http://schemas.microsoft.com/office/powerpoint/2010/main" val="413636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General Title">
    <p:spTree>
      <p:nvGrpSpPr>
        <p:cNvPr id="1" name=""/>
        <p:cNvGrpSpPr/>
        <p:nvPr/>
      </p:nvGrpSpPr>
      <p:grpSpPr>
        <a:xfrm>
          <a:off x="0" y="0"/>
          <a:ext cx="0" cy="0"/>
          <a:chOff x="0" y="0"/>
          <a:chExt cx="0" cy="0"/>
        </a:xfrm>
      </p:grpSpPr>
      <p:pic>
        <p:nvPicPr>
          <p:cNvPr id="7" name="Picture 6" descr="A picture containing sitting, dark, cake, lit&#10;&#10;Description automatically generated">
            <a:extLst>
              <a:ext uri="{FF2B5EF4-FFF2-40B4-BE49-F238E27FC236}">
                <a16:creationId xmlns:a16="http://schemas.microsoft.com/office/drawing/2014/main" id="{15CA2318-FAA4-3F41-A276-0611ADEE71B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54651D-4320-2641-83A9-56F1CFD7CB3A}"/>
              </a:ext>
            </a:extLst>
          </p:cNvPr>
          <p:cNvSpPr>
            <a:spLocks noGrp="1"/>
          </p:cNvSpPr>
          <p:nvPr>
            <p:ph type="title"/>
          </p:nvPr>
        </p:nvSpPr>
        <p:spPr>
          <a:xfrm>
            <a:off x="6185454" y="2750518"/>
            <a:ext cx="5168347" cy="1172816"/>
          </a:xfrm>
        </p:spPr>
        <p:txBody>
          <a:bodyPr/>
          <a:lstStyle>
            <a:lvl1pPr algn="l">
              <a:defRPr sz="3600"/>
            </a:lvl1pPr>
          </a:lstStyle>
          <a:p>
            <a:r>
              <a:rPr lang="en-GB"/>
              <a:t>Click to edit Master title style</a:t>
            </a:r>
            <a:endParaRPr lang="pt-BR"/>
          </a:p>
        </p:txBody>
      </p:sp>
      <p:sp>
        <p:nvSpPr>
          <p:cNvPr id="3" name="Date Placeholder 2">
            <a:extLst>
              <a:ext uri="{FF2B5EF4-FFF2-40B4-BE49-F238E27FC236}">
                <a16:creationId xmlns:a16="http://schemas.microsoft.com/office/drawing/2014/main" id="{BB193C27-E4D7-5A49-B150-E28E669D6820}"/>
              </a:ext>
            </a:extLst>
          </p:cNvPr>
          <p:cNvSpPr>
            <a:spLocks noGrp="1"/>
          </p:cNvSpPr>
          <p:nvPr>
            <p:ph type="dt" sz="half" idx="10"/>
          </p:nvPr>
        </p:nvSpPr>
        <p:spPr/>
        <p:txBody>
          <a:bodyPr/>
          <a:lstStyle/>
          <a:p>
            <a:endParaRPr lang="pt-BR"/>
          </a:p>
        </p:txBody>
      </p:sp>
      <p:sp>
        <p:nvSpPr>
          <p:cNvPr id="4" name="Footer Placeholder 3">
            <a:extLst>
              <a:ext uri="{FF2B5EF4-FFF2-40B4-BE49-F238E27FC236}">
                <a16:creationId xmlns:a16="http://schemas.microsoft.com/office/drawing/2014/main" id="{9F848D94-5DB9-0B43-8405-E072ED36A038}"/>
              </a:ext>
            </a:extLst>
          </p:cNvPr>
          <p:cNvSpPr>
            <a:spLocks noGrp="1"/>
          </p:cNvSpPr>
          <p:nvPr>
            <p:ph type="ftr" sz="quarter" idx="11"/>
          </p:nvPr>
        </p:nvSpPr>
        <p:spPr/>
        <p:txBody>
          <a:bodyPr/>
          <a:lstStyle/>
          <a:p>
            <a:r>
              <a:rPr lang="pt-BR"/>
              <a:t>MODULE 7 – EXPORT CONTROLS</a:t>
            </a:r>
          </a:p>
        </p:txBody>
      </p:sp>
      <p:sp>
        <p:nvSpPr>
          <p:cNvPr id="5" name="Slide Number Placeholder 4">
            <a:extLst>
              <a:ext uri="{FF2B5EF4-FFF2-40B4-BE49-F238E27FC236}">
                <a16:creationId xmlns:a16="http://schemas.microsoft.com/office/drawing/2014/main" id="{37DE6D0D-D9D9-1A46-A48F-FD4AC8E7F51D}"/>
              </a:ext>
            </a:extLst>
          </p:cNvPr>
          <p:cNvSpPr>
            <a:spLocks noGrp="1"/>
          </p:cNvSpPr>
          <p:nvPr>
            <p:ph type="sldNum" sz="quarter" idx="12"/>
          </p:nvPr>
        </p:nvSpPr>
        <p:spPr/>
        <p:txBody>
          <a:bodyPr/>
          <a:lstStyle/>
          <a:p>
            <a:fld id="{8646BA0E-6D35-7740-92BE-971DED1ADC66}" type="slidenum">
              <a:rPr lang="en-BR"/>
              <a:t>‹#›</a:t>
            </a:fld>
            <a:endParaRPr lang="en-BR"/>
          </a:p>
        </p:txBody>
      </p:sp>
      <p:sp>
        <p:nvSpPr>
          <p:cNvPr id="8" name="Subtitle 2">
            <a:extLst>
              <a:ext uri="{FF2B5EF4-FFF2-40B4-BE49-F238E27FC236}">
                <a16:creationId xmlns:a16="http://schemas.microsoft.com/office/drawing/2014/main" id="{E190E78B-B4EA-904A-BAC0-B09DB2A98F31}"/>
              </a:ext>
            </a:extLst>
          </p:cNvPr>
          <p:cNvSpPr>
            <a:spLocks noGrp="1"/>
          </p:cNvSpPr>
          <p:nvPr>
            <p:ph type="subTitle" idx="1"/>
          </p:nvPr>
        </p:nvSpPr>
        <p:spPr>
          <a:xfrm>
            <a:off x="6185454" y="4049299"/>
            <a:ext cx="5168346" cy="1655762"/>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pt-BR"/>
          </a:p>
        </p:txBody>
      </p:sp>
      <p:pic>
        <p:nvPicPr>
          <p:cNvPr id="10" name="Picture 9">
            <a:extLst>
              <a:ext uri="{FF2B5EF4-FFF2-40B4-BE49-F238E27FC236}">
                <a16:creationId xmlns:a16="http://schemas.microsoft.com/office/drawing/2014/main" id="{9060D04C-0CD0-D144-B6E4-B58DD32A701B}"/>
              </a:ext>
            </a:extLst>
          </p:cNvPr>
          <p:cNvPicPr>
            <a:picLocks noChangeAspect="1"/>
          </p:cNvPicPr>
          <p:nvPr userDrawn="1"/>
        </p:nvPicPr>
        <p:blipFill>
          <a:blip r:embed="rId3"/>
          <a:stretch>
            <a:fillRect/>
          </a:stretch>
        </p:blipFill>
        <p:spPr>
          <a:xfrm>
            <a:off x="6185454" y="1523126"/>
            <a:ext cx="2035945" cy="1010804"/>
          </a:xfrm>
          <a:prstGeom prst="rect">
            <a:avLst/>
          </a:prstGeom>
        </p:spPr>
      </p:pic>
      <p:pic>
        <p:nvPicPr>
          <p:cNvPr id="11" name="Picture 10">
            <a:extLst>
              <a:ext uri="{FF2B5EF4-FFF2-40B4-BE49-F238E27FC236}">
                <a16:creationId xmlns:a16="http://schemas.microsoft.com/office/drawing/2014/main" id="{4C52EC1E-3433-9E46-90EB-0B2E849812CF}"/>
              </a:ext>
            </a:extLst>
          </p:cNvPr>
          <p:cNvPicPr>
            <a:picLocks noChangeAspect="1"/>
          </p:cNvPicPr>
          <p:nvPr userDrawn="1"/>
        </p:nvPicPr>
        <p:blipFill>
          <a:blip r:embed="rId4"/>
          <a:stretch>
            <a:fillRect/>
          </a:stretch>
        </p:blipFill>
        <p:spPr>
          <a:xfrm>
            <a:off x="491742" y="490099"/>
            <a:ext cx="2184339" cy="1033027"/>
          </a:xfrm>
          <a:prstGeom prst="rect">
            <a:avLst/>
          </a:prstGeom>
        </p:spPr>
      </p:pic>
    </p:spTree>
    <p:extLst>
      <p:ext uri="{BB962C8B-B14F-4D97-AF65-F5344CB8AC3E}">
        <p14:creationId xmlns:p14="http://schemas.microsoft.com/office/powerpoint/2010/main" val="4073853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7CECD-DB91-4A4E-841C-C4D5FC5483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FF31698-07F6-5947-A39E-2E6A8851F2D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117216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5487-0639-234D-9DA3-F6CDEA07842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271EB2FA-92D2-DD4F-8995-6BDC06084A8E}"/>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04643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A5B79-1170-B04F-A968-A54310C90E6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F2C2CDE-0107-0344-9C34-87BCD1AEF13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646898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0D386-B4A7-034D-9B8D-1648BDEC4B8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43ECA678-7D31-4D49-BB0B-F722049EE7C3}"/>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1A02C83-F81D-6340-80C6-21BB47B89E80}"/>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03938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4E2E-D0DB-0044-BE78-8F8945E7A968}"/>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p>
        </p:txBody>
      </p:sp>
      <p:sp>
        <p:nvSpPr>
          <p:cNvPr id="3" name="Text Placeholder 2">
            <a:extLst>
              <a:ext uri="{FF2B5EF4-FFF2-40B4-BE49-F238E27FC236}">
                <a16:creationId xmlns:a16="http://schemas.microsoft.com/office/drawing/2014/main" id="{FF24DD92-8987-FC4E-A8C2-A5E07E2A09F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57270AB-0BE8-1543-BBB3-D8DBAB42167F}"/>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4A19948-B98D-5C4B-9EF5-A44C57DE55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CDC9192-E826-0148-9F13-C524CB7D7C22}"/>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75776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D74A7-F95A-7D4F-8FDE-6A2163B71BA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p>
        </p:txBody>
      </p:sp>
    </p:spTree>
    <p:extLst>
      <p:ext uri="{BB962C8B-B14F-4D97-AF65-F5344CB8AC3E}">
        <p14:creationId xmlns:p14="http://schemas.microsoft.com/office/powerpoint/2010/main" val="2137806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741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0EC42-BAB4-054F-97E7-421B49DF7E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9B1E1DC-8E93-A54E-92AE-F1CA2FC53D3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6D48C06-D17E-EC42-9FB9-CF40ED307F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21083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Rectangle 10"/>
          <p:cNvSpPr/>
          <p:nvPr userDrawn="1"/>
        </p:nvSpPr>
        <p:spPr>
          <a:xfrm>
            <a:off x="308709" y="1079502"/>
            <a:ext cx="11547231" cy="54451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1800">
                <a:solidFill>
                  <a:srgbClr val="FFFFFF"/>
                </a:solidFill>
              </a:rPr>
              <a:t> </a:t>
            </a:r>
          </a:p>
        </p:txBody>
      </p:sp>
      <p:sp>
        <p:nvSpPr>
          <p:cNvPr id="2" name="Title 1"/>
          <p:cNvSpPr>
            <a:spLocks noGrp="1"/>
          </p:cNvSpPr>
          <p:nvPr>
            <p:ph type="title"/>
          </p:nvPr>
        </p:nvSpPr>
        <p:spPr>
          <a:xfrm>
            <a:off x="480000" y="2894400"/>
            <a:ext cx="11184000" cy="2552400"/>
          </a:xfrm>
          <a:prstGeom prst="rect">
            <a:avLst/>
          </a:prstGeom>
        </p:spPr>
        <p:txBody>
          <a:bodyPr anchor="t" anchorCtr="0"/>
          <a:lstStyle>
            <a:lvl1pPr marL="0" indent="0">
              <a:lnSpc>
                <a:spcPct val="100000"/>
              </a:lnSpc>
              <a:buNone/>
              <a:defRPr sz="4000" b="1">
                <a:solidFill>
                  <a:schemeClr val="bg1"/>
                </a:solidFill>
              </a:defRPr>
            </a:lvl1pPr>
          </a:lstStyle>
          <a:p>
            <a:r>
              <a:rPr lang="en-US"/>
              <a:t>Click to edit Master title style</a:t>
            </a:r>
            <a:endParaRPr lang="en-GB" dirty="0"/>
          </a:p>
        </p:txBody>
      </p:sp>
      <p:sp>
        <p:nvSpPr>
          <p:cNvPr id="12" name="Rectangle 3"/>
          <p:cNvSpPr>
            <a:spLocks noGrp="1" noChangeArrowheads="1"/>
          </p:cNvSpPr>
          <p:nvPr>
            <p:ph type="subTitle" idx="1"/>
          </p:nvPr>
        </p:nvSpPr>
        <p:spPr>
          <a:xfrm>
            <a:off x="480000" y="5446800"/>
            <a:ext cx="11184000" cy="914400"/>
          </a:xfrm>
          <a:prstGeom prst="rect">
            <a:avLst/>
          </a:prstGeom>
        </p:spPr>
        <p:txBody>
          <a:bodyPr anchor="b" anchorCtr="0"/>
          <a:lstStyle>
            <a:lvl1pPr marL="0" indent="0">
              <a:lnSpc>
                <a:spcPts val="1200"/>
              </a:lnSpc>
              <a:spcAft>
                <a:spcPct val="0"/>
              </a:spcAft>
              <a:defRPr sz="1800" b="0">
                <a:solidFill>
                  <a:schemeClr val="bg1"/>
                </a:solidFill>
              </a:defRPr>
            </a:lvl1pPr>
          </a:lstStyle>
          <a:p>
            <a:pPr lvl="0"/>
            <a:r>
              <a:rPr lang="en-US" noProof="0"/>
              <a:t>Click to edit Master subtitle style</a:t>
            </a:r>
            <a:endParaRPr lang="en-US" noProof="0" dirty="0"/>
          </a:p>
        </p:txBody>
      </p:sp>
      <p:pic>
        <p:nvPicPr>
          <p:cNvPr id="19" name="Picture 1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41569" y="153989"/>
            <a:ext cx="1510521"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135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2A7C6-5EF6-A843-BA7D-A35299BAF0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3DF9DC3-2584-8C47-B8B8-78F9F9B4A4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DAF8B5C-F848-1E44-BF3A-4BB87CCD19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861281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731C3-D67A-B242-BE26-2092F28FBEF1}"/>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60B7BB2-E4F4-EC47-A8C0-3EA114477C0F}"/>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23328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298793-20C5-5F46-89D6-14707AB7FDA4}"/>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8CFC5B2-8A77-C74B-86F4-3CD951791110}"/>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24766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 V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5FF726-FDD8-B542-8B48-067183872E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90"/>
          <a:stretch/>
        </p:blipFill>
        <p:spPr>
          <a:xfrm rot="16200000">
            <a:off x="4828270" y="-542572"/>
            <a:ext cx="3841267" cy="8095489"/>
          </a:xfrm>
          <a:prstGeom prst="rect">
            <a:avLst/>
          </a:prstGeom>
        </p:spPr>
      </p:pic>
      <p:sp>
        <p:nvSpPr>
          <p:cNvPr id="2" name="Title 1">
            <a:extLst>
              <a:ext uri="{FF2B5EF4-FFF2-40B4-BE49-F238E27FC236}">
                <a16:creationId xmlns:a16="http://schemas.microsoft.com/office/drawing/2014/main" id="{CE468523-AB05-C744-885D-0E9BFF4BE184}"/>
              </a:ext>
            </a:extLst>
          </p:cNvPr>
          <p:cNvSpPr>
            <a:spLocks noGrp="1"/>
          </p:cNvSpPr>
          <p:nvPr>
            <p:ph type="ctrTitle"/>
          </p:nvPr>
        </p:nvSpPr>
        <p:spPr>
          <a:xfrm>
            <a:off x="4201610" y="2500724"/>
            <a:ext cx="6053560" cy="1569660"/>
          </a:xfrm>
        </p:spPr>
        <p:txBody>
          <a:bodyPr wrap="square" lIns="0" tIns="0" rIns="0" bIns="0" anchor="ctr" anchorCtr="0">
            <a:spAutoFit/>
          </a:bodyPr>
          <a:lstStyle>
            <a:lvl1pPr algn="l">
              <a:lnSpc>
                <a:spcPct val="85000"/>
              </a:lnSpc>
              <a:defRPr lang="en-US" sz="6000" b="1" kern="1200" spc="-80" dirty="0">
                <a:solidFill>
                  <a:schemeClr val="bg1"/>
                </a:solidFill>
                <a:latin typeface="Arial" panose="020B0604020202020204" pitchFamily="34" charset="0"/>
                <a:ea typeface="+mn-ea"/>
                <a:cs typeface="Arial" panose="020B0604020202020204" pitchFamily="34" charset="0"/>
              </a:defRPr>
            </a:lvl1pPr>
          </a:lstStyle>
          <a:p>
            <a:r>
              <a:rPr lang="en-GB" dirty="0"/>
              <a:t>Click to edit Master title style</a:t>
            </a:r>
            <a:endParaRPr lang="en-US" dirty="0"/>
          </a:p>
        </p:txBody>
      </p:sp>
      <p:pic>
        <p:nvPicPr>
          <p:cNvPr id="10" name="Picture 9" descr="Logo&#10;&#10;Description automatically generated">
            <a:extLst>
              <a:ext uri="{FF2B5EF4-FFF2-40B4-BE49-F238E27FC236}">
                <a16:creationId xmlns:a16="http://schemas.microsoft.com/office/drawing/2014/main" id="{950235BC-008E-D341-A9AB-B08489902A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 r="-8981" b="-18055"/>
          <a:stretch/>
        </p:blipFill>
        <p:spPr>
          <a:xfrm>
            <a:off x="10555200" y="5752800"/>
            <a:ext cx="1636800" cy="1105200"/>
          </a:xfrm>
          <a:prstGeom prst="rect">
            <a:avLst/>
          </a:prstGeom>
        </p:spPr>
      </p:pic>
      <p:sp>
        <p:nvSpPr>
          <p:cNvPr id="15" name="Picture Placeholder 14">
            <a:extLst>
              <a:ext uri="{FF2B5EF4-FFF2-40B4-BE49-F238E27FC236}">
                <a16:creationId xmlns:a16="http://schemas.microsoft.com/office/drawing/2014/main" id="{A316D9A3-49ED-534B-8258-D3C53B6E2276}"/>
              </a:ext>
            </a:extLst>
          </p:cNvPr>
          <p:cNvSpPr>
            <a:spLocks noGrp="1"/>
          </p:cNvSpPr>
          <p:nvPr>
            <p:ph type="pic" sz="quarter" idx="10"/>
          </p:nvPr>
        </p:nvSpPr>
        <p:spPr>
          <a:xfrm>
            <a:off x="396901" y="277336"/>
            <a:ext cx="4086225" cy="6580664"/>
          </a:xfrm>
        </p:spPr>
        <p:txBody>
          <a:bodyPr anchor="ctr" anchorCtr="0">
            <a:noAutofit/>
          </a:bodyPr>
          <a:lstStyle>
            <a:lvl1pPr marL="0" indent="0" algn="ctr">
              <a:buNone/>
              <a:defRPr sz="1200">
                <a:solidFill>
                  <a:schemeClr val="tx1"/>
                </a:solidFill>
              </a:defRPr>
            </a:lvl1pPr>
          </a:lstStyle>
          <a:p>
            <a:endParaRPr lang="en-GB" dirty="0"/>
          </a:p>
        </p:txBody>
      </p:sp>
      <p:pic>
        <p:nvPicPr>
          <p:cNvPr id="16" name="Graphic 15">
            <a:extLst>
              <a:ext uri="{FF2B5EF4-FFF2-40B4-BE49-F238E27FC236}">
                <a16:creationId xmlns:a16="http://schemas.microsoft.com/office/drawing/2014/main" id="{EE9D8C57-D63C-4544-A19C-B55E2C376CEA}"/>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8219" r="10212" b="8871"/>
          <a:stretch/>
        </p:blipFill>
        <p:spPr>
          <a:xfrm>
            <a:off x="0" y="0"/>
            <a:ext cx="1878805" cy="1089025"/>
          </a:xfrm>
          <a:prstGeom prst="rect">
            <a:avLst/>
          </a:prstGeom>
        </p:spPr>
      </p:pic>
      <p:sp>
        <p:nvSpPr>
          <p:cNvPr id="17" name="Slide Number Placeholder 4">
            <a:extLst>
              <a:ext uri="{FF2B5EF4-FFF2-40B4-BE49-F238E27FC236}">
                <a16:creationId xmlns:a16="http://schemas.microsoft.com/office/drawing/2014/main" id="{567841ED-90E9-1E48-ADE7-E20A91EBED3F}"/>
              </a:ext>
            </a:extLst>
          </p:cNvPr>
          <p:cNvSpPr>
            <a:spLocks noGrp="1"/>
          </p:cNvSpPr>
          <p:nvPr>
            <p:ph type="sldNum" sz="quarter" idx="12"/>
          </p:nvPr>
        </p:nvSpPr>
        <p:spPr>
          <a:xfrm>
            <a:off x="4724400" y="6437152"/>
            <a:ext cx="2743200" cy="184666"/>
          </a:xfrm>
        </p:spPr>
        <p:txBody>
          <a:bodyPr/>
          <a:lstStyle/>
          <a:p>
            <a:fld id="{DC1C2B30-68F8-E140-8F6A-84EA7724D904}" type="slidenum">
              <a:rPr lang="en-US" smtClean="0"/>
              <a:t>‹#›</a:t>
            </a:fld>
            <a:endParaRPr lang="en-US" dirty="0"/>
          </a:p>
        </p:txBody>
      </p:sp>
      <p:sp>
        <p:nvSpPr>
          <p:cNvPr id="18" name="Date Placeholder 3">
            <a:extLst>
              <a:ext uri="{FF2B5EF4-FFF2-40B4-BE49-F238E27FC236}">
                <a16:creationId xmlns:a16="http://schemas.microsoft.com/office/drawing/2014/main" id="{85A88ED8-AF7B-8A4D-9883-A06EAA5B99D6}"/>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
        <p:nvSpPr>
          <p:cNvPr id="11" name="Text Placeholder 3">
            <a:extLst>
              <a:ext uri="{FF2B5EF4-FFF2-40B4-BE49-F238E27FC236}">
                <a16:creationId xmlns:a16="http://schemas.microsoft.com/office/drawing/2014/main" id="{BCCAA668-CDD4-7041-8E6D-4CFC6262BC2A}"/>
              </a:ext>
            </a:extLst>
          </p:cNvPr>
          <p:cNvSpPr>
            <a:spLocks noGrp="1"/>
          </p:cNvSpPr>
          <p:nvPr>
            <p:ph type="body" sz="quarter" idx="13" hasCustomPrompt="1"/>
          </p:nvPr>
        </p:nvSpPr>
        <p:spPr>
          <a:xfrm>
            <a:off x="4230000" y="4228651"/>
            <a:ext cx="6044300" cy="304699"/>
          </a:xfrm>
        </p:spPr>
        <p:txBody>
          <a:bodyPr wrap="square" lIns="0" tIns="0" rIns="0" bIns="0">
            <a:spAutoFit/>
          </a:bodyPr>
          <a:lstStyle>
            <a:lvl1pPr marL="0" indent="0">
              <a:buNone/>
              <a:defRPr lang="en-GB" sz="2200" b="1" kern="1200" spc="-80" dirty="0" smtClean="0">
                <a:solidFill>
                  <a:schemeClr val="bg1"/>
                </a:solidFill>
                <a:latin typeface="Arial" panose="020B0604020202020204" pitchFamily="34" charset="0"/>
                <a:ea typeface="+mn-ea"/>
                <a:cs typeface="Arial" panose="020B0604020202020204" pitchFamily="34" charset="0"/>
              </a:defRPr>
            </a:lvl1pPr>
            <a:lvl2pPr marL="457200" indent="0">
              <a:buNone/>
              <a:defRPr lang="en-GB" sz="2200" b="1" kern="1200" spc="-80" dirty="0" smtClean="0">
                <a:solidFill>
                  <a:schemeClr val="bg1"/>
                </a:solidFill>
                <a:latin typeface="Arial" panose="020B0604020202020204" pitchFamily="34" charset="0"/>
                <a:ea typeface="+mn-ea"/>
                <a:cs typeface="Arial" panose="020B0604020202020204" pitchFamily="34" charset="0"/>
              </a:defRPr>
            </a:lvl2pPr>
            <a:lvl3pPr marL="914400" indent="0">
              <a:buNone/>
              <a:defRPr lang="en-GB" sz="2200" b="1" kern="1200" spc="-80" dirty="0" smtClean="0">
                <a:solidFill>
                  <a:schemeClr val="bg1"/>
                </a:solidFill>
                <a:latin typeface="Arial" panose="020B0604020202020204" pitchFamily="34" charset="0"/>
                <a:ea typeface="+mn-ea"/>
                <a:cs typeface="Arial" panose="020B0604020202020204" pitchFamily="34" charset="0"/>
              </a:defRPr>
            </a:lvl3pPr>
            <a:lvl4pPr marL="1371600" indent="0">
              <a:buNone/>
              <a:defRPr lang="en-GB" sz="2200" b="1" kern="1200" spc="-80" dirty="0" smtClean="0">
                <a:solidFill>
                  <a:schemeClr val="bg1"/>
                </a:solidFill>
                <a:latin typeface="Arial" panose="020B0604020202020204" pitchFamily="34" charset="0"/>
                <a:ea typeface="+mn-ea"/>
                <a:cs typeface="Arial" panose="020B0604020202020204" pitchFamily="34" charset="0"/>
              </a:defRPr>
            </a:lvl4pPr>
            <a:lvl5pPr marL="1828800" indent="0">
              <a:buNone/>
              <a:defRPr lang="en-GB" sz="2200" b="1" kern="1200" spc="-80" dirty="0">
                <a:solidFill>
                  <a:schemeClr val="bg1"/>
                </a:solidFill>
                <a:latin typeface="Arial" panose="020B0604020202020204" pitchFamily="34" charset="0"/>
                <a:ea typeface="+mn-ea"/>
                <a:cs typeface="Arial" panose="020B0604020202020204" pitchFamily="34" charset="0"/>
              </a:defRPr>
            </a:lvl5pPr>
          </a:lstStyle>
          <a:p>
            <a:pPr lvl="0"/>
            <a:r>
              <a:rPr lang="en-GB" dirty="0"/>
              <a:t>Click to edit </a:t>
            </a:r>
            <a:r>
              <a:rPr lang="en-GB" dirty="0" err="1"/>
              <a:t>Subheader</a:t>
            </a:r>
            <a:endParaRPr lang="en-GB" dirty="0"/>
          </a:p>
        </p:txBody>
      </p:sp>
    </p:spTree>
    <p:extLst>
      <p:ext uri="{BB962C8B-B14F-4D97-AF65-F5344CB8AC3E}">
        <p14:creationId xmlns:p14="http://schemas.microsoft.com/office/powerpoint/2010/main" val="380528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 V2">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950235BC-008E-D341-A9AB-B08489902AB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8981" b="-18055"/>
          <a:stretch/>
        </p:blipFill>
        <p:spPr>
          <a:xfrm>
            <a:off x="10555200" y="5752800"/>
            <a:ext cx="1636800" cy="1105200"/>
          </a:xfrm>
          <a:prstGeom prst="rect">
            <a:avLst/>
          </a:prstGeom>
        </p:spPr>
      </p:pic>
      <p:pic>
        <p:nvPicPr>
          <p:cNvPr id="8" name="Picture 7">
            <a:extLst>
              <a:ext uri="{FF2B5EF4-FFF2-40B4-BE49-F238E27FC236}">
                <a16:creationId xmlns:a16="http://schemas.microsoft.com/office/drawing/2014/main" id="{E572D6D9-6D29-8E48-8A38-E5AA1505B3D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1194" b="38235"/>
          <a:stretch/>
        </p:blipFill>
        <p:spPr>
          <a:xfrm>
            <a:off x="0" y="2622177"/>
            <a:ext cx="4843309" cy="4235824"/>
          </a:xfrm>
          <a:prstGeom prst="rect">
            <a:avLst/>
          </a:prstGeom>
        </p:spPr>
      </p:pic>
      <p:sp>
        <p:nvSpPr>
          <p:cNvPr id="2" name="Title 1">
            <a:extLst>
              <a:ext uri="{FF2B5EF4-FFF2-40B4-BE49-F238E27FC236}">
                <a16:creationId xmlns:a16="http://schemas.microsoft.com/office/drawing/2014/main" id="{CE468523-AB05-C744-885D-0E9BFF4BE184}"/>
              </a:ext>
            </a:extLst>
          </p:cNvPr>
          <p:cNvSpPr>
            <a:spLocks noGrp="1"/>
          </p:cNvSpPr>
          <p:nvPr>
            <p:ph type="ctrTitle"/>
          </p:nvPr>
        </p:nvSpPr>
        <p:spPr>
          <a:xfrm>
            <a:off x="4653023" y="2519747"/>
            <a:ext cx="6748040" cy="1569660"/>
          </a:xfrm>
        </p:spPr>
        <p:txBody>
          <a:bodyPr wrap="square" lIns="0" tIns="0" rIns="0" bIns="0" anchor="b" anchorCtr="0">
            <a:spAutoFit/>
          </a:bodyPr>
          <a:lstStyle>
            <a:lvl1pPr algn="l">
              <a:lnSpc>
                <a:spcPct val="85000"/>
              </a:lnSpc>
              <a:defRPr lang="en-US" sz="6000" b="1" kern="1200" spc="-80" dirty="0">
                <a:solidFill>
                  <a:schemeClr val="tx1"/>
                </a:solidFill>
                <a:latin typeface="Arial" panose="020B0604020202020204" pitchFamily="34" charset="0"/>
                <a:ea typeface="+mn-ea"/>
                <a:cs typeface="Arial" panose="020B0604020202020204" pitchFamily="34" charset="0"/>
              </a:defRPr>
            </a:lvl1pPr>
          </a:lstStyle>
          <a:p>
            <a:r>
              <a:rPr lang="en-GB" dirty="0"/>
              <a:t>Click to edit Master title style</a:t>
            </a:r>
            <a:endParaRPr lang="en-US" dirty="0"/>
          </a:p>
        </p:txBody>
      </p:sp>
      <p:sp>
        <p:nvSpPr>
          <p:cNvPr id="15" name="Picture Placeholder 14">
            <a:extLst>
              <a:ext uri="{FF2B5EF4-FFF2-40B4-BE49-F238E27FC236}">
                <a16:creationId xmlns:a16="http://schemas.microsoft.com/office/drawing/2014/main" id="{A316D9A3-49ED-534B-8258-D3C53B6E2276}"/>
              </a:ext>
            </a:extLst>
          </p:cNvPr>
          <p:cNvSpPr>
            <a:spLocks noGrp="1"/>
          </p:cNvSpPr>
          <p:nvPr>
            <p:ph type="pic" sz="quarter" idx="10"/>
          </p:nvPr>
        </p:nvSpPr>
        <p:spPr>
          <a:xfrm>
            <a:off x="593671" y="277336"/>
            <a:ext cx="4086225" cy="6580664"/>
          </a:xfrm>
        </p:spPr>
        <p:txBody>
          <a:bodyPr anchor="ctr" anchorCtr="0">
            <a:noAutofit/>
          </a:bodyPr>
          <a:lstStyle>
            <a:lvl1pPr marL="0" indent="0" algn="ctr">
              <a:buNone/>
              <a:defRPr sz="1200">
                <a:solidFill>
                  <a:schemeClr val="tx1"/>
                </a:solidFill>
              </a:defRPr>
            </a:lvl1pPr>
          </a:lstStyle>
          <a:p>
            <a:endParaRPr lang="en-GB" dirty="0"/>
          </a:p>
        </p:txBody>
      </p:sp>
      <p:sp>
        <p:nvSpPr>
          <p:cNvPr id="14" name="Content Placeholder 2">
            <a:extLst>
              <a:ext uri="{FF2B5EF4-FFF2-40B4-BE49-F238E27FC236}">
                <a16:creationId xmlns:a16="http://schemas.microsoft.com/office/drawing/2014/main" id="{647EEEB6-F3E6-6145-9F14-CBADC24DC6B6}"/>
              </a:ext>
            </a:extLst>
          </p:cNvPr>
          <p:cNvSpPr>
            <a:spLocks noGrp="1"/>
          </p:cNvSpPr>
          <p:nvPr>
            <p:ph idx="1" hasCustomPrompt="1"/>
          </p:nvPr>
        </p:nvSpPr>
        <p:spPr>
          <a:xfrm>
            <a:off x="4653023" y="4191076"/>
            <a:ext cx="6748040" cy="249299"/>
          </a:xfrm>
        </p:spPr>
        <p:txBody>
          <a:bodyPr wrap="square" lIns="0" tIns="0" rIns="0" bIns="0">
            <a:spAutoFit/>
          </a:bodyPr>
          <a:lstStyle>
            <a:lvl1pPr marL="36000" indent="0" algn="l" defTabSz="914400" rtl="0" eaLnBrk="1" latinLnBrk="0" hangingPunct="1">
              <a:lnSpc>
                <a:spcPct val="90000"/>
              </a:lnSpc>
              <a:buNone/>
              <a:defRPr lang="en-GB" sz="1800" b="1" kern="1200" dirty="0">
                <a:solidFill>
                  <a:schemeClr val="tx1"/>
                </a:solidFill>
                <a:latin typeface="Arial" panose="020B0604020202020204" pitchFamily="34" charset="0"/>
                <a:ea typeface="+mn-ea"/>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a:t>
            </a:r>
            <a:r>
              <a:rPr lang="en-GB" dirty="0" err="1"/>
              <a:t>Subheader</a:t>
            </a:r>
            <a:endParaRPr lang="en-GB" dirty="0"/>
          </a:p>
        </p:txBody>
      </p:sp>
      <p:pic>
        <p:nvPicPr>
          <p:cNvPr id="17" name="Graphic 16">
            <a:extLst>
              <a:ext uri="{FF2B5EF4-FFF2-40B4-BE49-F238E27FC236}">
                <a16:creationId xmlns:a16="http://schemas.microsoft.com/office/drawing/2014/main" id="{101E86DC-B10C-6D47-B44D-A4BFF1B18385}"/>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8219" r="10212" b="8871"/>
          <a:stretch/>
        </p:blipFill>
        <p:spPr>
          <a:xfrm>
            <a:off x="0" y="0"/>
            <a:ext cx="1878805" cy="1089025"/>
          </a:xfrm>
          <a:prstGeom prst="rect">
            <a:avLst/>
          </a:prstGeom>
        </p:spPr>
      </p:pic>
      <p:sp>
        <p:nvSpPr>
          <p:cNvPr id="18" name="Slide Number Placeholder 4">
            <a:extLst>
              <a:ext uri="{FF2B5EF4-FFF2-40B4-BE49-F238E27FC236}">
                <a16:creationId xmlns:a16="http://schemas.microsoft.com/office/drawing/2014/main" id="{481EFE75-9D6A-C840-9FEC-F89EEC2CC601}"/>
              </a:ext>
            </a:extLst>
          </p:cNvPr>
          <p:cNvSpPr>
            <a:spLocks noGrp="1"/>
          </p:cNvSpPr>
          <p:nvPr>
            <p:ph type="sldNum" sz="quarter" idx="12"/>
          </p:nvPr>
        </p:nvSpPr>
        <p:spPr>
          <a:xfrm>
            <a:off x="4724400" y="6437152"/>
            <a:ext cx="2743200" cy="184666"/>
          </a:xfrm>
        </p:spPr>
        <p:txBody>
          <a:bodyPr/>
          <a:lstStyle/>
          <a:p>
            <a:fld id="{DC1C2B30-68F8-E140-8F6A-84EA7724D904}" type="slidenum">
              <a:rPr lang="en-US" smtClean="0"/>
              <a:t>‹#›</a:t>
            </a:fld>
            <a:endParaRPr lang="en-US" dirty="0"/>
          </a:p>
        </p:txBody>
      </p:sp>
      <p:sp>
        <p:nvSpPr>
          <p:cNvPr id="19" name="Date Placeholder 3">
            <a:extLst>
              <a:ext uri="{FF2B5EF4-FFF2-40B4-BE49-F238E27FC236}">
                <a16:creationId xmlns:a16="http://schemas.microsoft.com/office/drawing/2014/main" id="{4C5D4655-44CA-A249-9091-D0D2CDDB15D9}"/>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chemeClr val="bg1"/>
                </a:solidFill>
                <a:latin typeface="Arial" panose="020B0604020202020204" pitchFamily="34" charset="0"/>
                <a:ea typeface="+mn-ea"/>
                <a:cs typeface="Arial" panose="020B0604020202020204" pitchFamily="34" charset="0"/>
              </a:defRPr>
            </a:lvl1pPr>
          </a:lstStyle>
          <a:p>
            <a:endParaRPr lang="en-GB" dirty="0"/>
          </a:p>
        </p:txBody>
      </p:sp>
    </p:spTree>
    <p:extLst>
      <p:ext uri="{BB962C8B-B14F-4D97-AF65-F5344CB8AC3E}">
        <p14:creationId xmlns:p14="http://schemas.microsoft.com/office/powerpoint/2010/main" val="93228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50325-AE96-8743-8C22-674C3E2962E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rot="5400000">
            <a:off x="8236982" y="2902984"/>
            <a:ext cx="1899097" cy="6010938"/>
          </a:xfrm>
          <a:prstGeom prst="rect">
            <a:avLst/>
          </a:prstGeom>
        </p:spPr>
      </p:pic>
      <p:sp>
        <p:nvSpPr>
          <p:cNvPr id="9" name="Title 1">
            <a:extLst>
              <a:ext uri="{FF2B5EF4-FFF2-40B4-BE49-F238E27FC236}">
                <a16:creationId xmlns:a16="http://schemas.microsoft.com/office/drawing/2014/main" id="{8F0C071C-BF0B-2248-B235-8D1F66D3B3AD}"/>
              </a:ext>
            </a:extLst>
          </p:cNvPr>
          <p:cNvSpPr>
            <a:spLocks noGrp="1"/>
          </p:cNvSpPr>
          <p:nvPr>
            <p:ph type="ctrTitle"/>
          </p:nvPr>
        </p:nvSpPr>
        <p:spPr>
          <a:xfrm>
            <a:off x="1307938" y="1987313"/>
            <a:ext cx="8507393" cy="1569660"/>
          </a:xfrm>
        </p:spPr>
        <p:txBody>
          <a:bodyPr wrap="square" lIns="0" tIns="0" rIns="0" bIns="0" anchor="b" anchorCtr="0">
            <a:spAutoFit/>
          </a:bodyPr>
          <a:lstStyle>
            <a:lvl1pPr algn="l">
              <a:lnSpc>
                <a:spcPct val="85000"/>
              </a:lnSpc>
              <a:defRPr lang="en-US" sz="6000" b="1" kern="1200" spc="-80" dirty="0">
                <a:solidFill>
                  <a:schemeClr val="tx1"/>
                </a:solidFill>
                <a:latin typeface="Arial" panose="020B0604020202020204" pitchFamily="34" charset="0"/>
                <a:ea typeface="+mn-ea"/>
                <a:cs typeface="Arial" panose="020B0604020202020204" pitchFamily="34" charset="0"/>
              </a:defRPr>
            </a:lvl1pPr>
          </a:lstStyle>
          <a:p>
            <a:r>
              <a:rPr lang="en-GB" dirty="0"/>
              <a:t>Click to edit Master title style</a:t>
            </a:r>
            <a:endParaRPr lang="en-US" dirty="0"/>
          </a:p>
        </p:txBody>
      </p:sp>
      <p:sp>
        <p:nvSpPr>
          <p:cNvPr id="10" name="Content Placeholder 2">
            <a:extLst>
              <a:ext uri="{FF2B5EF4-FFF2-40B4-BE49-F238E27FC236}">
                <a16:creationId xmlns:a16="http://schemas.microsoft.com/office/drawing/2014/main" id="{BC835DEF-926C-3A42-AB8E-7ACF79361BBD}"/>
              </a:ext>
            </a:extLst>
          </p:cNvPr>
          <p:cNvSpPr>
            <a:spLocks noGrp="1"/>
          </p:cNvSpPr>
          <p:nvPr>
            <p:ph idx="1" hasCustomPrompt="1"/>
          </p:nvPr>
        </p:nvSpPr>
        <p:spPr>
          <a:xfrm>
            <a:off x="1307938" y="3658641"/>
            <a:ext cx="8518967" cy="249299"/>
          </a:xfrm>
        </p:spPr>
        <p:txBody>
          <a:bodyPr wrap="square" lIns="0" tIns="0" rIns="0" bIns="0">
            <a:spAutoFit/>
          </a:bodyPr>
          <a:lstStyle>
            <a:lvl1pPr marL="36000" indent="0" algn="l" defTabSz="914400" rtl="0" eaLnBrk="1" latinLnBrk="0" hangingPunct="1">
              <a:lnSpc>
                <a:spcPct val="90000"/>
              </a:lnSpc>
              <a:buNone/>
              <a:defRPr lang="en-GB" sz="1800" b="1" kern="1200" dirty="0">
                <a:solidFill>
                  <a:schemeClr val="tx1"/>
                </a:solidFill>
                <a:latin typeface="Arial" panose="020B0604020202020204" pitchFamily="34" charset="0"/>
                <a:ea typeface="+mn-ea"/>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a:t>
            </a:r>
            <a:r>
              <a:rPr lang="en-GB" dirty="0" err="1"/>
              <a:t>Subheader</a:t>
            </a:r>
            <a:endParaRPr lang="en-GB" dirty="0"/>
          </a:p>
        </p:txBody>
      </p:sp>
      <p:pic>
        <p:nvPicPr>
          <p:cNvPr id="12" name="Graphic 11">
            <a:extLst>
              <a:ext uri="{FF2B5EF4-FFF2-40B4-BE49-F238E27FC236}">
                <a16:creationId xmlns:a16="http://schemas.microsoft.com/office/drawing/2014/main" id="{7E5CCE06-45E7-D641-9445-78124D3A21A7}"/>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1839" t="-3221" r="10211" b="8871"/>
          <a:stretch/>
        </p:blipFill>
        <p:spPr>
          <a:xfrm>
            <a:off x="0" y="0"/>
            <a:ext cx="1671162" cy="967190"/>
          </a:xfrm>
          <a:prstGeom prst="rect">
            <a:avLst/>
          </a:prstGeom>
        </p:spPr>
      </p:pic>
      <p:pic>
        <p:nvPicPr>
          <p:cNvPr id="14" name="Picture 13">
            <a:extLst>
              <a:ext uri="{FF2B5EF4-FFF2-40B4-BE49-F238E27FC236}">
                <a16:creationId xmlns:a16="http://schemas.microsoft.com/office/drawing/2014/main" id="{6BFCCAB7-4BC3-8841-90AA-9A5D654010AF}"/>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r="-9152" b="-17768"/>
          <a:stretch/>
        </p:blipFill>
        <p:spPr>
          <a:xfrm>
            <a:off x="10555200" y="5752800"/>
            <a:ext cx="1636800" cy="1105200"/>
          </a:xfrm>
          <a:prstGeom prst="rect">
            <a:avLst/>
          </a:prstGeom>
        </p:spPr>
      </p:pic>
      <p:sp>
        <p:nvSpPr>
          <p:cNvPr id="15" name="Slide Number Placeholder 4">
            <a:extLst>
              <a:ext uri="{FF2B5EF4-FFF2-40B4-BE49-F238E27FC236}">
                <a16:creationId xmlns:a16="http://schemas.microsoft.com/office/drawing/2014/main" id="{97E81B62-C3A6-104A-AF49-EE8FF75897DB}"/>
              </a:ext>
            </a:extLst>
          </p:cNvPr>
          <p:cNvSpPr>
            <a:spLocks noGrp="1"/>
          </p:cNvSpPr>
          <p:nvPr>
            <p:ph type="sldNum" sz="quarter" idx="12"/>
          </p:nvPr>
        </p:nvSpPr>
        <p:spPr>
          <a:xfrm>
            <a:off x="4724400" y="6437152"/>
            <a:ext cx="2743200" cy="184666"/>
          </a:xfrm>
        </p:spPr>
        <p:txBody>
          <a:bodyPr/>
          <a:lstStyle/>
          <a:p>
            <a:fld id="{DC1C2B30-68F8-E140-8F6A-84EA7724D904}" type="slidenum">
              <a:rPr lang="en-US" smtClean="0"/>
              <a:t>‹#›</a:t>
            </a:fld>
            <a:endParaRPr lang="en-US" dirty="0"/>
          </a:p>
        </p:txBody>
      </p:sp>
      <p:sp>
        <p:nvSpPr>
          <p:cNvPr id="16" name="Date Placeholder 3">
            <a:extLst>
              <a:ext uri="{FF2B5EF4-FFF2-40B4-BE49-F238E27FC236}">
                <a16:creationId xmlns:a16="http://schemas.microsoft.com/office/drawing/2014/main" id="{B77B06A0-6B5C-E249-AB79-591AA8FDA763}"/>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Tree>
    <p:extLst>
      <p:ext uri="{BB962C8B-B14F-4D97-AF65-F5344CB8AC3E}">
        <p14:creationId xmlns:p14="http://schemas.microsoft.com/office/powerpoint/2010/main" val="244834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Text in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429FBB-D83D-1C43-A47B-D24AD397E01B}"/>
              </a:ext>
            </a:extLst>
          </p:cNvPr>
          <p:cNvSpPr>
            <a:spLocks noGrp="1"/>
          </p:cNvSpPr>
          <p:nvPr>
            <p:ph type="ftr" sz="quarter" idx="11"/>
          </p:nvPr>
        </p:nvSpPr>
        <p:spPr>
          <a:xfrm>
            <a:off x="5853600" y="667571"/>
            <a:ext cx="5914800" cy="184666"/>
          </a:xfrm>
        </p:spPr>
        <p:txBody>
          <a:bodyPr lIns="0" tIns="0" rIns="0" bIns="0">
            <a:spAutoFit/>
          </a:bodyPr>
          <a:lstStyle>
            <a:lvl1pPr>
              <a:defRPr lang="en-US" sz="1200" b="1" kern="1200" dirty="0">
                <a:solidFill>
                  <a:schemeClr val="tx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3FC861BB-F5AF-C549-B2A2-9540C20F0149}"/>
              </a:ext>
            </a:extLst>
          </p:cNvPr>
          <p:cNvCxnSpPr>
            <a:cxnSpLocks/>
          </p:cNvCxnSpPr>
          <p:nvPr userDrawn="1"/>
        </p:nvCxnSpPr>
        <p:spPr>
          <a:xfrm>
            <a:off x="423395" y="972000"/>
            <a:ext cx="11345210" cy="0"/>
          </a:xfrm>
          <a:prstGeom prst="line">
            <a:avLst/>
          </a:prstGeom>
          <a:ln w="25400">
            <a:solidFill>
              <a:srgbClr val="9A3393"/>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F22CEAFB-C4AD-3E4F-A683-CBFEE7B600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8981" b="-18055"/>
          <a:stretch/>
        </p:blipFill>
        <p:spPr>
          <a:xfrm>
            <a:off x="10555200" y="5752800"/>
            <a:ext cx="1636800" cy="1105200"/>
          </a:xfrm>
          <a:prstGeom prst="rect">
            <a:avLst/>
          </a:prstGeom>
        </p:spPr>
      </p:pic>
      <p:pic>
        <p:nvPicPr>
          <p:cNvPr id="10" name="Graphic 9">
            <a:extLst>
              <a:ext uri="{FF2B5EF4-FFF2-40B4-BE49-F238E27FC236}">
                <a16:creationId xmlns:a16="http://schemas.microsoft.com/office/drawing/2014/main" id="{EFC206A3-7F3E-5644-A7B1-881E02D9FBD9}"/>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1839" t="-3221" r="10211" b="8871"/>
          <a:stretch/>
        </p:blipFill>
        <p:spPr>
          <a:xfrm>
            <a:off x="0" y="0"/>
            <a:ext cx="1671162" cy="967190"/>
          </a:xfrm>
          <a:prstGeom prst="rect">
            <a:avLst/>
          </a:prstGeom>
        </p:spPr>
      </p:pic>
      <p:pic>
        <p:nvPicPr>
          <p:cNvPr id="14" name="Picture 13">
            <a:extLst>
              <a:ext uri="{FF2B5EF4-FFF2-40B4-BE49-F238E27FC236}">
                <a16:creationId xmlns:a16="http://schemas.microsoft.com/office/drawing/2014/main" id="{F3EB7F07-3F79-8E41-9218-81152ADCB22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r="-1051"/>
          <a:stretch/>
        </p:blipFill>
        <p:spPr>
          <a:xfrm rot="5400000">
            <a:off x="4122517" y="-279954"/>
            <a:ext cx="3946967" cy="8042942"/>
          </a:xfrm>
          <a:prstGeom prst="rect">
            <a:avLst/>
          </a:prstGeom>
        </p:spPr>
      </p:pic>
      <p:sp>
        <p:nvSpPr>
          <p:cNvPr id="2" name="Title 1">
            <a:extLst>
              <a:ext uri="{FF2B5EF4-FFF2-40B4-BE49-F238E27FC236}">
                <a16:creationId xmlns:a16="http://schemas.microsoft.com/office/drawing/2014/main" id="{EAFE2BCE-4A55-464E-AC29-7A4FC1C1EED9}"/>
              </a:ext>
            </a:extLst>
          </p:cNvPr>
          <p:cNvSpPr>
            <a:spLocks noGrp="1"/>
          </p:cNvSpPr>
          <p:nvPr>
            <p:ph type="title"/>
          </p:nvPr>
        </p:nvSpPr>
        <p:spPr>
          <a:xfrm>
            <a:off x="2746800" y="2680186"/>
            <a:ext cx="6678000" cy="366254"/>
          </a:xfrm>
        </p:spPr>
        <p:txBody>
          <a:bodyPr wrap="square" lIns="0" tIns="0" rIns="0" bIns="0" anchor="b" anchorCtr="0">
            <a:spAutoFit/>
          </a:bodyPr>
          <a:lstStyle>
            <a:lvl1pPr>
              <a:lnSpc>
                <a:spcPct val="85000"/>
              </a:lnSpc>
              <a:defRPr sz="2800" b="1" spc="-70" baseline="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22F7ABA-6DC5-D443-A871-6391D8472B05}"/>
              </a:ext>
            </a:extLst>
          </p:cNvPr>
          <p:cNvSpPr>
            <a:spLocks noGrp="1"/>
          </p:cNvSpPr>
          <p:nvPr>
            <p:ph idx="1"/>
          </p:nvPr>
        </p:nvSpPr>
        <p:spPr>
          <a:xfrm>
            <a:off x="2766000" y="3176468"/>
            <a:ext cx="6660000" cy="215444"/>
          </a:xfrm>
        </p:spPr>
        <p:txBody>
          <a:bodyPr wrap="square" lIns="0" tIns="0" rIns="0" bIns="0">
            <a:spAutoFit/>
          </a:bodyPr>
          <a:lstStyle>
            <a:lvl1pPr marL="0" indent="0">
              <a:lnSpc>
                <a:spcPct val="100000"/>
              </a:lnSpc>
              <a:buNone/>
              <a:defRPr sz="1400">
                <a:solidFill>
                  <a:schemeClr val="bg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19" name="Date Placeholder 3">
            <a:extLst>
              <a:ext uri="{FF2B5EF4-FFF2-40B4-BE49-F238E27FC236}">
                <a16:creationId xmlns:a16="http://schemas.microsoft.com/office/drawing/2014/main" id="{441AF439-9945-4749-8F97-00B6442B3AA3}"/>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Tree>
    <p:extLst>
      <p:ext uri="{BB962C8B-B14F-4D97-AF65-F5344CB8AC3E}">
        <p14:creationId xmlns:p14="http://schemas.microsoft.com/office/powerpoint/2010/main" val="107361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429FBB-D83D-1C43-A47B-D24AD397E01B}"/>
              </a:ext>
            </a:extLst>
          </p:cNvPr>
          <p:cNvSpPr>
            <a:spLocks noGrp="1"/>
          </p:cNvSpPr>
          <p:nvPr>
            <p:ph type="ftr" sz="quarter" idx="11"/>
          </p:nvPr>
        </p:nvSpPr>
        <p:spPr>
          <a:xfrm>
            <a:off x="5853600" y="666000"/>
            <a:ext cx="5914800" cy="184666"/>
          </a:xfrm>
        </p:spPr>
        <p:txBody>
          <a:bodyPr lIns="0" tIns="0" rIns="0" bIns="0">
            <a:spAutoFit/>
          </a:bodyPr>
          <a:lstStyle>
            <a:lvl1pPr>
              <a:defRPr lang="en-US" sz="1200" b="1" kern="1200" dirty="0">
                <a:solidFill>
                  <a:schemeClr val="tx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3FC861BB-F5AF-C549-B2A2-9540C20F0149}"/>
              </a:ext>
            </a:extLst>
          </p:cNvPr>
          <p:cNvCxnSpPr>
            <a:cxnSpLocks/>
          </p:cNvCxnSpPr>
          <p:nvPr userDrawn="1"/>
        </p:nvCxnSpPr>
        <p:spPr>
          <a:xfrm>
            <a:off x="423395" y="972000"/>
            <a:ext cx="11345210" cy="0"/>
          </a:xfrm>
          <a:prstGeom prst="line">
            <a:avLst/>
          </a:prstGeom>
          <a:ln w="25400">
            <a:solidFill>
              <a:srgbClr val="9A3393"/>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F22CEAFB-C4AD-3E4F-A683-CBFEE7B600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8981" b="-18055"/>
          <a:stretch/>
        </p:blipFill>
        <p:spPr>
          <a:xfrm>
            <a:off x="10555200" y="5752800"/>
            <a:ext cx="1636800" cy="1105200"/>
          </a:xfrm>
          <a:prstGeom prst="rect">
            <a:avLst/>
          </a:prstGeom>
        </p:spPr>
      </p:pic>
      <p:pic>
        <p:nvPicPr>
          <p:cNvPr id="10" name="Graphic 9">
            <a:extLst>
              <a:ext uri="{FF2B5EF4-FFF2-40B4-BE49-F238E27FC236}">
                <a16:creationId xmlns:a16="http://schemas.microsoft.com/office/drawing/2014/main" id="{EFC206A3-7F3E-5644-A7B1-881E02D9FBD9}"/>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1839" t="-3221" r="10211" b="8871"/>
          <a:stretch/>
        </p:blipFill>
        <p:spPr>
          <a:xfrm>
            <a:off x="0" y="0"/>
            <a:ext cx="1671162" cy="967190"/>
          </a:xfrm>
          <a:prstGeom prst="rect">
            <a:avLst/>
          </a:prstGeom>
        </p:spPr>
      </p:pic>
      <p:sp>
        <p:nvSpPr>
          <p:cNvPr id="11" name="Slide Number Placeholder 4">
            <a:extLst>
              <a:ext uri="{FF2B5EF4-FFF2-40B4-BE49-F238E27FC236}">
                <a16:creationId xmlns:a16="http://schemas.microsoft.com/office/drawing/2014/main" id="{5BF5DED3-EF8B-FF43-811F-360F2C85DF8D}"/>
              </a:ext>
            </a:extLst>
          </p:cNvPr>
          <p:cNvSpPr>
            <a:spLocks noGrp="1"/>
          </p:cNvSpPr>
          <p:nvPr>
            <p:ph type="sldNum" sz="quarter" idx="12"/>
          </p:nvPr>
        </p:nvSpPr>
        <p:spPr>
          <a:xfrm>
            <a:off x="4724400" y="6437152"/>
            <a:ext cx="2743200" cy="184666"/>
          </a:xfrm>
        </p:spPr>
        <p:txBody>
          <a:bodyPr/>
          <a:lstStyle/>
          <a:p>
            <a:fld id="{DC1C2B30-68F8-E140-8F6A-84EA7724D904}" type="slidenum">
              <a:rPr lang="en-US" smtClean="0"/>
              <a:t>‹#›</a:t>
            </a:fld>
            <a:endParaRPr lang="en-US" dirty="0"/>
          </a:p>
        </p:txBody>
      </p:sp>
      <p:sp>
        <p:nvSpPr>
          <p:cNvPr id="12" name="Date Placeholder 3">
            <a:extLst>
              <a:ext uri="{FF2B5EF4-FFF2-40B4-BE49-F238E27FC236}">
                <a16:creationId xmlns:a16="http://schemas.microsoft.com/office/drawing/2014/main" id="{D2024601-D147-5049-A259-2788793F5816}"/>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
        <p:nvSpPr>
          <p:cNvPr id="13" name="Title 1">
            <a:extLst>
              <a:ext uri="{FF2B5EF4-FFF2-40B4-BE49-F238E27FC236}">
                <a16:creationId xmlns:a16="http://schemas.microsoft.com/office/drawing/2014/main" id="{DFAAE5DE-9303-4B40-9FF3-F1FF5CB5F5F8}"/>
              </a:ext>
            </a:extLst>
          </p:cNvPr>
          <p:cNvSpPr>
            <a:spLocks noGrp="1"/>
          </p:cNvSpPr>
          <p:nvPr>
            <p:ph type="title"/>
          </p:nvPr>
        </p:nvSpPr>
        <p:spPr>
          <a:xfrm>
            <a:off x="1062000" y="1934763"/>
            <a:ext cx="10051200" cy="392415"/>
          </a:xfrm>
        </p:spPr>
        <p:txBody>
          <a:bodyPr wrap="square" lIns="0" tIns="0" rIns="0" bIns="0" anchor="b" anchorCtr="0">
            <a:spAutoFit/>
          </a:bodyPr>
          <a:lstStyle>
            <a:lvl1pPr>
              <a:lnSpc>
                <a:spcPct val="85000"/>
              </a:lnSpc>
              <a:defRPr sz="3000" b="1" spc="-70" baseline="0">
                <a:solidFill>
                  <a:schemeClr val="accent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6" name="Content Placeholder 2">
            <a:extLst>
              <a:ext uri="{FF2B5EF4-FFF2-40B4-BE49-F238E27FC236}">
                <a16:creationId xmlns:a16="http://schemas.microsoft.com/office/drawing/2014/main" id="{4CCB8ABC-9E4E-D943-BAE4-F84D0E270D0D}"/>
              </a:ext>
            </a:extLst>
          </p:cNvPr>
          <p:cNvSpPr>
            <a:spLocks noGrp="1"/>
          </p:cNvSpPr>
          <p:nvPr>
            <p:ph idx="13"/>
          </p:nvPr>
        </p:nvSpPr>
        <p:spPr>
          <a:xfrm>
            <a:off x="1080000" y="2545697"/>
            <a:ext cx="10033200" cy="246221"/>
          </a:xfrm>
        </p:spPr>
        <p:txBody>
          <a:bodyPr wrap="square" lIns="0" tIns="0" rIns="0" bIns="0">
            <a:spAutoFit/>
          </a:bodyPr>
          <a:lstStyle>
            <a:lvl1pPr marL="162000" indent="-162000">
              <a:lnSpc>
                <a:spcPct val="100000"/>
              </a:lnSpc>
              <a:spcBef>
                <a:spcPts val="0"/>
              </a:spcBef>
              <a:spcAft>
                <a:spcPts val="1200"/>
              </a:spcAft>
              <a:buClr>
                <a:schemeClr val="accent1"/>
              </a:buClr>
              <a:buSzPct val="110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97101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Text and Pictur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429FBB-D83D-1C43-A47B-D24AD397E01B}"/>
              </a:ext>
            </a:extLst>
          </p:cNvPr>
          <p:cNvSpPr>
            <a:spLocks noGrp="1"/>
          </p:cNvSpPr>
          <p:nvPr>
            <p:ph type="ftr" sz="quarter" idx="11"/>
          </p:nvPr>
        </p:nvSpPr>
        <p:spPr>
          <a:xfrm>
            <a:off x="5853600" y="667571"/>
            <a:ext cx="5914800" cy="184666"/>
          </a:xfrm>
        </p:spPr>
        <p:txBody>
          <a:bodyPr lIns="0" tIns="0" rIns="0" bIns="0">
            <a:spAutoFit/>
          </a:bodyPr>
          <a:lstStyle>
            <a:lvl1pPr>
              <a:defRPr lang="en-US" sz="1200" b="1" kern="1200" dirty="0">
                <a:solidFill>
                  <a:schemeClr val="tx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3FC861BB-F5AF-C549-B2A2-9540C20F0149}"/>
              </a:ext>
            </a:extLst>
          </p:cNvPr>
          <p:cNvCxnSpPr>
            <a:cxnSpLocks/>
          </p:cNvCxnSpPr>
          <p:nvPr userDrawn="1"/>
        </p:nvCxnSpPr>
        <p:spPr>
          <a:xfrm>
            <a:off x="423395" y="972000"/>
            <a:ext cx="11345210" cy="0"/>
          </a:xfrm>
          <a:prstGeom prst="line">
            <a:avLst/>
          </a:prstGeom>
          <a:ln w="25400">
            <a:solidFill>
              <a:srgbClr val="9A3393"/>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F22CEAFB-C4AD-3E4F-A683-CBFEE7B600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8981" b="-18055"/>
          <a:stretch/>
        </p:blipFill>
        <p:spPr>
          <a:xfrm>
            <a:off x="10555200" y="5752800"/>
            <a:ext cx="1636800" cy="1105200"/>
          </a:xfrm>
          <a:prstGeom prst="rect">
            <a:avLst/>
          </a:prstGeom>
        </p:spPr>
      </p:pic>
      <p:pic>
        <p:nvPicPr>
          <p:cNvPr id="10" name="Graphic 9">
            <a:extLst>
              <a:ext uri="{FF2B5EF4-FFF2-40B4-BE49-F238E27FC236}">
                <a16:creationId xmlns:a16="http://schemas.microsoft.com/office/drawing/2014/main" id="{EFC206A3-7F3E-5644-A7B1-881E02D9FBD9}"/>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1839" t="-3221" r="10211" b="8871"/>
          <a:stretch/>
        </p:blipFill>
        <p:spPr>
          <a:xfrm>
            <a:off x="0" y="0"/>
            <a:ext cx="1671162" cy="967190"/>
          </a:xfrm>
          <a:prstGeom prst="rect">
            <a:avLst/>
          </a:prstGeom>
        </p:spPr>
      </p:pic>
      <p:sp>
        <p:nvSpPr>
          <p:cNvPr id="11" name="Slide Number Placeholder 4">
            <a:extLst>
              <a:ext uri="{FF2B5EF4-FFF2-40B4-BE49-F238E27FC236}">
                <a16:creationId xmlns:a16="http://schemas.microsoft.com/office/drawing/2014/main" id="{5BF5DED3-EF8B-FF43-811F-360F2C85DF8D}"/>
              </a:ext>
            </a:extLst>
          </p:cNvPr>
          <p:cNvSpPr>
            <a:spLocks noGrp="1"/>
          </p:cNvSpPr>
          <p:nvPr>
            <p:ph type="sldNum" sz="quarter" idx="12"/>
          </p:nvPr>
        </p:nvSpPr>
        <p:spPr>
          <a:xfrm>
            <a:off x="4724400" y="6437152"/>
            <a:ext cx="2743200" cy="184666"/>
          </a:xfrm>
        </p:spPr>
        <p:txBody>
          <a:bodyPr/>
          <a:lstStyle/>
          <a:p>
            <a:fld id="{DC1C2B30-68F8-E140-8F6A-84EA7724D904}" type="slidenum">
              <a:rPr lang="en-US" smtClean="0"/>
              <a:t>‹#›</a:t>
            </a:fld>
            <a:endParaRPr lang="en-US" dirty="0"/>
          </a:p>
        </p:txBody>
      </p:sp>
      <p:sp>
        <p:nvSpPr>
          <p:cNvPr id="12" name="Date Placeholder 3">
            <a:extLst>
              <a:ext uri="{FF2B5EF4-FFF2-40B4-BE49-F238E27FC236}">
                <a16:creationId xmlns:a16="http://schemas.microsoft.com/office/drawing/2014/main" id="{D2024601-D147-5049-A259-2788793F5816}"/>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
        <p:nvSpPr>
          <p:cNvPr id="18" name="Title 1">
            <a:extLst>
              <a:ext uri="{FF2B5EF4-FFF2-40B4-BE49-F238E27FC236}">
                <a16:creationId xmlns:a16="http://schemas.microsoft.com/office/drawing/2014/main" id="{3FDEF0D1-C2B4-744F-BCA7-5A319D3EB8C4}"/>
              </a:ext>
            </a:extLst>
          </p:cNvPr>
          <p:cNvSpPr>
            <a:spLocks noGrp="1"/>
          </p:cNvSpPr>
          <p:nvPr>
            <p:ph type="title"/>
          </p:nvPr>
        </p:nvSpPr>
        <p:spPr>
          <a:xfrm>
            <a:off x="1062000" y="1934763"/>
            <a:ext cx="5777712" cy="392415"/>
          </a:xfrm>
        </p:spPr>
        <p:txBody>
          <a:bodyPr wrap="square" lIns="0" tIns="0" rIns="0" bIns="0" anchor="b" anchorCtr="0">
            <a:spAutoFit/>
          </a:bodyPr>
          <a:lstStyle>
            <a:lvl1pPr>
              <a:lnSpc>
                <a:spcPct val="85000"/>
              </a:lnSpc>
              <a:defRPr sz="3000" b="1" spc="-70" baseline="0">
                <a:solidFill>
                  <a:schemeClr val="accent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20" name="Picture Placeholder 14">
            <a:extLst>
              <a:ext uri="{FF2B5EF4-FFF2-40B4-BE49-F238E27FC236}">
                <a16:creationId xmlns:a16="http://schemas.microsoft.com/office/drawing/2014/main" id="{2ED462D8-6B50-4D46-A4FA-CDF33F3C0ED9}"/>
              </a:ext>
            </a:extLst>
          </p:cNvPr>
          <p:cNvSpPr>
            <a:spLocks noGrp="1"/>
          </p:cNvSpPr>
          <p:nvPr>
            <p:ph type="pic" sz="quarter" idx="10"/>
          </p:nvPr>
        </p:nvSpPr>
        <p:spPr>
          <a:xfrm>
            <a:off x="7027200" y="1170000"/>
            <a:ext cx="4086000" cy="4599432"/>
          </a:xfrm>
        </p:spPr>
        <p:txBody>
          <a:bodyPr anchor="ctr" anchorCtr="0">
            <a:noAutofit/>
          </a:bodyPr>
          <a:lstStyle>
            <a:lvl1pPr marL="0" indent="0" algn="ctr">
              <a:buNone/>
              <a:defRPr sz="1200">
                <a:solidFill>
                  <a:schemeClr val="tx1"/>
                </a:solidFill>
              </a:defRPr>
            </a:lvl1pPr>
          </a:lstStyle>
          <a:p>
            <a:endParaRPr lang="en-GB" dirty="0"/>
          </a:p>
        </p:txBody>
      </p:sp>
      <p:sp>
        <p:nvSpPr>
          <p:cNvPr id="22" name="Content Placeholder 2">
            <a:extLst>
              <a:ext uri="{FF2B5EF4-FFF2-40B4-BE49-F238E27FC236}">
                <a16:creationId xmlns:a16="http://schemas.microsoft.com/office/drawing/2014/main" id="{14D239EA-FCC6-5548-A3EE-6D51E90A9EB2}"/>
              </a:ext>
            </a:extLst>
          </p:cNvPr>
          <p:cNvSpPr>
            <a:spLocks noGrp="1"/>
          </p:cNvSpPr>
          <p:nvPr>
            <p:ph idx="13"/>
          </p:nvPr>
        </p:nvSpPr>
        <p:spPr>
          <a:xfrm>
            <a:off x="1080000" y="2545697"/>
            <a:ext cx="5760000" cy="246221"/>
          </a:xfrm>
        </p:spPr>
        <p:txBody>
          <a:bodyPr wrap="square" lIns="0" tIns="0" rIns="0" bIns="0">
            <a:spAutoFit/>
          </a:bodyPr>
          <a:lstStyle>
            <a:lvl1pPr marL="162000" indent="-162000">
              <a:lnSpc>
                <a:spcPct val="100000"/>
              </a:lnSpc>
              <a:spcBef>
                <a:spcPts val="0"/>
              </a:spcBef>
              <a:spcAft>
                <a:spcPts val="1200"/>
              </a:spcAft>
              <a:buClr>
                <a:schemeClr val="accent1"/>
              </a:buClr>
              <a:buSzPct val="110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410106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ext - 2 Column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100372-F45B-AD45-A834-8A6D5E6D6C3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392317" y="4736645"/>
            <a:ext cx="4799683" cy="2121355"/>
          </a:xfrm>
          <a:prstGeom prst="rect">
            <a:avLst/>
          </a:prstGeom>
        </p:spPr>
      </p:pic>
      <p:sp>
        <p:nvSpPr>
          <p:cNvPr id="5" name="Footer Placeholder 4">
            <a:extLst>
              <a:ext uri="{FF2B5EF4-FFF2-40B4-BE49-F238E27FC236}">
                <a16:creationId xmlns:a16="http://schemas.microsoft.com/office/drawing/2014/main" id="{A7429FBB-D83D-1C43-A47B-D24AD397E01B}"/>
              </a:ext>
            </a:extLst>
          </p:cNvPr>
          <p:cNvSpPr>
            <a:spLocks noGrp="1"/>
          </p:cNvSpPr>
          <p:nvPr>
            <p:ph type="ftr" sz="quarter" idx="11"/>
          </p:nvPr>
        </p:nvSpPr>
        <p:spPr>
          <a:xfrm>
            <a:off x="5853600" y="667571"/>
            <a:ext cx="5914800" cy="184666"/>
          </a:xfrm>
        </p:spPr>
        <p:txBody>
          <a:bodyPr lIns="0" tIns="0" rIns="0" bIns="0">
            <a:spAutoFit/>
          </a:bodyPr>
          <a:lstStyle>
            <a:lvl1pPr>
              <a:defRPr lang="en-US" sz="1200" b="1" kern="1200" dirty="0">
                <a:solidFill>
                  <a:schemeClr val="tx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3FC861BB-F5AF-C549-B2A2-9540C20F0149}"/>
              </a:ext>
            </a:extLst>
          </p:cNvPr>
          <p:cNvCxnSpPr>
            <a:cxnSpLocks/>
          </p:cNvCxnSpPr>
          <p:nvPr userDrawn="1"/>
        </p:nvCxnSpPr>
        <p:spPr>
          <a:xfrm>
            <a:off x="423395" y="972000"/>
            <a:ext cx="11345210" cy="0"/>
          </a:xfrm>
          <a:prstGeom prst="line">
            <a:avLst/>
          </a:prstGeom>
          <a:ln w="25400">
            <a:solidFill>
              <a:srgbClr val="9A3393"/>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EFC206A3-7F3E-5644-A7B1-881E02D9FBD9}"/>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1839" t="-3221" r="10211" b="8871"/>
          <a:stretch/>
        </p:blipFill>
        <p:spPr>
          <a:xfrm>
            <a:off x="0" y="0"/>
            <a:ext cx="1671162" cy="967190"/>
          </a:xfrm>
          <a:prstGeom prst="rect">
            <a:avLst/>
          </a:prstGeom>
        </p:spPr>
      </p:pic>
      <p:pic>
        <p:nvPicPr>
          <p:cNvPr id="8" name="Picture 7">
            <a:extLst>
              <a:ext uri="{FF2B5EF4-FFF2-40B4-BE49-F238E27FC236}">
                <a16:creationId xmlns:a16="http://schemas.microsoft.com/office/drawing/2014/main" id="{8D5FBF7A-ABA5-814D-B07D-FD8974D199FA}"/>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r="-9152" b="-17768"/>
          <a:stretch/>
        </p:blipFill>
        <p:spPr>
          <a:xfrm>
            <a:off x="10555200" y="5752800"/>
            <a:ext cx="1636800" cy="1105200"/>
          </a:xfrm>
          <a:prstGeom prst="rect">
            <a:avLst/>
          </a:prstGeom>
        </p:spPr>
      </p:pic>
      <p:sp>
        <p:nvSpPr>
          <p:cNvPr id="15" name="Slide Number Placeholder 4">
            <a:extLst>
              <a:ext uri="{FF2B5EF4-FFF2-40B4-BE49-F238E27FC236}">
                <a16:creationId xmlns:a16="http://schemas.microsoft.com/office/drawing/2014/main" id="{9C7F1190-998C-B94B-B40A-855BA0A53A98}"/>
              </a:ext>
            </a:extLst>
          </p:cNvPr>
          <p:cNvSpPr>
            <a:spLocks noGrp="1"/>
          </p:cNvSpPr>
          <p:nvPr>
            <p:ph type="sldNum" sz="quarter" idx="12"/>
          </p:nvPr>
        </p:nvSpPr>
        <p:spPr>
          <a:xfrm>
            <a:off x="4724400" y="6437152"/>
            <a:ext cx="2743200" cy="184666"/>
          </a:xfrm>
        </p:spPr>
        <p:txBody>
          <a:bodyPr/>
          <a:lstStyle/>
          <a:p>
            <a:fld id="{DC1C2B30-68F8-E140-8F6A-84EA7724D904}" type="slidenum">
              <a:rPr lang="en-US" smtClean="0"/>
              <a:t>‹#›</a:t>
            </a:fld>
            <a:endParaRPr lang="en-US" dirty="0"/>
          </a:p>
        </p:txBody>
      </p:sp>
      <p:sp>
        <p:nvSpPr>
          <p:cNvPr id="16" name="Date Placeholder 3">
            <a:extLst>
              <a:ext uri="{FF2B5EF4-FFF2-40B4-BE49-F238E27FC236}">
                <a16:creationId xmlns:a16="http://schemas.microsoft.com/office/drawing/2014/main" id="{E1208B5D-2D00-CD4C-A119-88C5F45D372E}"/>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
        <p:nvSpPr>
          <p:cNvPr id="12" name="Title 1">
            <a:extLst>
              <a:ext uri="{FF2B5EF4-FFF2-40B4-BE49-F238E27FC236}">
                <a16:creationId xmlns:a16="http://schemas.microsoft.com/office/drawing/2014/main" id="{1F0CECA3-5A95-B541-B7F9-23A51478B1A1}"/>
              </a:ext>
            </a:extLst>
          </p:cNvPr>
          <p:cNvSpPr>
            <a:spLocks noGrp="1"/>
          </p:cNvSpPr>
          <p:nvPr>
            <p:ph type="title"/>
          </p:nvPr>
        </p:nvSpPr>
        <p:spPr>
          <a:xfrm>
            <a:off x="1062000" y="1934763"/>
            <a:ext cx="10051200" cy="392415"/>
          </a:xfrm>
        </p:spPr>
        <p:txBody>
          <a:bodyPr wrap="square" lIns="0" tIns="0" rIns="0" bIns="0" anchor="b" anchorCtr="0">
            <a:spAutoFit/>
          </a:bodyPr>
          <a:lstStyle>
            <a:lvl1pPr>
              <a:lnSpc>
                <a:spcPct val="85000"/>
              </a:lnSpc>
              <a:defRPr sz="3000" b="1" spc="-70" baseline="0">
                <a:solidFill>
                  <a:schemeClr val="accent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9" name="Content Placeholder 2">
            <a:extLst>
              <a:ext uri="{FF2B5EF4-FFF2-40B4-BE49-F238E27FC236}">
                <a16:creationId xmlns:a16="http://schemas.microsoft.com/office/drawing/2014/main" id="{6E6BD5AE-60B6-0145-AA73-699FBA8E7B64}"/>
              </a:ext>
            </a:extLst>
          </p:cNvPr>
          <p:cNvSpPr>
            <a:spLocks noGrp="1"/>
          </p:cNvSpPr>
          <p:nvPr>
            <p:ph idx="13"/>
          </p:nvPr>
        </p:nvSpPr>
        <p:spPr>
          <a:xfrm>
            <a:off x="1080000" y="2545697"/>
            <a:ext cx="10033200" cy="246221"/>
          </a:xfrm>
        </p:spPr>
        <p:txBody>
          <a:bodyPr wrap="square" lIns="0" tIns="0" rIns="0" bIns="0">
            <a:spAutoFit/>
          </a:bodyPr>
          <a:lstStyle>
            <a:lvl1pPr marL="162000" indent="-162000">
              <a:lnSpc>
                <a:spcPct val="100000"/>
              </a:lnSpc>
              <a:spcBef>
                <a:spcPts val="0"/>
              </a:spcBef>
              <a:spcAft>
                <a:spcPts val="1200"/>
              </a:spcAft>
              <a:buClr>
                <a:schemeClr val="accent1"/>
              </a:buClr>
              <a:buSzPct val="110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418510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20001" y="153990"/>
            <a:ext cx="7874784" cy="825209"/>
          </a:xfrm>
          <a:prstGeom prst="rect">
            <a:avLst/>
          </a:prstGeom>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9C2418F7-944E-49AC-9761-3B0C02D48677}" type="slidenum">
              <a:rPr lang="en-GB" altLang="en-US" smtClean="0"/>
              <a:pPr/>
              <a:t>‹#›</a:t>
            </a:fld>
            <a:endParaRPr lang="en-GB" altLang="en-US" dirty="0"/>
          </a:p>
        </p:txBody>
      </p:sp>
      <p:sp>
        <p:nvSpPr>
          <p:cNvPr id="7" name="Content Placeholder 6"/>
          <p:cNvSpPr>
            <a:spLocks noGrp="1"/>
          </p:cNvSpPr>
          <p:nvPr>
            <p:ph sz="quarter" idx="11"/>
          </p:nvPr>
        </p:nvSpPr>
        <p:spPr>
          <a:xfrm>
            <a:off x="527051" y="1341438"/>
            <a:ext cx="11137900" cy="51117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48556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ext with Pictur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429FBB-D83D-1C43-A47B-D24AD397E01B}"/>
              </a:ext>
            </a:extLst>
          </p:cNvPr>
          <p:cNvSpPr>
            <a:spLocks noGrp="1"/>
          </p:cNvSpPr>
          <p:nvPr>
            <p:ph type="ftr" sz="quarter" idx="11"/>
          </p:nvPr>
        </p:nvSpPr>
        <p:spPr>
          <a:xfrm>
            <a:off x="5853600" y="667571"/>
            <a:ext cx="5914800" cy="184666"/>
          </a:xfrm>
        </p:spPr>
        <p:txBody>
          <a:bodyPr lIns="0" tIns="0" rIns="0" bIns="0">
            <a:spAutoFit/>
          </a:bodyPr>
          <a:lstStyle>
            <a:lvl1pPr>
              <a:defRPr lang="en-US" sz="1200" b="1" kern="1200" dirty="0">
                <a:solidFill>
                  <a:schemeClr val="tx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3FC861BB-F5AF-C549-B2A2-9540C20F0149}"/>
              </a:ext>
            </a:extLst>
          </p:cNvPr>
          <p:cNvCxnSpPr>
            <a:cxnSpLocks/>
          </p:cNvCxnSpPr>
          <p:nvPr userDrawn="1"/>
        </p:nvCxnSpPr>
        <p:spPr>
          <a:xfrm>
            <a:off x="423395" y="972000"/>
            <a:ext cx="11345210" cy="0"/>
          </a:xfrm>
          <a:prstGeom prst="line">
            <a:avLst/>
          </a:prstGeom>
          <a:ln w="25400">
            <a:solidFill>
              <a:srgbClr val="9A3393"/>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F22CEAFB-C4AD-3E4F-A683-CBFEE7B600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8981" b="-18055"/>
          <a:stretch/>
        </p:blipFill>
        <p:spPr>
          <a:xfrm>
            <a:off x="10555200" y="5752800"/>
            <a:ext cx="1636800" cy="1105200"/>
          </a:xfrm>
          <a:prstGeom prst="rect">
            <a:avLst/>
          </a:prstGeom>
        </p:spPr>
      </p:pic>
      <p:pic>
        <p:nvPicPr>
          <p:cNvPr id="10" name="Graphic 9">
            <a:extLst>
              <a:ext uri="{FF2B5EF4-FFF2-40B4-BE49-F238E27FC236}">
                <a16:creationId xmlns:a16="http://schemas.microsoft.com/office/drawing/2014/main" id="{EFC206A3-7F3E-5644-A7B1-881E02D9FBD9}"/>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1839" t="-3221" r="10211" b="8871"/>
          <a:stretch/>
        </p:blipFill>
        <p:spPr>
          <a:xfrm>
            <a:off x="0" y="0"/>
            <a:ext cx="1671162" cy="967190"/>
          </a:xfrm>
          <a:prstGeom prst="rect">
            <a:avLst/>
          </a:prstGeom>
        </p:spPr>
      </p:pic>
      <p:sp>
        <p:nvSpPr>
          <p:cNvPr id="2" name="Title 1">
            <a:extLst>
              <a:ext uri="{FF2B5EF4-FFF2-40B4-BE49-F238E27FC236}">
                <a16:creationId xmlns:a16="http://schemas.microsoft.com/office/drawing/2014/main" id="{EAFE2BCE-4A55-464E-AC29-7A4FC1C1EED9}"/>
              </a:ext>
            </a:extLst>
          </p:cNvPr>
          <p:cNvSpPr>
            <a:spLocks noGrp="1"/>
          </p:cNvSpPr>
          <p:nvPr>
            <p:ph type="title"/>
          </p:nvPr>
        </p:nvSpPr>
        <p:spPr>
          <a:xfrm>
            <a:off x="4788251" y="1934763"/>
            <a:ext cx="5865572" cy="392415"/>
          </a:xfrm>
        </p:spPr>
        <p:txBody>
          <a:bodyPr wrap="square" lIns="0" tIns="0" rIns="0" bIns="0" anchor="b" anchorCtr="0">
            <a:spAutoFit/>
          </a:bodyPr>
          <a:lstStyle>
            <a:lvl1pPr>
              <a:lnSpc>
                <a:spcPct val="85000"/>
              </a:lnSpc>
              <a:defRPr sz="3000" b="1" spc="-70" baseline="0">
                <a:solidFill>
                  <a:schemeClr val="accent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2" name="Picture Placeholder 14">
            <a:extLst>
              <a:ext uri="{FF2B5EF4-FFF2-40B4-BE49-F238E27FC236}">
                <a16:creationId xmlns:a16="http://schemas.microsoft.com/office/drawing/2014/main" id="{6FFC89B0-54A8-B340-8118-E2E101236FE4}"/>
              </a:ext>
            </a:extLst>
          </p:cNvPr>
          <p:cNvSpPr>
            <a:spLocks noGrp="1"/>
          </p:cNvSpPr>
          <p:nvPr>
            <p:ph type="pic" sz="quarter" idx="10"/>
          </p:nvPr>
        </p:nvSpPr>
        <p:spPr>
          <a:xfrm>
            <a:off x="593671" y="277336"/>
            <a:ext cx="4086225" cy="6580664"/>
          </a:xfrm>
        </p:spPr>
        <p:txBody>
          <a:bodyPr anchor="ctr" anchorCtr="0">
            <a:noAutofit/>
          </a:bodyPr>
          <a:lstStyle>
            <a:lvl1pPr marL="0" indent="0" algn="ctr">
              <a:buNone/>
              <a:defRPr sz="1200">
                <a:solidFill>
                  <a:schemeClr val="tx1"/>
                </a:solidFill>
              </a:defRPr>
            </a:lvl1pPr>
          </a:lstStyle>
          <a:p>
            <a:endParaRPr lang="en-GB" dirty="0"/>
          </a:p>
        </p:txBody>
      </p:sp>
      <p:sp>
        <p:nvSpPr>
          <p:cNvPr id="13" name="Slide Number Placeholder 4">
            <a:extLst>
              <a:ext uri="{FF2B5EF4-FFF2-40B4-BE49-F238E27FC236}">
                <a16:creationId xmlns:a16="http://schemas.microsoft.com/office/drawing/2014/main" id="{794F0A38-A7A0-8340-B057-C2C978B46FF0}"/>
              </a:ext>
            </a:extLst>
          </p:cNvPr>
          <p:cNvSpPr>
            <a:spLocks noGrp="1"/>
          </p:cNvSpPr>
          <p:nvPr>
            <p:ph type="sldNum" sz="quarter" idx="12"/>
          </p:nvPr>
        </p:nvSpPr>
        <p:spPr>
          <a:xfrm>
            <a:off x="4724400" y="6437152"/>
            <a:ext cx="2743200" cy="184666"/>
          </a:xfrm>
        </p:spPr>
        <p:txBody>
          <a:bodyPr/>
          <a:lstStyle/>
          <a:p>
            <a:fld id="{DC1C2B30-68F8-E140-8F6A-84EA7724D904}" type="slidenum">
              <a:rPr lang="en-US" smtClean="0"/>
              <a:t>‹#›</a:t>
            </a:fld>
            <a:endParaRPr lang="en-US" dirty="0"/>
          </a:p>
        </p:txBody>
      </p:sp>
      <p:sp>
        <p:nvSpPr>
          <p:cNvPr id="14" name="Date Placeholder 3">
            <a:extLst>
              <a:ext uri="{FF2B5EF4-FFF2-40B4-BE49-F238E27FC236}">
                <a16:creationId xmlns:a16="http://schemas.microsoft.com/office/drawing/2014/main" id="{D1C0501A-2C6D-E54E-A74A-251FED6D3DDA}"/>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
        <p:nvSpPr>
          <p:cNvPr id="15" name="Content Placeholder 2">
            <a:extLst>
              <a:ext uri="{FF2B5EF4-FFF2-40B4-BE49-F238E27FC236}">
                <a16:creationId xmlns:a16="http://schemas.microsoft.com/office/drawing/2014/main" id="{E63A39C5-5F8C-1448-A51C-F6FCD98AF6AA}"/>
              </a:ext>
            </a:extLst>
          </p:cNvPr>
          <p:cNvSpPr>
            <a:spLocks noGrp="1"/>
          </p:cNvSpPr>
          <p:nvPr>
            <p:ph idx="13"/>
          </p:nvPr>
        </p:nvSpPr>
        <p:spPr>
          <a:xfrm>
            <a:off x="4807451" y="2545697"/>
            <a:ext cx="5760000" cy="246221"/>
          </a:xfrm>
        </p:spPr>
        <p:txBody>
          <a:bodyPr wrap="square" lIns="0" tIns="0" rIns="0" bIns="0">
            <a:spAutoFit/>
          </a:bodyPr>
          <a:lstStyle>
            <a:lvl1pPr marL="162000" indent="-162000">
              <a:lnSpc>
                <a:spcPct val="100000"/>
              </a:lnSpc>
              <a:spcBef>
                <a:spcPts val="0"/>
              </a:spcBef>
              <a:spcAft>
                <a:spcPts val="1200"/>
              </a:spcAft>
              <a:buClr>
                <a:schemeClr val="accent1"/>
              </a:buClr>
              <a:buSzPct val="110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67321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in Squa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0D1E2F-2627-D04D-98B3-AEE2C2200578}"/>
              </a:ext>
            </a:extLst>
          </p:cNvPr>
          <p:cNvSpPr>
            <a:spLocks noGrp="1"/>
          </p:cNvSpPr>
          <p:nvPr>
            <p:ph type="ftr" sz="quarter" idx="11"/>
          </p:nvPr>
        </p:nvSpPr>
        <p:spPr/>
        <p:txBody>
          <a:bodyPr/>
          <a:lstStyle/>
          <a:p>
            <a:r>
              <a:rPr lang="en-US"/>
              <a:t>MODULE 7 – EXPORT CONTROLS</a:t>
            </a:r>
            <a:endParaRPr lang="en-US" dirty="0"/>
          </a:p>
        </p:txBody>
      </p:sp>
      <p:sp>
        <p:nvSpPr>
          <p:cNvPr id="4" name="Slide Number Placeholder 3">
            <a:extLst>
              <a:ext uri="{FF2B5EF4-FFF2-40B4-BE49-F238E27FC236}">
                <a16:creationId xmlns:a16="http://schemas.microsoft.com/office/drawing/2014/main" id="{9C0D0155-23E1-8449-821B-FB028E55EB1A}"/>
              </a:ext>
            </a:extLst>
          </p:cNvPr>
          <p:cNvSpPr>
            <a:spLocks noGrp="1"/>
          </p:cNvSpPr>
          <p:nvPr>
            <p:ph type="sldNum" sz="quarter" idx="12"/>
          </p:nvPr>
        </p:nvSpPr>
        <p:spPr/>
        <p:txBody>
          <a:bodyPr/>
          <a:lstStyle/>
          <a:p>
            <a:fld id="{DC1C2B30-68F8-E140-8F6A-84EA7724D904}" type="slidenum">
              <a:rPr lang="en-US" smtClean="0"/>
              <a:t>‹#›</a:t>
            </a:fld>
            <a:endParaRPr lang="en-US" dirty="0"/>
          </a:p>
        </p:txBody>
      </p:sp>
      <p:pic>
        <p:nvPicPr>
          <p:cNvPr id="5" name="Picture 4">
            <a:extLst>
              <a:ext uri="{FF2B5EF4-FFF2-40B4-BE49-F238E27FC236}">
                <a16:creationId xmlns:a16="http://schemas.microsoft.com/office/drawing/2014/main" id="{9E1428B1-8CC1-EA4F-B4C4-D572A14AD73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192" t="681" r="-638"/>
          <a:stretch/>
        </p:blipFill>
        <p:spPr>
          <a:xfrm>
            <a:off x="3852672" y="1480088"/>
            <a:ext cx="4486656" cy="4460781"/>
          </a:xfrm>
          <a:prstGeom prst="rect">
            <a:avLst/>
          </a:prstGeom>
        </p:spPr>
      </p:pic>
      <p:cxnSp>
        <p:nvCxnSpPr>
          <p:cNvPr id="7" name="Straight Connector 6">
            <a:extLst>
              <a:ext uri="{FF2B5EF4-FFF2-40B4-BE49-F238E27FC236}">
                <a16:creationId xmlns:a16="http://schemas.microsoft.com/office/drawing/2014/main" id="{3AAE231E-2E72-2F49-A381-1F7063E73573}"/>
              </a:ext>
            </a:extLst>
          </p:cNvPr>
          <p:cNvCxnSpPr>
            <a:cxnSpLocks/>
          </p:cNvCxnSpPr>
          <p:nvPr userDrawn="1"/>
        </p:nvCxnSpPr>
        <p:spPr>
          <a:xfrm>
            <a:off x="423395" y="972000"/>
            <a:ext cx="11345210" cy="0"/>
          </a:xfrm>
          <a:prstGeom prst="line">
            <a:avLst/>
          </a:prstGeom>
          <a:ln w="25400">
            <a:solidFill>
              <a:srgbClr val="9A3393"/>
            </a:solidFill>
          </a:ln>
        </p:spPr>
        <p:style>
          <a:lnRef idx="1">
            <a:schemeClr val="accent1"/>
          </a:lnRef>
          <a:fillRef idx="0">
            <a:schemeClr val="accent1"/>
          </a:fillRef>
          <a:effectRef idx="0">
            <a:schemeClr val="accent1"/>
          </a:effectRef>
          <a:fontRef idx="minor">
            <a:schemeClr val="tx1"/>
          </a:fontRef>
        </p:style>
      </p:cxnSp>
      <p:pic>
        <p:nvPicPr>
          <p:cNvPr id="8" name="Picture 7" descr="Logo&#10;&#10;Description automatically generated">
            <a:extLst>
              <a:ext uri="{FF2B5EF4-FFF2-40B4-BE49-F238E27FC236}">
                <a16:creationId xmlns:a16="http://schemas.microsoft.com/office/drawing/2014/main" id="{81F68973-E6E1-9B46-A17A-E3E85783D91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 r="-8981" b="-18055"/>
          <a:stretch/>
        </p:blipFill>
        <p:spPr>
          <a:xfrm>
            <a:off x="10555200" y="5752800"/>
            <a:ext cx="1636800" cy="1105200"/>
          </a:xfrm>
          <a:prstGeom prst="rect">
            <a:avLst/>
          </a:prstGeom>
        </p:spPr>
      </p:pic>
      <p:pic>
        <p:nvPicPr>
          <p:cNvPr id="9" name="Graphic 8">
            <a:extLst>
              <a:ext uri="{FF2B5EF4-FFF2-40B4-BE49-F238E27FC236}">
                <a16:creationId xmlns:a16="http://schemas.microsoft.com/office/drawing/2014/main" id="{5CB9AD1C-FE31-F246-BC74-14117EAA8A2B}"/>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1839" t="-3221" r="10211" b="8871"/>
          <a:stretch/>
        </p:blipFill>
        <p:spPr>
          <a:xfrm>
            <a:off x="0" y="0"/>
            <a:ext cx="1671162" cy="967190"/>
          </a:xfrm>
          <a:prstGeom prst="rect">
            <a:avLst/>
          </a:prstGeom>
        </p:spPr>
      </p:pic>
      <p:sp>
        <p:nvSpPr>
          <p:cNvPr id="10" name="Title 1">
            <a:extLst>
              <a:ext uri="{FF2B5EF4-FFF2-40B4-BE49-F238E27FC236}">
                <a16:creationId xmlns:a16="http://schemas.microsoft.com/office/drawing/2014/main" id="{CF0A33C2-5357-E844-B56E-620DFD1195EF}"/>
              </a:ext>
            </a:extLst>
          </p:cNvPr>
          <p:cNvSpPr>
            <a:spLocks noGrp="1"/>
          </p:cNvSpPr>
          <p:nvPr>
            <p:ph type="ctrTitle"/>
          </p:nvPr>
        </p:nvSpPr>
        <p:spPr>
          <a:xfrm>
            <a:off x="4416615" y="2690199"/>
            <a:ext cx="3425528" cy="2040559"/>
          </a:xfrm>
        </p:spPr>
        <p:txBody>
          <a:bodyPr wrap="square" lIns="0" tIns="0" rIns="0" bIns="0" anchor="ctr" anchorCtr="0">
            <a:spAutoFit/>
          </a:bodyPr>
          <a:lstStyle>
            <a:lvl1pPr algn="l">
              <a:lnSpc>
                <a:spcPct val="85000"/>
              </a:lnSpc>
              <a:defRPr lang="en-US" sz="5200" b="1" kern="1200" spc="-80" dirty="0">
                <a:solidFill>
                  <a:schemeClr val="bg1"/>
                </a:solidFill>
                <a:latin typeface="Arial" panose="020B0604020202020204" pitchFamily="34" charset="0"/>
                <a:ea typeface="+mn-ea"/>
                <a:cs typeface="Arial" panose="020B0604020202020204" pitchFamily="34" charset="0"/>
              </a:defRPr>
            </a:lvl1pPr>
          </a:lstStyle>
          <a:p>
            <a:r>
              <a:rPr lang="en-GB" dirty="0"/>
              <a:t>Click to edit Master title style</a:t>
            </a:r>
            <a:endParaRPr lang="en-US" dirty="0"/>
          </a:p>
        </p:txBody>
      </p:sp>
      <p:sp>
        <p:nvSpPr>
          <p:cNvPr id="11" name="Date Placeholder 3">
            <a:extLst>
              <a:ext uri="{FF2B5EF4-FFF2-40B4-BE49-F238E27FC236}">
                <a16:creationId xmlns:a16="http://schemas.microsoft.com/office/drawing/2014/main" id="{CE5BC824-2E67-D544-9659-B1E46CBA44E6}"/>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Tree>
    <p:extLst>
      <p:ext uri="{BB962C8B-B14F-4D97-AF65-F5344CB8AC3E}">
        <p14:creationId xmlns:p14="http://schemas.microsoft.com/office/powerpoint/2010/main" val="30993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with Header">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7254A70-BE55-6640-BF7E-E74D7D9457AA}"/>
              </a:ext>
            </a:extLst>
          </p:cNvPr>
          <p:cNvSpPr>
            <a:spLocks noGrp="1"/>
          </p:cNvSpPr>
          <p:nvPr>
            <p:ph type="sldNum" sz="quarter" idx="12"/>
          </p:nvPr>
        </p:nvSpPr>
        <p:spPr/>
        <p:txBody>
          <a:bodyPr/>
          <a:lstStyle/>
          <a:p>
            <a:fld id="{DC1C2B30-68F8-E140-8F6A-84EA7724D904}" type="slidenum">
              <a:rPr lang="en-US" smtClean="0"/>
              <a:t>‹#›</a:t>
            </a:fld>
            <a:endParaRPr lang="en-US" dirty="0"/>
          </a:p>
        </p:txBody>
      </p:sp>
      <p:sp>
        <p:nvSpPr>
          <p:cNvPr id="6" name="Footer Placeholder 4">
            <a:extLst>
              <a:ext uri="{FF2B5EF4-FFF2-40B4-BE49-F238E27FC236}">
                <a16:creationId xmlns:a16="http://schemas.microsoft.com/office/drawing/2014/main" id="{222FD8B0-AF47-E14D-923C-7B315420F64A}"/>
              </a:ext>
            </a:extLst>
          </p:cNvPr>
          <p:cNvSpPr>
            <a:spLocks noGrp="1"/>
          </p:cNvSpPr>
          <p:nvPr>
            <p:ph type="ftr" sz="quarter" idx="11"/>
          </p:nvPr>
        </p:nvSpPr>
        <p:spPr>
          <a:xfrm>
            <a:off x="5853600" y="667571"/>
            <a:ext cx="5914800" cy="184666"/>
          </a:xfrm>
        </p:spPr>
        <p:txBody>
          <a:bodyPr lIns="0" tIns="0" rIns="0" bIns="0">
            <a:spAutoFit/>
          </a:bodyPr>
          <a:lstStyle>
            <a:lvl1pPr>
              <a:defRPr lang="en-US" sz="1200" b="1" kern="1200" dirty="0">
                <a:solidFill>
                  <a:schemeClr val="tx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1B1E7DE9-5BE2-2145-92B1-ACA42DBA9483}"/>
              </a:ext>
            </a:extLst>
          </p:cNvPr>
          <p:cNvCxnSpPr>
            <a:cxnSpLocks/>
          </p:cNvCxnSpPr>
          <p:nvPr userDrawn="1"/>
        </p:nvCxnSpPr>
        <p:spPr>
          <a:xfrm>
            <a:off x="423395" y="972000"/>
            <a:ext cx="11345210" cy="0"/>
          </a:xfrm>
          <a:prstGeom prst="line">
            <a:avLst/>
          </a:prstGeom>
          <a:ln w="25400">
            <a:solidFill>
              <a:srgbClr val="9A3393"/>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9BDA2E6-347B-A843-BA6A-446EDBA6A52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1839" t="-3221" r="10211" b="8871"/>
          <a:stretch/>
        </p:blipFill>
        <p:spPr>
          <a:xfrm>
            <a:off x="0" y="0"/>
            <a:ext cx="1671162" cy="967190"/>
          </a:xfrm>
          <a:prstGeom prst="rect">
            <a:avLst/>
          </a:prstGeom>
        </p:spPr>
      </p:pic>
      <p:sp>
        <p:nvSpPr>
          <p:cNvPr id="9" name="Date Placeholder 3">
            <a:extLst>
              <a:ext uri="{FF2B5EF4-FFF2-40B4-BE49-F238E27FC236}">
                <a16:creationId xmlns:a16="http://schemas.microsoft.com/office/drawing/2014/main" id="{C0B397A0-9C6C-DE41-BC1E-ABA4FDE54BF9}"/>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Tree>
    <p:extLst>
      <p:ext uri="{BB962C8B-B14F-4D97-AF65-F5344CB8AC3E}">
        <p14:creationId xmlns:p14="http://schemas.microsoft.com/office/powerpoint/2010/main" val="85805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with Header - Purple">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7254A70-BE55-6640-BF7E-E74D7D9457AA}"/>
              </a:ext>
            </a:extLst>
          </p:cNvPr>
          <p:cNvSpPr>
            <a:spLocks noGrp="1"/>
          </p:cNvSpPr>
          <p:nvPr>
            <p:ph type="sldNum" sz="quarter" idx="12"/>
          </p:nvPr>
        </p:nvSpPr>
        <p:spPr/>
        <p:txBody>
          <a:bodyPr/>
          <a:lstStyle>
            <a:lvl1pPr>
              <a:defRPr>
                <a:solidFill>
                  <a:schemeClr val="bg1"/>
                </a:solidFill>
              </a:defRPr>
            </a:lvl1pPr>
          </a:lstStyle>
          <a:p>
            <a:fld id="{DC1C2B30-68F8-E140-8F6A-84EA7724D904}" type="slidenum">
              <a:rPr lang="en-US" smtClean="0"/>
              <a:pPr/>
              <a:t>‹#›</a:t>
            </a:fld>
            <a:endParaRPr lang="en-US" dirty="0"/>
          </a:p>
        </p:txBody>
      </p:sp>
      <p:sp>
        <p:nvSpPr>
          <p:cNvPr id="6" name="Footer Placeholder 4">
            <a:extLst>
              <a:ext uri="{FF2B5EF4-FFF2-40B4-BE49-F238E27FC236}">
                <a16:creationId xmlns:a16="http://schemas.microsoft.com/office/drawing/2014/main" id="{222FD8B0-AF47-E14D-923C-7B315420F64A}"/>
              </a:ext>
            </a:extLst>
          </p:cNvPr>
          <p:cNvSpPr>
            <a:spLocks noGrp="1"/>
          </p:cNvSpPr>
          <p:nvPr>
            <p:ph type="ftr" sz="quarter" idx="11"/>
          </p:nvPr>
        </p:nvSpPr>
        <p:spPr>
          <a:xfrm>
            <a:off x="5853600" y="667571"/>
            <a:ext cx="5914800" cy="184666"/>
          </a:xfrm>
        </p:spPr>
        <p:txBody>
          <a:bodyPr lIns="0" tIns="0" rIns="0" bIns="0">
            <a:spAutoFit/>
          </a:bodyPr>
          <a:lstStyle>
            <a:lvl1pPr>
              <a:defRPr lang="en-US" sz="1200" b="1" kern="1200" dirty="0">
                <a:solidFill>
                  <a:schemeClr val="bg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1B1E7DE9-5BE2-2145-92B1-ACA42DBA9483}"/>
              </a:ext>
            </a:extLst>
          </p:cNvPr>
          <p:cNvCxnSpPr>
            <a:cxnSpLocks/>
          </p:cNvCxnSpPr>
          <p:nvPr userDrawn="1"/>
        </p:nvCxnSpPr>
        <p:spPr>
          <a:xfrm>
            <a:off x="423395" y="972000"/>
            <a:ext cx="1134521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0B397A0-9C6C-DE41-BC1E-ABA4FDE54BF9}"/>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chemeClr val="bg1"/>
                </a:solidFill>
                <a:latin typeface="Arial" panose="020B0604020202020204" pitchFamily="34" charset="0"/>
                <a:ea typeface="+mn-ea"/>
                <a:cs typeface="Arial" panose="020B0604020202020204" pitchFamily="34" charset="0"/>
              </a:defRPr>
            </a:lvl1pPr>
          </a:lstStyle>
          <a:p>
            <a:endParaRPr lang="en-GB" dirty="0"/>
          </a:p>
        </p:txBody>
      </p:sp>
      <p:pic>
        <p:nvPicPr>
          <p:cNvPr id="11" name="Graphic 10">
            <a:extLst>
              <a:ext uri="{FF2B5EF4-FFF2-40B4-BE49-F238E27FC236}">
                <a16:creationId xmlns:a16="http://schemas.microsoft.com/office/drawing/2014/main" id="{D1BBF128-CADF-594C-ABD5-0DC7167C212E}"/>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1772" t="-3406" r="8133" b="14861"/>
          <a:stretch/>
        </p:blipFill>
        <p:spPr>
          <a:xfrm>
            <a:off x="1" y="1"/>
            <a:ext cx="1704974" cy="908050"/>
          </a:xfrm>
          <a:prstGeom prst="rect">
            <a:avLst/>
          </a:prstGeom>
        </p:spPr>
      </p:pic>
    </p:spTree>
    <p:extLst>
      <p:ext uri="{BB962C8B-B14F-4D97-AF65-F5344CB8AC3E}">
        <p14:creationId xmlns:p14="http://schemas.microsoft.com/office/powerpoint/2010/main" val="55652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with Header and Footer">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7254A70-BE55-6640-BF7E-E74D7D9457AA}"/>
              </a:ext>
            </a:extLst>
          </p:cNvPr>
          <p:cNvSpPr>
            <a:spLocks noGrp="1"/>
          </p:cNvSpPr>
          <p:nvPr>
            <p:ph type="sldNum" sz="quarter" idx="12"/>
          </p:nvPr>
        </p:nvSpPr>
        <p:spPr/>
        <p:txBody>
          <a:bodyPr/>
          <a:lstStyle/>
          <a:p>
            <a:fld id="{DC1C2B30-68F8-E140-8F6A-84EA7724D904}" type="slidenum">
              <a:rPr lang="en-US" smtClean="0"/>
              <a:t>‹#›</a:t>
            </a:fld>
            <a:endParaRPr lang="en-US" dirty="0"/>
          </a:p>
        </p:txBody>
      </p:sp>
      <p:sp>
        <p:nvSpPr>
          <p:cNvPr id="6" name="Footer Placeholder 4">
            <a:extLst>
              <a:ext uri="{FF2B5EF4-FFF2-40B4-BE49-F238E27FC236}">
                <a16:creationId xmlns:a16="http://schemas.microsoft.com/office/drawing/2014/main" id="{222FD8B0-AF47-E14D-923C-7B315420F64A}"/>
              </a:ext>
            </a:extLst>
          </p:cNvPr>
          <p:cNvSpPr>
            <a:spLocks noGrp="1"/>
          </p:cNvSpPr>
          <p:nvPr>
            <p:ph type="ftr" sz="quarter" idx="11"/>
          </p:nvPr>
        </p:nvSpPr>
        <p:spPr>
          <a:xfrm>
            <a:off x="5853600" y="667571"/>
            <a:ext cx="5914800" cy="184666"/>
          </a:xfrm>
        </p:spPr>
        <p:txBody>
          <a:bodyPr lIns="0" tIns="0" rIns="0" bIns="0">
            <a:spAutoFit/>
          </a:bodyPr>
          <a:lstStyle>
            <a:lvl1pPr>
              <a:defRPr lang="en-US" sz="1200" b="1" kern="1200" dirty="0">
                <a:solidFill>
                  <a:schemeClr val="tx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1B1E7DE9-5BE2-2145-92B1-ACA42DBA9483}"/>
              </a:ext>
            </a:extLst>
          </p:cNvPr>
          <p:cNvCxnSpPr>
            <a:cxnSpLocks/>
          </p:cNvCxnSpPr>
          <p:nvPr userDrawn="1"/>
        </p:nvCxnSpPr>
        <p:spPr>
          <a:xfrm>
            <a:off x="423395" y="972000"/>
            <a:ext cx="11345210" cy="0"/>
          </a:xfrm>
          <a:prstGeom prst="line">
            <a:avLst/>
          </a:prstGeom>
          <a:ln w="25400">
            <a:solidFill>
              <a:srgbClr val="9A3393"/>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9BDA2E6-347B-A843-BA6A-446EDBA6A52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1839" t="-3221" r="10211" b="8871"/>
          <a:stretch/>
        </p:blipFill>
        <p:spPr>
          <a:xfrm>
            <a:off x="0" y="0"/>
            <a:ext cx="1671162" cy="967190"/>
          </a:xfrm>
          <a:prstGeom prst="rect">
            <a:avLst/>
          </a:prstGeom>
        </p:spPr>
      </p:pic>
      <p:sp>
        <p:nvSpPr>
          <p:cNvPr id="9" name="Date Placeholder 3">
            <a:extLst>
              <a:ext uri="{FF2B5EF4-FFF2-40B4-BE49-F238E27FC236}">
                <a16:creationId xmlns:a16="http://schemas.microsoft.com/office/drawing/2014/main" id="{C0B397A0-9C6C-DE41-BC1E-ABA4FDE54BF9}"/>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pic>
        <p:nvPicPr>
          <p:cNvPr id="10" name="Picture 9" descr="Logo&#10;&#10;Description automatically generated">
            <a:extLst>
              <a:ext uri="{FF2B5EF4-FFF2-40B4-BE49-F238E27FC236}">
                <a16:creationId xmlns:a16="http://schemas.microsoft.com/office/drawing/2014/main" id="{FE7BBDC5-164C-BE4D-8CA0-70FE63D3C2F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1" r="-8981" b="-18055"/>
          <a:stretch/>
        </p:blipFill>
        <p:spPr>
          <a:xfrm>
            <a:off x="10555200" y="5752800"/>
            <a:ext cx="1636800" cy="1105200"/>
          </a:xfrm>
          <a:prstGeom prst="rect">
            <a:avLst/>
          </a:prstGeom>
        </p:spPr>
      </p:pic>
    </p:spTree>
    <p:extLst>
      <p:ext uri="{BB962C8B-B14F-4D97-AF65-F5344CB8AC3E}">
        <p14:creationId xmlns:p14="http://schemas.microsoft.com/office/powerpoint/2010/main" val="337234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with Header and Footer - Purple">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7254A70-BE55-6640-BF7E-E74D7D9457AA}"/>
              </a:ext>
            </a:extLst>
          </p:cNvPr>
          <p:cNvSpPr>
            <a:spLocks noGrp="1"/>
          </p:cNvSpPr>
          <p:nvPr>
            <p:ph type="sldNum" sz="quarter" idx="12"/>
          </p:nvPr>
        </p:nvSpPr>
        <p:spPr/>
        <p:txBody>
          <a:bodyPr/>
          <a:lstStyle>
            <a:lvl1pPr>
              <a:defRPr>
                <a:solidFill>
                  <a:schemeClr val="bg1"/>
                </a:solidFill>
              </a:defRPr>
            </a:lvl1pPr>
          </a:lstStyle>
          <a:p>
            <a:fld id="{DC1C2B30-68F8-E140-8F6A-84EA7724D904}" type="slidenum">
              <a:rPr lang="en-US" smtClean="0"/>
              <a:pPr/>
              <a:t>‹#›</a:t>
            </a:fld>
            <a:endParaRPr lang="en-US" dirty="0"/>
          </a:p>
        </p:txBody>
      </p:sp>
      <p:sp>
        <p:nvSpPr>
          <p:cNvPr id="6" name="Footer Placeholder 4">
            <a:extLst>
              <a:ext uri="{FF2B5EF4-FFF2-40B4-BE49-F238E27FC236}">
                <a16:creationId xmlns:a16="http://schemas.microsoft.com/office/drawing/2014/main" id="{222FD8B0-AF47-E14D-923C-7B315420F64A}"/>
              </a:ext>
            </a:extLst>
          </p:cNvPr>
          <p:cNvSpPr>
            <a:spLocks noGrp="1"/>
          </p:cNvSpPr>
          <p:nvPr>
            <p:ph type="ftr" sz="quarter" idx="11"/>
          </p:nvPr>
        </p:nvSpPr>
        <p:spPr>
          <a:xfrm>
            <a:off x="5853600" y="667571"/>
            <a:ext cx="5914800" cy="184666"/>
          </a:xfrm>
        </p:spPr>
        <p:txBody>
          <a:bodyPr lIns="0" tIns="0" rIns="0" bIns="0">
            <a:spAutoFit/>
          </a:bodyPr>
          <a:lstStyle>
            <a:lvl1pPr>
              <a:defRPr lang="en-US" sz="1200" b="1" kern="1200" dirty="0">
                <a:solidFill>
                  <a:schemeClr val="bg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1B1E7DE9-5BE2-2145-92B1-ACA42DBA9483}"/>
              </a:ext>
            </a:extLst>
          </p:cNvPr>
          <p:cNvCxnSpPr>
            <a:cxnSpLocks/>
          </p:cNvCxnSpPr>
          <p:nvPr userDrawn="1"/>
        </p:nvCxnSpPr>
        <p:spPr>
          <a:xfrm>
            <a:off x="423395" y="972000"/>
            <a:ext cx="1134521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0B397A0-9C6C-DE41-BC1E-ABA4FDE54BF9}"/>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chemeClr val="bg1"/>
                </a:solidFill>
                <a:latin typeface="Arial" panose="020B0604020202020204" pitchFamily="34" charset="0"/>
                <a:ea typeface="+mn-ea"/>
                <a:cs typeface="Arial" panose="020B0604020202020204" pitchFamily="34" charset="0"/>
              </a:defRPr>
            </a:lvl1pPr>
          </a:lstStyle>
          <a:p>
            <a:endParaRPr lang="en-GB" dirty="0"/>
          </a:p>
        </p:txBody>
      </p:sp>
      <p:pic>
        <p:nvPicPr>
          <p:cNvPr id="10" name="Picture 9">
            <a:extLst>
              <a:ext uri="{FF2B5EF4-FFF2-40B4-BE49-F238E27FC236}">
                <a16:creationId xmlns:a16="http://schemas.microsoft.com/office/drawing/2014/main" id="{A19B768D-9C0A-A741-BE4F-C00BC419139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9152" b="-17768"/>
          <a:stretch/>
        </p:blipFill>
        <p:spPr>
          <a:xfrm>
            <a:off x="10555200" y="5752800"/>
            <a:ext cx="1636800" cy="1105200"/>
          </a:xfrm>
          <a:prstGeom prst="rect">
            <a:avLst/>
          </a:prstGeom>
        </p:spPr>
      </p:pic>
      <p:pic>
        <p:nvPicPr>
          <p:cNvPr id="11" name="Graphic 10">
            <a:extLst>
              <a:ext uri="{FF2B5EF4-FFF2-40B4-BE49-F238E27FC236}">
                <a16:creationId xmlns:a16="http://schemas.microsoft.com/office/drawing/2014/main" id="{D1BBF128-CADF-594C-ABD5-0DC7167C212E}"/>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772" t="-3406" r="8133" b="14861"/>
          <a:stretch/>
        </p:blipFill>
        <p:spPr>
          <a:xfrm>
            <a:off x="1" y="1"/>
            <a:ext cx="1704974" cy="908050"/>
          </a:xfrm>
          <a:prstGeom prst="rect">
            <a:avLst/>
          </a:prstGeom>
        </p:spPr>
      </p:pic>
    </p:spTree>
    <p:extLst>
      <p:ext uri="{BB962C8B-B14F-4D97-AF65-F5344CB8AC3E}">
        <p14:creationId xmlns:p14="http://schemas.microsoft.com/office/powerpoint/2010/main" val="227775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0D0155-23E1-8449-821B-FB028E55EB1A}"/>
              </a:ext>
            </a:extLst>
          </p:cNvPr>
          <p:cNvSpPr>
            <a:spLocks noGrp="1"/>
          </p:cNvSpPr>
          <p:nvPr>
            <p:ph type="sldNum" sz="quarter" idx="12"/>
          </p:nvPr>
        </p:nvSpPr>
        <p:spPr/>
        <p:txBody>
          <a:bodyPr/>
          <a:lstStyle/>
          <a:p>
            <a:fld id="{DC1C2B30-68F8-E140-8F6A-84EA7724D904}" type="slidenum">
              <a:rPr lang="en-US" smtClean="0"/>
              <a:t>‹#›</a:t>
            </a:fld>
            <a:endParaRPr lang="en-US" dirty="0"/>
          </a:p>
        </p:txBody>
      </p:sp>
      <p:sp>
        <p:nvSpPr>
          <p:cNvPr id="5" name="Date Placeholder 3">
            <a:extLst>
              <a:ext uri="{FF2B5EF4-FFF2-40B4-BE49-F238E27FC236}">
                <a16:creationId xmlns:a16="http://schemas.microsoft.com/office/drawing/2014/main" id="{98588EC9-61BE-E743-B365-59667AEB6F92}"/>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Tree>
    <p:extLst>
      <p:ext uri="{BB962C8B-B14F-4D97-AF65-F5344CB8AC3E}">
        <p14:creationId xmlns:p14="http://schemas.microsoft.com/office/powerpoint/2010/main" val="161426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 Purple">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0D0155-23E1-8449-821B-FB028E55EB1A}"/>
              </a:ext>
            </a:extLst>
          </p:cNvPr>
          <p:cNvSpPr>
            <a:spLocks noGrp="1"/>
          </p:cNvSpPr>
          <p:nvPr>
            <p:ph type="sldNum" sz="quarter" idx="12"/>
          </p:nvPr>
        </p:nvSpPr>
        <p:spPr/>
        <p:txBody>
          <a:bodyPr/>
          <a:lstStyle>
            <a:lvl1pPr>
              <a:defRPr>
                <a:solidFill>
                  <a:schemeClr val="bg1"/>
                </a:solidFill>
              </a:defRPr>
            </a:lvl1pPr>
          </a:lstStyle>
          <a:p>
            <a:fld id="{DC1C2B30-68F8-E140-8F6A-84EA7724D904}" type="slidenum">
              <a:rPr lang="en-US" smtClean="0"/>
              <a:pPr/>
              <a:t>‹#›</a:t>
            </a:fld>
            <a:endParaRPr lang="en-US" dirty="0"/>
          </a:p>
        </p:txBody>
      </p:sp>
      <p:sp>
        <p:nvSpPr>
          <p:cNvPr id="5" name="Date Placeholder 3">
            <a:extLst>
              <a:ext uri="{FF2B5EF4-FFF2-40B4-BE49-F238E27FC236}">
                <a16:creationId xmlns:a16="http://schemas.microsoft.com/office/drawing/2014/main" id="{98588EC9-61BE-E743-B365-59667AEB6F92}"/>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chemeClr val="bg1"/>
                </a:solidFill>
                <a:latin typeface="Arial" panose="020B0604020202020204" pitchFamily="34" charset="0"/>
                <a:ea typeface="+mn-ea"/>
                <a:cs typeface="Arial" panose="020B0604020202020204" pitchFamily="34" charset="0"/>
              </a:defRPr>
            </a:lvl1pPr>
          </a:lstStyle>
          <a:p>
            <a:endParaRPr lang="en-GB" dirty="0"/>
          </a:p>
        </p:txBody>
      </p:sp>
    </p:spTree>
    <p:extLst>
      <p:ext uri="{BB962C8B-B14F-4D97-AF65-F5344CB8AC3E}">
        <p14:creationId xmlns:p14="http://schemas.microsoft.com/office/powerpoint/2010/main" val="139951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d Slide">
    <p:bg>
      <p:bgPr>
        <a:solidFill>
          <a:srgbClr val="9A3393"/>
        </a:solidFill>
        <a:effectLst/>
      </p:bgPr>
    </p:bg>
    <p:spTree>
      <p:nvGrpSpPr>
        <p:cNvPr id="1" name=""/>
        <p:cNvGrpSpPr/>
        <p:nvPr/>
      </p:nvGrpSpPr>
      <p:grpSpPr>
        <a:xfrm>
          <a:off x="0" y="0"/>
          <a:ext cx="0" cy="0"/>
          <a:chOff x="0" y="0"/>
          <a:chExt cx="0" cy="0"/>
        </a:xfrm>
      </p:grpSpPr>
      <p:pic>
        <p:nvPicPr>
          <p:cNvPr id="3" name="Picture 2" descr="Text, logo&#10;&#10;Description automatically generated">
            <a:extLst>
              <a:ext uri="{FF2B5EF4-FFF2-40B4-BE49-F238E27FC236}">
                <a16:creationId xmlns:a16="http://schemas.microsoft.com/office/drawing/2014/main" id="{CE054798-36C9-A04F-824B-E6D6B72697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78936" y="779818"/>
            <a:ext cx="4834128" cy="5298364"/>
          </a:xfrm>
          <a:prstGeom prst="rect">
            <a:avLst/>
          </a:prstGeom>
        </p:spPr>
      </p:pic>
    </p:spTree>
    <p:extLst>
      <p:ext uri="{BB962C8B-B14F-4D97-AF65-F5344CB8AC3E}">
        <p14:creationId xmlns:p14="http://schemas.microsoft.com/office/powerpoint/2010/main" val="172349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V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5FF726-FDD8-B542-8B48-067183872E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90"/>
          <a:stretch/>
        </p:blipFill>
        <p:spPr>
          <a:xfrm rot="16200000">
            <a:off x="4828270" y="-542572"/>
            <a:ext cx="3841267" cy="8095489"/>
          </a:xfrm>
          <a:prstGeom prst="rect">
            <a:avLst/>
          </a:prstGeom>
        </p:spPr>
      </p:pic>
      <p:sp>
        <p:nvSpPr>
          <p:cNvPr id="2" name="Title 1">
            <a:extLst>
              <a:ext uri="{FF2B5EF4-FFF2-40B4-BE49-F238E27FC236}">
                <a16:creationId xmlns:a16="http://schemas.microsoft.com/office/drawing/2014/main" id="{CE468523-AB05-C744-885D-0E9BFF4BE184}"/>
              </a:ext>
            </a:extLst>
          </p:cNvPr>
          <p:cNvSpPr>
            <a:spLocks noGrp="1"/>
          </p:cNvSpPr>
          <p:nvPr>
            <p:ph type="ctrTitle"/>
          </p:nvPr>
        </p:nvSpPr>
        <p:spPr>
          <a:xfrm>
            <a:off x="4201610" y="2500724"/>
            <a:ext cx="6053560" cy="1569660"/>
          </a:xfrm>
        </p:spPr>
        <p:txBody>
          <a:bodyPr wrap="square" lIns="0" tIns="0" rIns="0" bIns="0" anchor="ctr" anchorCtr="0">
            <a:spAutoFit/>
          </a:bodyPr>
          <a:lstStyle>
            <a:lvl1pPr algn="l">
              <a:lnSpc>
                <a:spcPct val="85000"/>
              </a:lnSpc>
              <a:defRPr lang="en-US" sz="6000" b="1" kern="1200" spc="-80" dirty="0">
                <a:solidFill>
                  <a:schemeClr val="bg1"/>
                </a:solidFill>
                <a:latin typeface="Arial" panose="020B0604020202020204" pitchFamily="34" charset="0"/>
                <a:ea typeface="+mn-ea"/>
                <a:cs typeface="Arial" panose="020B0604020202020204" pitchFamily="34" charset="0"/>
              </a:defRPr>
            </a:lvl1pPr>
          </a:lstStyle>
          <a:p>
            <a:r>
              <a:rPr lang="en-GB" dirty="0"/>
              <a:t>Click to edit Master title style</a:t>
            </a:r>
            <a:endParaRPr lang="en-US" dirty="0"/>
          </a:p>
        </p:txBody>
      </p:sp>
      <p:pic>
        <p:nvPicPr>
          <p:cNvPr id="10" name="Picture 9" descr="Logo&#10;&#10;Description automatically generated">
            <a:extLst>
              <a:ext uri="{FF2B5EF4-FFF2-40B4-BE49-F238E27FC236}">
                <a16:creationId xmlns:a16="http://schemas.microsoft.com/office/drawing/2014/main" id="{950235BC-008E-D341-A9AB-B08489902A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 r="-8981" b="-18055"/>
          <a:stretch/>
        </p:blipFill>
        <p:spPr>
          <a:xfrm>
            <a:off x="10555200" y="5752800"/>
            <a:ext cx="1636800" cy="1105200"/>
          </a:xfrm>
          <a:prstGeom prst="rect">
            <a:avLst/>
          </a:prstGeom>
        </p:spPr>
      </p:pic>
      <p:sp>
        <p:nvSpPr>
          <p:cNvPr id="15" name="Picture Placeholder 14">
            <a:extLst>
              <a:ext uri="{FF2B5EF4-FFF2-40B4-BE49-F238E27FC236}">
                <a16:creationId xmlns:a16="http://schemas.microsoft.com/office/drawing/2014/main" id="{A316D9A3-49ED-534B-8258-D3C53B6E2276}"/>
              </a:ext>
            </a:extLst>
          </p:cNvPr>
          <p:cNvSpPr>
            <a:spLocks noGrp="1"/>
          </p:cNvSpPr>
          <p:nvPr>
            <p:ph type="pic" sz="quarter" idx="10"/>
          </p:nvPr>
        </p:nvSpPr>
        <p:spPr>
          <a:xfrm>
            <a:off x="396901" y="277336"/>
            <a:ext cx="4086225" cy="6580664"/>
          </a:xfrm>
        </p:spPr>
        <p:txBody>
          <a:bodyPr anchor="ctr" anchorCtr="0">
            <a:noAutofit/>
          </a:bodyPr>
          <a:lstStyle>
            <a:lvl1pPr marL="0" indent="0" algn="ctr">
              <a:buNone/>
              <a:defRPr sz="1200">
                <a:solidFill>
                  <a:schemeClr val="tx1"/>
                </a:solidFill>
              </a:defRPr>
            </a:lvl1pPr>
          </a:lstStyle>
          <a:p>
            <a:endParaRPr lang="en-GB" dirty="0"/>
          </a:p>
        </p:txBody>
      </p:sp>
      <p:pic>
        <p:nvPicPr>
          <p:cNvPr id="16" name="Graphic 15">
            <a:extLst>
              <a:ext uri="{FF2B5EF4-FFF2-40B4-BE49-F238E27FC236}">
                <a16:creationId xmlns:a16="http://schemas.microsoft.com/office/drawing/2014/main" id="{EE9D8C57-D63C-4544-A19C-B55E2C376CEA}"/>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8219" r="10212" b="8871"/>
          <a:stretch/>
        </p:blipFill>
        <p:spPr>
          <a:xfrm>
            <a:off x="0" y="0"/>
            <a:ext cx="1878805" cy="1089025"/>
          </a:xfrm>
          <a:prstGeom prst="rect">
            <a:avLst/>
          </a:prstGeom>
        </p:spPr>
      </p:pic>
      <p:sp>
        <p:nvSpPr>
          <p:cNvPr id="17" name="Slide Number Placeholder 4">
            <a:extLst>
              <a:ext uri="{FF2B5EF4-FFF2-40B4-BE49-F238E27FC236}">
                <a16:creationId xmlns:a16="http://schemas.microsoft.com/office/drawing/2014/main" id="{567841ED-90E9-1E48-ADE7-E20A91EBED3F}"/>
              </a:ext>
            </a:extLst>
          </p:cNvPr>
          <p:cNvSpPr>
            <a:spLocks noGrp="1"/>
          </p:cNvSpPr>
          <p:nvPr>
            <p:ph type="sldNum" sz="quarter" idx="12"/>
          </p:nvPr>
        </p:nvSpPr>
        <p:spPr>
          <a:xfrm>
            <a:off x="4724400" y="6437152"/>
            <a:ext cx="2743200" cy="184666"/>
          </a:xfrm>
        </p:spPr>
        <p:txBody>
          <a:bodyPr/>
          <a:lstStyle/>
          <a:p>
            <a:fld id="{DC1C2B30-68F8-E140-8F6A-84EA7724D904}" type="slidenum">
              <a:rPr lang="en-US" smtClean="0"/>
              <a:t>‹#›</a:t>
            </a:fld>
            <a:endParaRPr lang="en-US" dirty="0"/>
          </a:p>
        </p:txBody>
      </p:sp>
      <p:sp>
        <p:nvSpPr>
          <p:cNvPr id="18" name="Date Placeholder 3">
            <a:extLst>
              <a:ext uri="{FF2B5EF4-FFF2-40B4-BE49-F238E27FC236}">
                <a16:creationId xmlns:a16="http://schemas.microsoft.com/office/drawing/2014/main" id="{85A88ED8-AF7B-8A4D-9883-A06EAA5B99D6}"/>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
        <p:nvSpPr>
          <p:cNvPr id="11" name="Text Placeholder 3">
            <a:extLst>
              <a:ext uri="{FF2B5EF4-FFF2-40B4-BE49-F238E27FC236}">
                <a16:creationId xmlns:a16="http://schemas.microsoft.com/office/drawing/2014/main" id="{BCCAA668-CDD4-7041-8E6D-4CFC6262BC2A}"/>
              </a:ext>
            </a:extLst>
          </p:cNvPr>
          <p:cNvSpPr>
            <a:spLocks noGrp="1"/>
          </p:cNvSpPr>
          <p:nvPr>
            <p:ph type="body" sz="quarter" idx="13" hasCustomPrompt="1"/>
          </p:nvPr>
        </p:nvSpPr>
        <p:spPr>
          <a:xfrm>
            <a:off x="4230000" y="4228651"/>
            <a:ext cx="6044300" cy="304699"/>
          </a:xfrm>
        </p:spPr>
        <p:txBody>
          <a:bodyPr wrap="square" lIns="0" tIns="0" rIns="0" bIns="0">
            <a:spAutoFit/>
          </a:bodyPr>
          <a:lstStyle>
            <a:lvl1pPr marL="0" indent="0">
              <a:buNone/>
              <a:defRPr lang="en-GB" sz="2200" b="1" kern="1200" spc="-40" baseline="0" dirty="0" smtClean="0">
                <a:solidFill>
                  <a:schemeClr val="bg1"/>
                </a:solidFill>
                <a:latin typeface="Arial" panose="020B0604020202020204" pitchFamily="34" charset="0"/>
                <a:ea typeface="+mn-ea"/>
                <a:cs typeface="Arial" panose="020B0604020202020204" pitchFamily="34" charset="0"/>
              </a:defRPr>
            </a:lvl1pPr>
            <a:lvl2pPr marL="457200" indent="0">
              <a:buNone/>
              <a:defRPr lang="en-GB" sz="2200" b="1" kern="1200" spc="-80" dirty="0" smtClean="0">
                <a:solidFill>
                  <a:schemeClr val="bg1"/>
                </a:solidFill>
                <a:latin typeface="Arial" panose="020B0604020202020204" pitchFamily="34" charset="0"/>
                <a:ea typeface="+mn-ea"/>
                <a:cs typeface="Arial" panose="020B0604020202020204" pitchFamily="34" charset="0"/>
              </a:defRPr>
            </a:lvl2pPr>
            <a:lvl3pPr marL="914400" indent="0">
              <a:buNone/>
              <a:defRPr lang="en-GB" sz="2200" b="1" kern="1200" spc="-80" dirty="0" smtClean="0">
                <a:solidFill>
                  <a:schemeClr val="bg1"/>
                </a:solidFill>
                <a:latin typeface="Arial" panose="020B0604020202020204" pitchFamily="34" charset="0"/>
                <a:ea typeface="+mn-ea"/>
                <a:cs typeface="Arial" panose="020B0604020202020204" pitchFamily="34" charset="0"/>
              </a:defRPr>
            </a:lvl3pPr>
            <a:lvl4pPr marL="1371600" indent="0">
              <a:buNone/>
              <a:defRPr lang="en-GB" sz="2200" b="1" kern="1200" spc="-80" dirty="0" smtClean="0">
                <a:solidFill>
                  <a:schemeClr val="bg1"/>
                </a:solidFill>
                <a:latin typeface="Arial" panose="020B0604020202020204" pitchFamily="34" charset="0"/>
                <a:ea typeface="+mn-ea"/>
                <a:cs typeface="Arial" panose="020B0604020202020204" pitchFamily="34" charset="0"/>
              </a:defRPr>
            </a:lvl4pPr>
            <a:lvl5pPr marL="1828800" indent="0">
              <a:buNone/>
              <a:defRPr lang="en-GB" sz="2200" b="1" kern="1200" spc="-80" dirty="0">
                <a:solidFill>
                  <a:schemeClr val="bg1"/>
                </a:solidFill>
                <a:latin typeface="Arial" panose="020B0604020202020204" pitchFamily="34" charset="0"/>
                <a:ea typeface="+mn-ea"/>
                <a:cs typeface="Arial" panose="020B0604020202020204" pitchFamily="34" charset="0"/>
              </a:defRPr>
            </a:lvl5pPr>
          </a:lstStyle>
          <a:p>
            <a:pPr lvl="0"/>
            <a:r>
              <a:rPr lang="en-GB" dirty="0"/>
              <a:t>Click to edit </a:t>
            </a:r>
            <a:r>
              <a:rPr lang="en-GB" dirty="0" err="1"/>
              <a:t>Subheader</a:t>
            </a:r>
            <a:endParaRPr lang="en-GB" dirty="0"/>
          </a:p>
        </p:txBody>
      </p:sp>
    </p:spTree>
    <p:extLst>
      <p:ext uri="{BB962C8B-B14F-4D97-AF65-F5344CB8AC3E}">
        <p14:creationId xmlns:p14="http://schemas.microsoft.com/office/powerpoint/2010/main" val="163031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2" name="Title 1"/>
          <p:cNvSpPr>
            <a:spLocks noGrp="1"/>
          </p:cNvSpPr>
          <p:nvPr>
            <p:ph type="title"/>
          </p:nvPr>
        </p:nvSpPr>
        <p:spPr>
          <a:xfrm>
            <a:off x="3120001" y="153990"/>
            <a:ext cx="7874784" cy="825209"/>
          </a:xfrm>
          <a:prstGeom prst="rect">
            <a:avLst/>
          </a:prstGeom>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9C2418F7-944E-49AC-9761-3B0C02D48677}" type="slidenum">
              <a:rPr lang="en-GB" altLang="en-US" smtClean="0"/>
              <a:pPr/>
              <a:t>‹#›</a:t>
            </a:fld>
            <a:endParaRPr lang="en-GB" altLang="en-US" dirty="0"/>
          </a:p>
        </p:txBody>
      </p:sp>
      <p:sp>
        <p:nvSpPr>
          <p:cNvPr id="4" name="Content Placeholder 6"/>
          <p:cNvSpPr>
            <a:spLocks noGrp="1"/>
          </p:cNvSpPr>
          <p:nvPr>
            <p:ph sz="quarter" idx="11"/>
          </p:nvPr>
        </p:nvSpPr>
        <p:spPr>
          <a:xfrm>
            <a:off x="527052" y="1341438"/>
            <a:ext cx="5376928" cy="51117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ontent Placeholder 6"/>
          <p:cNvSpPr>
            <a:spLocks noGrp="1"/>
          </p:cNvSpPr>
          <p:nvPr>
            <p:ph sz="quarter" idx="12"/>
          </p:nvPr>
        </p:nvSpPr>
        <p:spPr>
          <a:xfrm>
            <a:off x="6288023" y="1341438"/>
            <a:ext cx="5376928" cy="51117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752049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V2">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950235BC-008E-D341-A9AB-B08489902AB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8981" b="-18055"/>
          <a:stretch/>
        </p:blipFill>
        <p:spPr>
          <a:xfrm>
            <a:off x="10555200" y="5752800"/>
            <a:ext cx="1636800" cy="1105200"/>
          </a:xfrm>
          <a:prstGeom prst="rect">
            <a:avLst/>
          </a:prstGeom>
        </p:spPr>
      </p:pic>
      <p:pic>
        <p:nvPicPr>
          <p:cNvPr id="8" name="Picture 7">
            <a:extLst>
              <a:ext uri="{FF2B5EF4-FFF2-40B4-BE49-F238E27FC236}">
                <a16:creationId xmlns:a16="http://schemas.microsoft.com/office/drawing/2014/main" id="{E572D6D9-6D29-8E48-8A38-E5AA1505B3D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1194" b="38235"/>
          <a:stretch/>
        </p:blipFill>
        <p:spPr>
          <a:xfrm>
            <a:off x="0" y="2622177"/>
            <a:ext cx="4843309" cy="4235824"/>
          </a:xfrm>
          <a:prstGeom prst="rect">
            <a:avLst/>
          </a:prstGeom>
        </p:spPr>
      </p:pic>
      <p:sp>
        <p:nvSpPr>
          <p:cNvPr id="2" name="Title 1">
            <a:extLst>
              <a:ext uri="{FF2B5EF4-FFF2-40B4-BE49-F238E27FC236}">
                <a16:creationId xmlns:a16="http://schemas.microsoft.com/office/drawing/2014/main" id="{CE468523-AB05-C744-885D-0E9BFF4BE184}"/>
              </a:ext>
            </a:extLst>
          </p:cNvPr>
          <p:cNvSpPr>
            <a:spLocks noGrp="1"/>
          </p:cNvSpPr>
          <p:nvPr>
            <p:ph type="ctrTitle"/>
          </p:nvPr>
        </p:nvSpPr>
        <p:spPr>
          <a:xfrm>
            <a:off x="4653023" y="2519747"/>
            <a:ext cx="6748040" cy="1569660"/>
          </a:xfrm>
        </p:spPr>
        <p:txBody>
          <a:bodyPr wrap="square" lIns="0" tIns="0" rIns="0" bIns="0" anchor="b" anchorCtr="0">
            <a:spAutoFit/>
          </a:bodyPr>
          <a:lstStyle>
            <a:lvl1pPr algn="l">
              <a:lnSpc>
                <a:spcPct val="85000"/>
              </a:lnSpc>
              <a:defRPr lang="en-US" sz="6000" b="1" kern="1200" spc="-80" dirty="0">
                <a:solidFill>
                  <a:schemeClr val="tx1"/>
                </a:solidFill>
                <a:latin typeface="Arial" panose="020B0604020202020204" pitchFamily="34" charset="0"/>
                <a:ea typeface="+mn-ea"/>
                <a:cs typeface="Arial" panose="020B0604020202020204" pitchFamily="34" charset="0"/>
              </a:defRPr>
            </a:lvl1pPr>
          </a:lstStyle>
          <a:p>
            <a:r>
              <a:rPr lang="en-GB" dirty="0"/>
              <a:t>Click to edit Master title style</a:t>
            </a:r>
            <a:endParaRPr lang="en-US" dirty="0"/>
          </a:p>
        </p:txBody>
      </p:sp>
      <p:sp>
        <p:nvSpPr>
          <p:cNvPr id="15" name="Picture Placeholder 14">
            <a:extLst>
              <a:ext uri="{FF2B5EF4-FFF2-40B4-BE49-F238E27FC236}">
                <a16:creationId xmlns:a16="http://schemas.microsoft.com/office/drawing/2014/main" id="{A316D9A3-49ED-534B-8258-D3C53B6E2276}"/>
              </a:ext>
            </a:extLst>
          </p:cNvPr>
          <p:cNvSpPr>
            <a:spLocks noGrp="1"/>
          </p:cNvSpPr>
          <p:nvPr>
            <p:ph type="pic" sz="quarter" idx="10"/>
          </p:nvPr>
        </p:nvSpPr>
        <p:spPr>
          <a:xfrm>
            <a:off x="593671" y="277336"/>
            <a:ext cx="4086225" cy="6580664"/>
          </a:xfrm>
        </p:spPr>
        <p:txBody>
          <a:bodyPr anchor="ctr" anchorCtr="0">
            <a:noAutofit/>
          </a:bodyPr>
          <a:lstStyle>
            <a:lvl1pPr marL="0" indent="0" algn="ctr">
              <a:buNone/>
              <a:defRPr sz="1200">
                <a:solidFill>
                  <a:schemeClr val="tx1"/>
                </a:solidFill>
              </a:defRPr>
            </a:lvl1pPr>
          </a:lstStyle>
          <a:p>
            <a:endParaRPr lang="en-GB" dirty="0"/>
          </a:p>
        </p:txBody>
      </p:sp>
      <p:sp>
        <p:nvSpPr>
          <p:cNvPr id="14" name="Content Placeholder 2">
            <a:extLst>
              <a:ext uri="{FF2B5EF4-FFF2-40B4-BE49-F238E27FC236}">
                <a16:creationId xmlns:a16="http://schemas.microsoft.com/office/drawing/2014/main" id="{647EEEB6-F3E6-6145-9F14-CBADC24DC6B6}"/>
              </a:ext>
            </a:extLst>
          </p:cNvPr>
          <p:cNvSpPr>
            <a:spLocks noGrp="1"/>
          </p:cNvSpPr>
          <p:nvPr>
            <p:ph idx="1" hasCustomPrompt="1"/>
          </p:nvPr>
        </p:nvSpPr>
        <p:spPr>
          <a:xfrm>
            <a:off x="4653023" y="4191076"/>
            <a:ext cx="6748040" cy="249299"/>
          </a:xfrm>
        </p:spPr>
        <p:txBody>
          <a:bodyPr wrap="square" lIns="0" tIns="0" rIns="0" bIns="0">
            <a:spAutoFit/>
          </a:bodyPr>
          <a:lstStyle>
            <a:lvl1pPr marL="36000" indent="0" algn="l" defTabSz="914400" rtl="0" eaLnBrk="1" latinLnBrk="0" hangingPunct="1">
              <a:lnSpc>
                <a:spcPct val="90000"/>
              </a:lnSpc>
              <a:buNone/>
              <a:defRPr lang="en-GB" sz="1800" b="1" kern="1200" dirty="0">
                <a:solidFill>
                  <a:schemeClr val="tx1"/>
                </a:solidFill>
                <a:latin typeface="Arial" panose="020B0604020202020204" pitchFamily="34" charset="0"/>
                <a:ea typeface="+mn-ea"/>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a:t>
            </a:r>
            <a:r>
              <a:rPr lang="en-GB" dirty="0" err="1"/>
              <a:t>Subheader</a:t>
            </a:r>
            <a:endParaRPr lang="en-GB" dirty="0"/>
          </a:p>
        </p:txBody>
      </p:sp>
      <p:pic>
        <p:nvPicPr>
          <p:cNvPr id="17" name="Graphic 16">
            <a:extLst>
              <a:ext uri="{FF2B5EF4-FFF2-40B4-BE49-F238E27FC236}">
                <a16:creationId xmlns:a16="http://schemas.microsoft.com/office/drawing/2014/main" id="{101E86DC-B10C-6D47-B44D-A4BFF1B18385}"/>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8219" r="10212" b="8871"/>
          <a:stretch/>
        </p:blipFill>
        <p:spPr>
          <a:xfrm>
            <a:off x="0" y="0"/>
            <a:ext cx="1878805" cy="1089025"/>
          </a:xfrm>
          <a:prstGeom prst="rect">
            <a:avLst/>
          </a:prstGeom>
        </p:spPr>
      </p:pic>
      <p:sp>
        <p:nvSpPr>
          <p:cNvPr id="18" name="Slide Number Placeholder 4">
            <a:extLst>
              <a:ext uri="{FF2B5EF4-FFF2-40B4-BE49-F238E27FC236}">
                <a16:creationId xmlns:a16="http://schemas.microsoft.com/office/drawing/2014/main" id="{481EFE75-9D6A-C840-9FEC-F89EEC2CC601}"/>
              </a:ext>
            </a:extLst>
          </p:cNvPr>
          <p:cNvSpPr>
            <a:spLocks noGrp="1"/>
          </p:cNvSpPr>
          <p:nvPr>
            <p:ph type="sldNum" sz="quarter" idx="12"/>
          </p:nvPr>
        </p:nvSpPr>
        <p:spPr>
          <a:xfrm>
            <a:off x="4724400" y="6437152"/>
            <a:ext cx="2743200" cy="184666"/>
          </a:xfrm>
        </p:spPr>
        <p:txBody>
          <a:bodyPr/>
          <a:lstStyle/>
          <a:p>
            <a:fld id="{DC1C2B30-68F8-E140-8F6A-84EA7724D904}" type="slidenum">
              <a:rPr lang="en-US" smtClean="0"/>
              <a:t>‹#›</a:t>
            </a:fld>
            <a:endParaRPr lang="en-US" dirty="0"/>
          </a:p>
        </p:txBody>
      </p:sp>
      <p:sp>
        <p:nvSpPr>
          <p:cNvPr id="19" name="Date Placeholder 3">
            <a:extLst>
              <a:ext uri="{FF2B5EF4-FFF2-40B4-BE49-F238E27FC236}">
                <a16:creationId xmlns:a16="http://schemas.microsoft.com/office/drawing/2014/main" id="{4C5D4655-44CA-A249-9091-D0D2CDDB15D9}"/>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chemeClr val="bg1"/>
                </a:solidFill>
                <a:latin typeface="Arial" panose="020B0604020202020204" pitchFamily="34" charset="0"/>
                <a:ea typeface="+mn-ea"/>
                <a:cs typeface="Arial" panose="020B0604020202020204" pitchFamily="34" charset="0"/>
              </a:defRPr>
            </a:lvl1pPr>
          </a:lstStyle>
          <a:p>
            <a:endParaRPr lang="en-GB" dirty="0"/>
          </a:p>
        </p:txBody>
      </p:sp>
    </p:spTree>
    <p:extLst>
      <p:ext uri="{BB962C8B-B14F-4D97-AF65-F5344CB8AC3E}">
        <p14:creationId xmlns:p14="http://schemas.microsoft.com/office/powerpoint/2010/main" val="104513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50325-AE96-8743-8C22-674C3E2962E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rot="5400000">
            <a:off x="8236982" y="2902984"/>
            <a:ext cx="1899097" cy="6010938"/>
          </a:xfrm>
          <a:prstGeom prst="rect">
            <a:avLst/>
          </a:prstGeom>
        </p:spPr>
      </p:pic>
      <p:sp>
        <p:nvSpPr>
          <p:cNvPr id="9" name="Title 1">
            <a:extLst>
              <a:ext uri="{FF2B5EF4-FFF2-40B4-BE49-F238E27FC236}">
                <a16:creationId xmlns:a16="http://schemas.microsoft.com/office/drawing/2014/main" id="{8F0C071C-BF0B-2248-B235-8D1F66D3B3AD}"/>
              </a:ext>
            </a:extLst>
          </p:cNvPr>
          <p:cNvSpPr>
            <a:spLocks noGrp="1"/>
          </p:cNvSpPr>
          <p:nvPr>
            <p:ph type="ctrTitle"/>
          </p:nvPr>
        </p:nvSpPr>
        <p:spPr>
          <a:xfrm>
            <a:off x="1307938" y="1987313"/>
            <a:ext cx="8507393" cy="1569660"/>
          </a:xfrm>
        </p:spPr>
        <p:txBody>
          <a:bodyPr wrap="square" lIns="0" tIns="0" rIns="0" bIns="0" anchor="b" anchorCtr="0">
            <a:spAutoFit/>
          </a:bodyPr>
          <a:lstStyle>
            <a:lvl1pPr algn="l">
              <a:lnSpc>
                <a:spcPct val="85000"/>
              </a:lnSpc>
              <a:defRPr lang="en-US" sz="6000" b="1" kern="1200" spc="-80" dirty="0">
                <a:solidFill>
                  <a:schemeClr val="tx1"/>
                </a:solidFill>
                <a:latin typeface="Arial" panose="020B0604020202020204" pitchFamily="34" charset="0"/>
                <a:ea typeface="+mn-ea"/>
                <a:cs typeface="Arial" panose="020B0604020202020204" pitchFamily="34" charset="0"/>
              </a:defRPr>
            </a:lvl1pPr>
          </a:lstStyle>
          <a:p>
            <a:r>
              <a:rPr lang="en-GB" dirty="0"/>
              <a:t>Click to edit Master title style</a:t>
            </a:r>
            <a:endParaRPr lang="en-US" dirty="0"/>
          </a:p>
        </p:txBody>
      </p:sp>
      <p:sp>
        <p:nvSpPr>
          <p:cNvPr id="10" name="Content Placeholder 2">
            <a:extLst>
              <a:ext uri="{FF2B5EF4-FFF2-40B4-BE49-F238E27FC236}">
                <a16:creationId xmlns:a16="http://schemas.microsoft.com/office/drawing/2014/main" id="{BC835DEF-926C-3A42-AB8E-7ACF79361BBD}"/>
              </a:ext>
            </a:extLst>
          </p:cNvPr>
          <p:cNvSpPr>
            <a:spLocks noGrp="1"/>
          </p:cNvSpPr>
          <p:nvPr>
            <p:ph idx="1" hasCustomPrompt="1"/>
          </p:nvPr>
        </p:nvSpPr>
        <p:spPr>
          <a:xfrm>
            <a:off x="1307938" y="3658641"/>
            <a:ext cx="8518967" cy="249299"/>
          </a:xfrm>
        </p:spPr>
        <p:txBody>
          <a:bodyPr wrap="square" lIns="0" tIns="0" rIns="0" bIns="0">
            <a:spAutoFit/>
          </a:bodyPr>
          <a:lstStyle>
            <a:lvl1pPr marL="36000" indent="0" algn="l" defTabSz="914400" rtl="0" eaLnBrk="1" latinLnBrk="0" hangingPunct="1">
              <a:lnSpc>
                <a:spcPct val="90000"/>
              </a:lnSpc>
              <a:buNone/>
              <a:defRPr lang="en-GB" sz="1800" b="1" kern="1200" dirty="0">
                <a:solidFill>
                  <a:schemeClr val="tx1"/>
                </a:solidFill>
                <a:latin typeface="Arial" panose="020B0604020202020204" pitchFamily="34" charset="0"/>
                <a:ea typeface="+mn-ea"/>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a:t>
            </a:r>
            <a:r>
              <a:rPr lang="en-GB" dirty="0" err="1"/>
              <a:t>Subheader</a:t>
            </a:r>
            <a:endParaRPr lang="en-GB" dirty="0"/>
          </a:p>
        </p:txBody>
      </p:sp>
      <p:pic>
        <p:nvPicPr>
          <p:cNvPr id="12" name="Graphic 11">
            <a:extLst>
              <a:ext uri="{FF2B5EF4-FFF2-40B4-BE49-F238E27FC236}">
                <a16:creationId xmlns:a16="http://schemas.microsoft.com/office/drawing/2014/main" id="{7E5CCE06-45E7-D641-9445-78124D3A21A7}"/>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1839" t="-3221" r="10211" b="8871"/>
          <a:stretch/>
        </p:blipFill>
        <p:spPr>
          <a:xfrm>
            <a:off x="0" y="0"/>
            <a:ext cx="1671162" cy="967190"/>
          </a:xfrm>
          <a:prstGeom prst="rect">
            <a:avLst/>
          </a:prstGeom>
        </p:spPr>
      </p:pic>
      <p:pic>
        <p:nvPicPr>
          <p:cNvPr id="14" name="Picture 13">
            <a:extLst>
              <a:ext uri="{FF2B5EF4-FFF2-40B4-BE49-F238E27FC236}">
                <a16:creationId xmlns:a16="http://schemas.microsoft.com/office/drawing/2014/main" id="{6BFCCAB7-4BC3-8841-90AA-9A5D654010AF}"/>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r="-9152" b="-17768"/>
          <a:stretch/>
        </p:blipFill>
        <p:spPr>
          <a:xfrm>
            <a:off x="10555200" y="5752800"/>
            <a:ext cx="1636800" cy="1105200"/>
          </a:xfrm>
          <a:prstGeom prst="rect">
            <a:avLst/>
          </a:prstGeom>
        </p:spPr>
      </p:pic>
      <p:sp>
        <p:nvSpPr>
          <p:cNvPr id="15" name="Slide Number Placeholder 4">
            <a:extLst>
              <a:ext uri="{FF2B5EF4-FFF2-40B4-BE49-F238E27FC236}">
                <a16:creationId xmlns:a16="http://schemas.microsoft.com/office/drawing/2014/main" id="{97E81B62-C3A6-104A-AF49-EE8FF75897DB}"/>
              </a:ext>
            </a:extLst>
          </p:cNvPr>
          <p:cNvSpPr>
            <a:spLocks noGrp="1"/>
          </p:cNvSpPr>
          <p:nvPr>
            <p:ph type="sldNum" sz="quarter" idx="12"/>
          </p:nvPr>
        </p:nvSpPr>
        <p:spPr>
          <a:xfrm>
            <a:off x="4724400" y="6437152"/>
            <a:ext cx="2743200" cy="184666"/>
          </a:xfrm>
        </p:spPr>
        <p:txBody>
          <a:bodyPr/>
          <a:lstStyle/>
          <a:p>
            <a:fld id="{DC1C2B30-68F8-E140-8F6A-84EA7724D904}" type="slidenum">
              <a:rPr lang="en-US" smtClean="0"/>
              <a:t>‹#›</a:t>
            </a:fld>
            <a:endParaRPr lang="en-US" dirty="0"/>
          </a:p>
        </p:txBody>
      </p:sp>
      <p:sp>
        <p:nvSpPr>
          <p:cNvPr id="16" name="Date Placeholder 3">
            <a:extLst>
              <a:ext uri="{FF2B5EF4-FFF2-40B4-BE49-F238E27FC236}">
                <a16:creationId xmlns:a16="http://schemas.microsoft.com/office/drawing/2014/main" id="{B77B06A0-6B5C-E249-AB79-591AA8FDA763}"/>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Tree>
    <p:extLst>
      <p:ext uri="{BB962C8B-B14F-4D97-AF65-F5344CB8AC3E}">
        <p14:creationId xmlns:p14="http://schemas.microsoft.com/office/powerpoint/2010/main" val="210087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Text in Box">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429FBB-D83D-1C43-A47B-D24AD397E01B}"/>
              </a:ext>
            </a:extLst>
          </p:cNvPr>
          <p:cNvSpPr>
            <a:spLocks noGrp="1"/>
          </p:cNvSpPr>
          <p:nvPr>
            <p:ph type="ftr" sz="quarter" idx="11"/>
          </p:nvPr>
        </p:nvSpPr>
        <p:spPr>
          <a:xfrm>
            <a:off x="7653805" y="667571"/>
            <a:ext cx="4114800" cy="184666"/>
          </a:xfrm>
        </p:spPr>
        <p:txBody>
          <a:bodyPr lIns="0" tIns="0" rIns="0" bIns="0">
            <a:spAutoFit/>
          </a:bodyPr>
          <a:lstStyle>
            <a:lvl1pPr>
              <a:defRPr lang="en-US" sz="1200" b="1" kern="1200" dirty="0">
                <a:solidFill>
                  <a:schemeClr val="tx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3FC861BB-F5AF-C549-B2A2-9540C20F0149}"/>
              </a:ext>
            </a:extLst>
          </p:cNvPr>
          <p:cNvCxnSpPr>
            <a:cxnSpLocks/>
          </p:cNvCxnSpPr>
          <p:nvPr userDrawn="1"/>
        </p:nvCxnSpPr>
        <p:spPr>
          <a:xfrm>
            <a:off x="423395" y="972000"/>
            <a:ext cx="11345210" cy="0"/>
          </a:xfrm>
          <a:prstGeom prst="line">
            <a:avLst/>
          </a:prstGeom>
          <a:ln w="25400">
            <a:solidFill>
              <a:srgbClr val="9A3393"/>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F22CEAFB-C4AD-3E4F-A683-CBFEE7B600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8981" b="-18055"/>
          <a:stretch/>
        </p:blipFill>
        <p:spPr>
          <a:xfrm>
            <a:off x="10555200" y="5752800"/>
            <a:ext cx="1636800" cy="1105200"/>
          </a:xfrm>
          <a:prstGeom prst="rect">
            <a:avLst/>
          </a:prstGeom>
        </p:spPr>
      </p:pic>
      <p:pic>
        <p:nvPicPr>
          <p:cNvPr id="10" name="Graphic 9">
            <a:extLst>
              <a:ext uri="{FF2B5EF4-FFF2-40B4-BE49-F238E27FC236}">
                <a16:creationId xmlns:a16="http://schemas.microsoft.com/office/drawing/2014/main" id="{EFC206A3-7F3E-5644-A7B1-881E02D9FBD9}"/>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1839" t="-3221" r="10211" b="8871"/>
          <a:stretch/>
        </p:blipFill>
        <p:spPr>
          <a:xfrm>
            <a:off x="0" y="0"/>
            <a:ext cx="1671162" cy="967190"/>
          </a:xfrm>
          <a:prstGeom prst="rect">
            <a:avLst/>
          </a:prstGeom>
        </p:spPr>
      </p:pic>
      <p:pic>
        <p:nvPicPr>
          <p:cNvPr id="14" name="Picture 13">
            <a:extLst>
              <a:ext uri="{FF2B5EF4-FFF2-40B4-BE49-F238E27FC236}">
                <a16:creationId xmlns:a16="http://schemas.microsoft.com/office/drawing/2014/main" id="{F3EB7F07-3F79-8E41-9218-81152ADCB22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r="-1051"/>
          <a:stretch/>
        </p:blipFill>
        <p:spPr>
          <a:xfrm rot="5400000">
            <a:off x="4122517" y="-279954"/>
            <a:ext cx="3946967" cy="8042942"/>
          </a:xfrm>
          <a:prstGeom prst="rect">
            <a:avLst/>
          </a:prstGeom>
        </p:spPr>
      </p:pic>
      <p:sp>
        <p:nvSpPr>
          <p:cNvPr id="2" name="Title 1">
            <a:extLst>
              <a:ext uri="{FF2B5EF4-FFF2-40B4-BE49-F238E27FC236}">
                <a16:creationId xmlns:a16="http://schemas.microsoft.com/office/drawing/2014/main" id="{EAFE2BCE-4A55-464E-AC29-7A4FC1C1EED9}"/>
              </a:ext>
            </a:extLst>
          </p:cNvPr>
          <p:cNvSpPr>
            <a:spLocks noGrp="1"/>
          </p:cNvSpPr>
          <p:nvPr>
            <p:ph type="title"/>
          </p:nvPr>
        </p:nvSpPr>
        <p:spPr>
          <a:xfrm>
            <a:off x="2746800" y="2680186"/>
            <a:ext cx="6678000" cy="366254"/>
          </a:xfrm>
        </p:spPr>
        <p:txBody>
          <a:bodyPr wrap="square" lIns="0" tIns="0" rIns="0" bIns="0" anchor="b" anchorCtr="0">
            <a:spAutoFit/>
          </a:bodyPr>
          <a:lstStyle>
            <a:lvl1pPr>
              <a:lnSpc>
                <a:spcPct val="85000"/>
              </a:lnSpc>
              <a:defRPr sz="2800" b="1" spc="-70" baseline="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22F7ABA-6DC5-D443-A871-6391D8472B05}"/>
              </a:ext>
            </a:extLst>
          </p:cNvPr>
          <p:cNvSpPr>
            <a:spLocks noGrp="1"/>
          </p:cNvSpPr>
          <p:nvPr>
            <p:ph idx="1"/>
          </p:nvPr>
        </p:nvSpPr>
        <p:spPr>
          <a:xfrm>
            <a:off x="2766000" y="3176468"/>
            <a:ext cx="6660000" cy="215444"/>
          </a:xfrm>
        </p:spPr>
        <p:txBody>
          <a:bodyPr wrap="square" lIns="0" tIns="0" rIns="0" bIns="0">
            <a:spAutoFit/>
          </a:bodyPr>
          <a:lstStyle>
            <a:lvl1pPr marL="0" indent="0">
              <a:lnSpc>
                <a:spcPct val="100000"/>
              </a:lnSpc>
              <a:buNone/>
              <a:defRPr sz="1400">
                <a:solidFill>
                  <a:schemeClr val="bg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19" name="Date Placeholder 3">
            <a:extLst>
              <a:ext uri="{FF2B5EF4-FFF2-40B4-BE49-F238E27FC236}">
                <a16:creationId xmlns:a16="http://schemas.microsoft.com/office/drawing/2014/main" id="{441AF439-9945-4749-8F97-00B6442B3AA3}"/>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
        <p:nvSpPr>
          <p:cNvPr id="11" name="Slide Number Placeholder 5">
            <a:extLst>
              <a:ext uri="{FF2B5EF4-FFF2-40B4-BE49-F238E27FC236}">
                <a16:creationId xmlns:a16="http://schemas.microsoft.com/office/drawing/2014/main" id="{DDC0AFDB-E55D-3D4B-8A15-63969A97058B}"/>
              </a:ext>
            </a:extLst>
          </p:cNvPr>
          <p:cNvSpPr>
            <a:spLocks noGrp="1"/>
          </p:cNvSpPr>
          <p:nvPr>
            <p:ph type="sldNum" sz="quarter" idx="4"/>
          </p:nvPr>
        </p:nvSpPr>
        <p:spPr>
          <a:xfrm>
            <a:off x="4724400" y="6437152"/>
            <a:ext cx="2743200" cy="184666"/>
          </a:xfrm>
          <a:prstGeom prst="rect">
            <a:avLst/>
          </a:prstGeom>
        </p:spPr>
        <p:txBody>
          <a:bodyPr vert="horz" lIns="0" tIns="0" rIns="0" bIns="0" rtlCol="0" anchor="b" anchorCtr="0">
            <a:spAutoFit/>
          </a:bodyPr>
          <a:lstStyle>
            <a:lvl1pPr algn="ctr">
              <a:defRPr sz="1200">
                <a:solidFill>
                  <a:srgbClr val="9A3393"/>
                </a:solidFill>
                <a:latin typeface="Arial" panose="020B0604020202020204" pitchFamily="34" charset="0"/>
                <a:cs typeface="Arial" panose="020B0604020202020204" pitchFamily="34" charset="0"/>
              </a:defRPr>
            </a:lvl1pPr>
          </a:lstStyle>
          <a:p>
            <a:fld id="{DC1C2B30-68F8-E140-8F6A-84EA7724D904}" type="slidenum">
              <a:rPr lang="en-US" smtClean="0"/>
              <a:pPr/>
              <a:t>‹#›</a:t>
            </a:fld>
            <a:endParaRPr lang="en-US" dirty="0"/>
          </a:p>
        </p:txBody>
      </p:sp>
    </p:spTree>
    <p:extLst>
      <p:ext uri="{BB962C8B-B14F-4D97-AF65-F5344CB8AC3E}">
        <p14:creationId xmlns:p14="http://schemas.microsoft.com/office/powerpoint/2010/main" val="245715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429FBB-D83D-1C43-A47B-D24AD397E01B}"/>
              </a:ext>
            </a:extLst>
          </p:cNvPr>
          <p:cNvSpPr>
            <a:spLocks noGrp="1"/>
          </p:cNvSpPr>
          <p:nvPr>
            <p:ph type="ftr" sz="quarter" idx="11"/>
          </p:nvPr>
        </p:nvSpPr>
        <p:spPr>
          <a:xfrm>
            <a:off x="7293600" y="667571"/>
            <a:ext cx="4474800" cy="184666"/>
          </a:xfrm>
        </p:spPr>
        <p:txBody>
          <a:bodyPr lIns="0" tIns="0" rIns="0" bIns="0">
            <a:spAutoFit/>
          </a:bodyPr>
          <a:lstStyle>
            <a:lvl1pPr>
              <a:defRPr lang="en-US" sz="1200" b="1" kern="1200" dirty="0">
                <a:solidFill>
                  <a:schemeClr val="tx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3FC861BB-F5AF-C549-B2A2-9540C20F0149}"/>
              </a:ext>
            </a:extLst>
          </p:cNvPr>
          <p:cNvCxnSpPr>
            <a:cxnSpLocks/>
          </p:cNvCxnSpPr>
          <p:nvPr userDrawn="1"/>
        </p:nvCxnSpPr>
        <p:spPr>
          <a:xfrm>
            <a:off x="423395" y="972000"/>
            <a:ext cx="11345210" cy="0"/>
          </a:xfrm>
          <a:prstGeom prst="line">
            <a:avLst/>
          </a:prstGeom>
          <a:ln w="25400">
            <a:solidFill>
              <a:srgbClr val="9A3393"/>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F22CEAFB-C4AD-3E4F-A683-CBFEE7B600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8981" b="-18055"/>
          <a:stretch/>
        </p:blipFill>
        <p:spPr>
          <a:xfrm>
            <a:off x="10555200" y="5752800"/>
            <a:ext cx="1636800" cy="1105200"/>
          </a:xfrm>
          <a:prstGeom prst="rect">
            <a:avLst/>
          </a:prstGeom>
        </p:spPr>
      </p:pic>
      <p:pic>
        <p:nvPicPr>
          <p:cNvPr id="10" name="Graphic 9">
            <a:extLst>
              <a:ext uri="{FF2B5EF4-FFF2-40B4-BE49-F238E27FC236}">
                <a16:creationId xmlns:a16="http://schemas.microsoft.com/office/drawing/2014/main" id="{EFC206A3-7F3E-5644-A7B1-881E02D9FBD9}"/>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1839" t="-3221" r="10211" b="8871"/>
          <a:stretch/>
        </p:blipFill>
        <p:spPr>
          <a:xfrm>
            <a:off x="0" y="0"/>
            <a:ext cx="1671162" cy="967190"/>
          </a:xfrm>
          <a:prstGeom prst="rect">
            <a:avLst/>
          </a:prstGeom>
        </p:spPr>
      </p:pic>
      <p:sp>
        <p:nvSpPr>
          <p:cNvPr id="11" name="Slide Number Placeholder 4">
            <a:extLst>
              <a:ext uri="{FF2B5EF4-FFF2-40B4-BE49-F238E27FC236}">
                <a16:creationId xmlns:a16="http://schemas.microsoft.com/office/drawing/2014/main" id="{5BF5DED3-EF8B-FF43-811F-360F2C85DF8D}"/>
              </a:ext>
            </a:extLst>
          </p:cNvPr>
          <p:cNvSpPr>
            <a:spLocks noGrp="1"/>
          </p:cNvSpPr>
          <p:nvPr>
            <p:ph type="sldNum" sz="quarter" idx="12"/>
          </p:nvPr>
        </p:nvSpPr>
        <p:spPr>
          <a:xfrm>
            <a:off x="4724400" y="6437152"/>
            <a:ext cx="2743200" cy="184666"/>
          </a:xfrm>
        </p:spPr>
        <p:txBody>
          <a:bodyPr/>
          <a:lstStyle/>
          <a:p>
            <a:fld id="{DC1C2B30-68F8-E140-8F6A-84EA7724D904}" type="slidenum">
              <a:rPr lang="en-US" smtClean="0"/>
              <a:t>‹#›</a:t>
            </a:fld>
            <a:endParaRPr lang="en-US" dirty="0"/>
          </a:p>
        </p:txBody>
      </p:sp>
      <p:sp>
        <p:nvSpPr>
          <p:cNvPr id="12" name="Date Placeholder 3">
            <a:extLst>
              <a:ext uri="{FF2B5EF4-FFF2-40B4-BE49-F238E27FC236}">
                <a16:creationId xmlns:a16="http://schemas.microsoft.com/office/drawing/2014/main" id="{D2024601-D147-5049-A259-2788793F5816}"/>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
        <p:nvSpPr>
          <p:cNvPr id="13" name="Title 1">
            <a:extLst>
              <a:ext uri="{FF2B5EF4-FFF2-40B4-BE49-F238E27FC236}">
                <a16:creationId xmlns:a16="http://schemas.microsoft.com/office/drawing/2014/main" id="{DFAAE5DE-9303-4B40-9FF3-F1FF5CB5F5F8}"/>
              </a:ext>
            </a:extLst>
          </p:cNvPr>
          <p:cNvSpPr>
            <a:spLocks noGrp="1"/>
          </p:cNvSpPr>
          <p:nvPr>
            <p:ph type="title"/>
          </p:nvPr>
        </p:nvSpPr>
        <p:spPr>
          <a:xfrm>
            <a:off x="1062000" y="1934763"/>
            <a:ext cx="10051200" cy="392415"/>
          </a:xfrm>
        </p:spPr>
        <p:txBody>
          <a:bodyPr wrap="square" lIns="0" tIns="0" rIns="0" bIns="0" anchor="b" anchorCtr="0">
            <a:spAutoFit/>
          </a:bodyPr>
          <a:lstStyle>
            <a:lvl1pPr>
              <a:lnSpc>
                <a:spcPct val="85000"/>
              </a:lnSpc>
              <a:defRPr sz="3000" b="1" spc="-70" baseline="0">
                <a:solidFill>
                  <a:schemeClr val="accent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6" name="Content Placeholder 2">
            <a:extLst>
              <a:ext uri="{FF2B5EF4-FFF2-40B4-BE49-F238E27FC236}">
                <a16:creationId xmlns:a16="http://schemas.microsoft.com/office/drawing/2014/main" id="{4CCB8ABC-9E4E-D943-BAE4-F84D0E270D0D}"/>
              </a:ext>
            </a:extLst>
          </p:cNvPr>
          <p:cNvSpPr>
            <a:spLocks noGrp="1"/>
          </p:cNvSpPr>
          <p:nvPr>
            <p:ph idx="13"/>
          </p:nvPr>
        </p:nvSpPr>
        <p:spPr>
          <a:xfrm>
            <a:off x="1080000" y="2545697"/>
            <a:ext cx="10033200" cy="246221"/>
          </a:xfrm>
        </p:spPr>
        <p:txBody>
          <a:bodyPr wrap="square" lIns="0" tIns="0" rIns="0" bIns="0">
            <a:spAutoFit/>
          </a:bodyPr>
          <a:lstStyle>
            <a:lvl1pPr marL="162000" indent="-162000">
              <a:lnSpc>
                <a:spcPct val="100000"/>
              </a:lnSpc>
              <a:spcBef>
                <a:spcPts val="0"/>
              </a:spcBef>
              <a:spcAft>
                <a:spcPts val="1200"/>
              </a:spcAft>
              <a:buClr>
                <a:schemeClr val="accent1"/>
              </a:buClr>
              <a:buSzPct val="110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258612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Text and Pictur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429FBB-D83D-1C43-A47B-D24AD397E01B}"/>
              </a:ext>
            </a:extLst>
          </p:cNvPr>
          <p:cNvSpPr>
            <a:spLocks noGrp="1"/>
          </p:cNvSpPr>
          <p:nvPr>
            <p:ph type="ftr" sz="quarter" idx="11"/>
          </p:nvPr>
        </p:nvSpPr>
        <p:spPr>
          <a:xfrm>
            <a:off x="7293600" y="667571"/>
            <a:ext cx="4474800" cy="184666"/>
          </a:xfrm>
        </p:spPr>
        <p:txBody>
          <a:bodyPr lIns="0" tIns="0" rIns="0" bIns="0">
            <a:spAutoFit/>
          </a:bodyPr>
          <a:lstStyle>
            <a:lvl1pPr>
              <a:defRPr lang="en-US" sz="1200" b="1" kern="1200" dirty="0">
                <a:solidFill>
                  <a:schemeClr val="tx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3FC861BB-F5AF-C549-B2A2-9540C20F0149}"/>
              </a:ext>
            </a:extLst>
          </p:cNvPr>
          <p:cNvCxnSpPr>
            <a:cxnSpLocks/>
          </p:cNvCxnSpPr>
          <p:nvPr userDrawn="1"/>
        </p:nvCxnSpPr>
        <p:spPr>
          <a:xfrm>
            <a:off x="423395" y="972000"/>
            <a:ext cx="11345210" cy="0"/>
          </a:xfrm>
          <a:prstGeom prst="line">
            <a:avLst/>
          </a:prstGeom>
          <a:ln w="25400">
            <a:solidFill>
              <a:srgbClr val="9A3393"/>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F22CEAFB-C4AD-3E4F-A683-CBFEE7B600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8981" b="-18055"/>
          <a:stretch/>
        </p:blipFill>
        <p:spPr>
          <a:xfrm>
            <a:off x="10555200" y="5752800"/>
            <a:ext cx="1636800" cy="1105200"/>
          </a:xfrm>
          <a:prstGeom prst="rect">
            <a:avLst/>
          </a:prstGeom>
        </p:spPr>
      </p:pic>
      <p:pic>
        <p:nvPicPr>
          <p:cNvPr id="10" name="Graphic 9">
            <a:extLst>
              <a:ext uri="{FF2B5EF4-FFF2-40B4-BE49-F238E27FC236}">
                <a16:creationId xmlns:a16="http://schemas.microsoft.com/office/drawing/2014/main" id="{EFC206A3-7F3E-5644-A7B1-881E02D9FBD9}"/>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1839" t="-3221" r="10211" b="8871"/>
          <a:stretch/>
        </p:blipFill>
        <p:spPr>
          <a:xfrm>
            <a:off x="0" y="0"/>
            <a:ext cx="1671162" cy="967190"/>
          </a:xfrm>
          <a:prstGeom prst="rect">
            <a:avLst/>
          </a:prstGeom>
        </p:spPr>
      </p:pic>
      <p:sp>
        <p:nvSpPr>
          <p:cNvPr id="11" name="Slide Number Placeholder 4">
            <a:extLst>
              <a:ext uri="{FF2B5EF4-FFF2-40B4-BE49-F238E27FC236}">
                <a16:creationId xmlns:a16="http://schemas.microsoft.com/office/drawing/2014/main" id="{5BF5DED3-EF8B-FF43-811F-360F2C85DF8D}"/>
              </a:ext>
            </a:extLst>
          </p:cNvPr>
          <p:cNvSpPr>
            <a:spLocks noGrp="1"/>
          </p:cNvSpPr>
          <p:nvPr>
            <p:ph type="sldNum" sz="quarter" idx="12"/>
          </p:nvPr>
        </p:nvSpPr>
        <p:spPr>
          <a:xfrm>
            <a:off x="4724400" y="6437152"/>
            <a:ext cx="2743200" cy="184666"/>
          </a:xfrm>
        </p:spPr>
        <p:txBody>
          <a:bodyPr/>
          <a:lstStyle/>
          <a:p>
            <a:fld id="{DC1C2B30-68F8-E140-8F6A-84EA7724D904}" type="slidenum">
              <a:rPr lang="en-US" smtClean="0"/>
              <a:t>‹#›</a:t>
            </a:fld>
            <a:endParaRPr lang="en-US" dirty="0"/>
          </a:p>
        </p:txBody>
      </p:sp>
      <p:sp>
        <p:nvSpPr>
          <p:cNvPr id="12" name="Date Placeholder 3">
            <a:extLst>
              <a:ext uri="{FF2B5EF4-FFF2-40B4-BE49-F238E27FC236}">
                <a16:creationId xmlns:a16="http://schemas.microsoft.com/office/drawing/2014/main" id="{D2024601-D147-5049-A259-2788793F5816}"/>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
        <p:nvSpPr>
          <p:cNvPr id="18" name="Title 1">
            <a:extLst>
              <a:ext uri="{FF2B5EF4-FFF2-40B4-BE49-F238E27FC236}">
                <a16:creationId xmlns:a16="http://schemas.microsoft.com/office/drawing/2014/main" id="{3FDEF0D1-C2B4-744F-BCA7-5A319D3EB8C4}"/>
              </a:ext>
            </a:extLst>
          </p:cNvPr>
          <p:cNvSpPr>
            <a:spLocks noGrp="1"/>
          </p:cNvSpPr>
          <p:nvPr>
            <p:ph type="title"/>
          </p:nvPr>
        </p:nvSpPr>
        <p:spPr>
          <a:xfrm>
            <a:off x="1062000" y="1934763"/>
            <a:ext cx="5777712" cy="392415"/>
          </a:xfrm>
        </p:spPr>
        <p:txBody>
          <a:bodyPr wrap="square" lIns="0" tIns="0" rIns="0" bIns="0" anchor="b" anchorCtr="0">
            <a:spAutoFit/>
          </a:bodyPr>
          <a:lstStyle>
            <a:lvl1pPr>
              <a:lnSpc>
                <a:spcPct val="85000"/>
              </a:lnSpc>
              <a:defRPr sz="3000" b="1" spc="-70" baseline="0">
                <a:solidFill>
                  <a:schemeClr val="accent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20" name="Picture Placeholder 14">
            <a:extLst>
              <a:ext uri="{FF2B5EF4-FFF2-40B4-BE49-F238E27FC236}">
                <a16:creationId xmlns:a16="http://schemas.microsoft.com/office/drawing/2014/main" id="{2ED462D8-6B50-4D46-A4FA-CDF33F3C0ED9}"/>
              </a:ext>
            </a:extLst>
          </p:cNvPr>
          <p:cNvSpPr>
            <a:spLocks noGrp="1"/>
          </p:cNvSpPr>
          <p:nvPr>
            <p:ph type="pic" sz="quarter" idx="10"/>
          </p:nvPr>
        </p:nvSpPr>
        <p:spPr>
          <a:xfrm>
            <a:off x="7027200" y="1170000"/>
            <a:ext cx="4086000" cy="4599432"/>
          </a:xfrm>
        </p:spPr>
        <p:txBody>
          <a:bodyPr anchor="ctr" anchorCtr="0">
            <a:noAutofit/>
          </a:bodyPr>
          <a:lstStyle>
            <a:lvl1pPr marL="0" indent="0" algn="ctr">
              <a:buNone/>
              <a:defRPr sz="1200">
                <a:solidFill>
                  <a:schemeClr val="tx1"/>
                </a:solidFill>
              </a:defRPr>
            </a:lvl1pPr>
          </a:lstStyle>
          <a:p>
            <a:endParaRPr lang="en-GB" dirty="0"/>
          </a:p>
        </p:txBody>
      </p:sp>
      <p:sp>
        <p:nvSpPr>
          <p:cNvPr id="22" name="Content Placeholder 2">
            <a:extLst>
              <a:ext uri="{FF2B5EF4-FFF2-40B4-BE49-F238E27FC236}">
                <a16:creationId xmlns:a16="http://schemas.microsoft.com/office/drawing/2014/main" id="{14D239EA-FCC6-5548-A3EE-6D51E90A9EB2}"/>
              </a:ext>
            </a:extLst>
          </p:cNvPr>
          <p:cNvSpPr>
            <a:spLocks noGrp="1"/>
          </p:cNvSpPr>
          <p:nvPr>
            <p:ph idx="13"/>
          </p:nvPr>
        </p:nvSpPr>
        <p:spPr>
          <a:xfrm>
            <a:off x="1080000" y="2545697"/>
            <a:ext cx="5760000" cy="246221"/>
          </a:xfrm>
        </p:spPr>
        <p:txBody>
          <a:bodyPr wrap="square" lIns="0" tIns="0" rIns="0" bIns="0">
            <a:spAutoFit/>
          </a:bodyPr>
          <a:lstStyle>
            <a:lvl1pPr marL="162000" indent="-162000">
              <a:lnSpc>
                <a:spcPct val="100000"/>
              </a:lnSpc>
              <a:spcBef>
                <a:spcPts val="0"/>
              </a:spcBef>
              <a:spcAft>
                <a:spcPts val="1200"/>
              </a:spcAft>
              <a:buClr>
                <a:schemeClr val="accent1"/>
              </a:buClr>
              <a:buSzPct val="110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423844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ext - 2 Column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100372-F45B-AD45-A834-8A6D5E6D6C3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392317" y="4736645"/>
            <a:ext cx="4799683" cy="2121355"/>
          </a:xfrm>
          <a:prstGeom prst="rect">
            <a:avLst/>
          </a:prstGeom>
        </p:spPr>
      </p:pic>
      <p:sp>
        <p:nvSpPr>
          <p:cNvPr id="5" name="Footer Placeholder 4">
            <a:extLst>
              <a:ext uri="{FF2B5EF4-FFF2-40B4-BE49-F238E27FC236}">
                <a16:creationId xmlns:a16="http://schemas.microsoft.com/office/drawing/2014/main" id="{A7429FBB-D83D-1C43-A47B-D24AD397E01B}"/>
              </a:ext>
            </a:extLst>
          </p:cNvPr>
          <p:cNvSpPr>
            <a:spLocks noGrp="1"/>
          </p:cNvSpPr>
          <p:nvPr>
            <p:ph type="ftr" sz="quarter" idx="11"/>
          </p:nvPr>
        </p:nvSpPr>
        <p:spPr>
          <a:xfrm>
            <a:off x="7293600" y="667571"/>
            <a:ext cx="4474800" cy="184666"/>
          </a:xfrm>
        </p:spPr>
        <p:txBody>
          <a:bodyPr lIns="0" tIns="0" rIns="0" bIns="0">
            <a:spAutoFit/>
          </a:bodyPr>
          <a:lstStyle>
            <a:lvl1pPr>
              <a:defRPr lang="en-US" sz="1200" b="1" kern="1200" dirty="0">
                <a:solidFill>
                  <a:schemeClr val="tx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3FC861BB-F5AF-C549-B2A2-9540C20F0149}"/>
              </a:ext>
            </a:extLst>
          </p:cNvPr>
          <p:cNvCxnSpPr>
            <a:cxnSpLocks/>
          </p:cNvCxnSpPr>
          <p:nvPr userDrawn="1"/>
        </p:nvCxnSpPr>
        <p:spPr>
          <a:xfrm>
            <a:off x="423395" y="972000"/>
            <a:ext cx="11345210" cy="0"/>
          </a:xfrm>
          <a:prstGeom prst="line">
            <a:avLst/>
          </a:prstGeom>
          <a:ln w="25400">
            <a:solidFill>
              <a:srgbClr val="9A3393"/>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EFC206A3-7F3E-5644-A7B1-881E02D9FBD9}"/>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1839" t="-3221" r="10211" b="8871"/>
          <a:stretch/>
        </p:blipFill>
        <p:spPr>
          <a:xfrm>
            <a:off x="0" y="0"/>
            <a:ext cx="1671162" cy="967190"/>
          </a:xfrm>
          <a:prstGeom prst="rect">
            <a:avLst/>
          </a:prstGeom>
        </p:spPr>
      </p:pic>
      <p:pic>
        <p:nvPicPr>
          <p:cNvPr id="8" name="Picture 7">
            <a:extLst>
              <a:ext uri="{FF2B5EF4-FFF2-40B4-BE49-F238E27FC236}">
                <a16:creationId xmlns:a16="http://schemas.microsoft.com/office/drawing/2014/main" id="{8D5FBF7A-ABA5-814D-B07D-FD8974D199FA}"/>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r="-9152" b="-17768"/>
          <a:stretch/>
        </p:blipFill>
        <p:spPr>
          <a:xfrm>
            <a:off x="10555200" y="5752800"/>
            <a:ext cx="1636800" cy="1105200"/>
          </a:xfrm>
          <a:prstGeom prst="rect">
            <a:avLst/>
          </a:prstGeom>
        </p:spPr>
      </p:pic>
      <p:sp>
        <p:nvSpPr>
          <p:cNvPr id="15" name="Slide Number Placeholder 4">
            <a:extLst>
              <a:ext uri="{FF2B5EF4-FFF2-40B4-BE49-F238E27FC236}">
                <a16:creationId xmlns:a16="http://schemas.microsoft.com/office/drawing/2014/main" id="{9C7F1190-998C-B94B-B40A-855BA0A53A98}"/>
              </a:ext>
            </a:extLst>
          </p:cNvPr>
          <p:cNvSpPr>
            <a:spLocks noGrp="1"/>
          </p:cNvSpPr>
          <p:nvPr>
            <p:ph type="sldNum" sz="quarter" idx="12"/>
          </p:nvPr>
        </p:nvSpPr>
        <p:spPr>
          <a:xfrm>
            <a:off x="4724400" y="6437152"/>
            <a:ext cx="2743200" cy="184666"/>
          </a:xfrm>
        </p:spPr>
        <p:txBody>
          <a:bodyPr/>
          <a:lstStyle/>
          <a:p>
            <a:fld id="{DC1C2B30-68F8-E140-8F6A-84EA7724D904}" type="slidenum">
              <a:rPr lang="en-US" smtClean="0"/>
              <a:t>‹#›</a:t>
            </a:fld>
            <a:endParaRPr lang="en-US" dirty="0"/>
          </a:p>
        </p:txBody>
      </p:sp>
      <p:sp>
        <p:nvSpPr>
          <p:cNvPr id="16" name="Date Placeholder 3">
            <a:extLst>
              <a:ext uri="{FF2B5EF4-FFF2-40B4-BE49-F238E27FC236}">
                <a16:creationId xmlns:a16="http://schemas.microsoft.com/office/drawing/2014/main" id="{E1208B5D-2D00-CD4C-A119-88C5F45D372E}"/>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
        <p:nvSpPr>
          <p:cNvPr id="12" name="Title 1">
            <a:extLst>
              <a:ext uri="{FF2B5EF4-FFF2-40B4-BE49-F238E27FC236}">
                <a16:creationId xmlns:a16="http://schemas.microsoft.com/office/drawing/2014/main" id="{1F0CECA3-5A95-B541-B7F9-23A51478B1A1}"/>
              </a:ext>
            </a:extLst>
          </p:cNvPr>
          <p:cNvSpPr>
            <a:spLocks noGrp="1"/>
          </p:cNvSpPr>
          <p:nvPr>
            <p:ph type="title"/>
          </p:nvPr>
        </p:nvSpPr>
        <p:spPr>
          <a:xfrm>
            <a:off x="1062000" y="1934763"/>
            <a:ext cx="10051200" cy="392415"/>
          </a:xfrm>
        </p:spPr>
        <p:txBody>
          <a:bodyPr wrap="square" lIns="0" tIns="0" rIns="0" bIns="0" anchor="b" anchorCtr="0">
            <a:spAutoFit/>
          </a:bodyPr>
          <a:lstStyle>
            <a:lvl1pPr>
              <a:lnSpc>
                <a:spcPct val="85000"/>
              </a:lnSpc>
              <a:defRPr sz="3000" b="1" spc="-70" baseline="0">
                <a:solidFill>
                  <a:schemeClr val="accent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9" name="Content Placeholder 2">
            <a:extLst>
              <a:ext uri="{FF2B5EF4-FFF2-40B4-BE49-F238E27FC236}">
                <a16:creationId xmlns:a16="http://schemas.microsoft.com/office/drawing/2014/main" id="{6E6BD5AE-60B6-0145-AA73-699FBA8E7B64}"/>
              </a:ext>
            </a:extLst>
          </p:cNvPr>
          <p:cNvSpPr>
            <a:spLocks noGrp="1"/>
          </p:cNvSpPr>
          <p:nvPr>
            <p:ph idx="13"/>
          </p:nvPr>
        </p:nvSpPr>
        <p:spPr>
          <a:xfrm>
            <a:off x="1080000" y="2545697"/>
            <a:ext cx="10033200" cy="246221"/>
          </a:xfrm>
        </p:spPr>
        <p:txBody>
          <a:bodyPr wrap="square" lIns="0" tIns="0" rIns="0" bIns="0">
            <a:spAutoFit/>
          </a:bodyPr>
          <a:lstStyle>
            <a:lvl1pPr marL="162000" indent="-162000">
              <a:lnSpc>
                <a:spcPct val="100000"/>
              </a:lnSpc>
              <a:spcBef>
                <a:spcPts val="0"/>
              </a:spcBef>
              <a:spcAft>
                <a:spcPts val="1200"/>
              </a:spcAft>
              <a:buClr>
                <a:schemeClr val="accent1"/>
              </a:buClr>
              <a:buSzPct val="110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14517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Text with Pictur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429FBB-D83D-1C43-A47B-D24AD397E01B}"/>
              </a:ext>
            </a:extLst>
          </p:cNvPr>
          <p:cNvSpPr>
            <a:spLocks noGrp="1"/>
          </p:cNvSpPr>
          <p:nvPr>
            <p:ph type="ftr" sz="quarter" idx="11"/>
          </p:nvPr>
        </p:nvSpPr>
        <p:spPr>
          <a:xfrm>
            <a:off x="7293600" y="667571"/>
            <a:ext cx="4474800" cy="184666"/>
          </a:xfrm>
        </p:spPr>
        <p:txBody>
          <a:bodyPr lIns="0" tIns="0" rIns="0" bIns="0">
            <a:spAutoFit/>
          </a:bodyPr>
          <a:lstStyle>
            <a:lvl1pPr>
              <a:defRPr lang="en-US" sz="1200" b="1" kern="1200" dirty="0">
                <a:solidFill>
                  <a:schemeClr val="tx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3FC861BB-F5AF-C549-B2A2-9540C20F0149}"/>
              </a:ext>
            </a:extLst>
          </p:cNvPr>
          <p:cNvCxnSpPr>
            <a:cxnSpLocks/>
          </p:cNvCxnSpPr>
          <p:nvPr userDrawn="1"/>
        </p:nvCxnSpPr>
        <p:spPr>
          <a:xfrm>
            <a:off x="423395" y="972000"/>
            <a:ext cx="11345210" cy="0"/>
          </a:xfrm>
          <a:prstGeom prst="line">
            <a:avLst/>
          </a:prstGeom>
          <a:ln w="25400">
            <a:solidFill>
              <a:srgbClr val="9A3393"/>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F22CEAFB-C4AD-3E4F-A683-CBFEE7B600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8981" b="-18055"/>
          <a:stretch/>
        </p:blipFill>
        <p:spPr>
          <a:xfrm>
            <a:off x="10555200" y="5752800"/>
            <a:ext cx="1636800" cy="1105200"/>
          </a:xfrm>
          <a:prstGeom prst="rect">
            <a:avLst/>
          </a:prstGeom>
        </p:spPr>
      </p:pic>
      <p:pic>
        <p:nvPicPr>
          <p:cNvPr id="10" name="Graphic 9">
            <a:extLst>
              <a:ext uri="{FF2B5EF4-FFF2-40B4-BE49-F238E27FC236}">
                <a16:creationId xmlns:a16="http://schemas.microsoft.com/office/drawing/2014/main" id="{EFC206A3-7F3E-5644-A7B1-881E02D9FBD9}"/>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1839" t="-3221" r="10211" b="8871"/>
          <a:stretch/>
        </p:blipFill>
        <p:spPr>
          <a:xfrm>
            <a:off x="0" y="0"/>
            <a:ext cx="1671162" cy="967190"/>
          </a:xfrm>
          <a:prstGeom prst="rect">
            <a:avLst/>
          </a:prstGeom>
        </p:spPr>
      </p:pic>
      <p:sp>
        <p:nvSpPr>
          <p:cNvPr id="2" name="Title 1">
            <a:extLst>
              <a:ext uri="{FF2B5EF4-FFF2-40B4-BE49-F238E27FC236}">
                <a16:creationId xmlns:a16="http://schemas.microsoft.com/office/drawing/2014/main" id="{EAFE2BCE-4A55-464E-AC29-7A4FC1C1EED9}"/>
              </a:ext>
            </a:extLst>
          </p:cNvPr>
          <p:cNvSpPr>
            <a:spLocks noGrp="1"/>
          </p:cNvSpPr>
          <p:nvPr>
            <p:ph type="title"/>
          </p:nvPr>
        </p:nvSpPr>
        <p:spPr>
          <a:xfrm>
            <a:off x="4788251" y="1934763"/>
            <a:ext cx="5865572" cy="392415"/>
          </a:xfrm>
        </p:spPr>
        <p:txBody>
          <a:bodyPr wrap="square" lIns="0" tIns="0" rIns="0" bIns="0" anchor="b" anchorCtr="0">
            <a:spAutoFit/>
          </a:bodyPr>
          <a:lstStyle>
            <a:lvl1pPr>
              <a:lnSpc>
                <a:spcPct val="85000"/>
              </a:lnSpc>
              <a:defRPr sz="3000" b="1" spc="-70" baseline="0">
                <a:solidFill>
                  <a:schemeClr val="accent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2" name="Picture Placeholder 14">
            <a:extLst>
              <a:ext uri="{FF2B5EF4-FFF2-40B4-BE49-F238E27FC236}">
                <a16:creationId xmlns:a16="http://schemas.microsoft.com/office/drawing/2014/main" id="{6FFC89B0-54A8-B340-8118-E2E101236FE4}"/>
              </a:ext>
            </a:extLst>
          </p:cNvPr>
          <p:cNvSpPr>
            <a:spLocks noGrp="1"/>
          </p:cNvSpPr>
          <p:nvPr>
            <p:ph type="pic" sz="quarter" idx="10"/>
          </p:nvPr>
        </p:nvSpPr>
        <p:spPr>
          <a:xfrm>
            <a:off x="593671" y="277336"/>
            <a:ext cx="4086225" cy="6580664"/>
          </a:xfrm>
        </p:spPr>
        <p:txBody>
          <a:bodyPr anchor="ctr" anchorCtr="0">
            <a:noAutofit/>
          </a:bodyPr>
          <a:lstStyle>
            <a:lvl1pPr marL="0" indent="0" algn="ctr">
              <a:buNone/>
              <a:defRPr sz="1200">
                <a:solidFill>
                  <a:schemeClr val="tx1"/>
                </a:solidFill>
              </a:defRPr>
            </a:lvl1pPr>
          </a:lstStyle>
          <a:p>
            <a:endParaRPr lang="en-GB" dirty="0"/>
          </a:p>
        </p:txBody>
      </p:sp>
      <p:sp>
        <p:nvSpPr>
          <p:cNvPr id="13" name="Slide Number Placeholder 4">
            <a:extLst>
              <a:ext uri="{FF2B5EF4-FFF2-40B4-BE49-F238E27FC236}">
                <a16:creationId xmlns:a16="http://schemas.microsoft.com/office/drawing/2014/main" id="{794F0A38-A7A0-8340-B057-C2C978B46FF0}"/>
              </a:ext>
            </a:extLst>
          </p:cNvPr>
          <p:cNvSpPr>
            <a:spLocks noGrp="1"/>
          </p:cNvSpPr>
          <p:nvPr>
            <p:ph type="sldNum" sz="quarter" idx="12"/>
          </p:nvPr>
        </p:nvSpPr>
        <p:spPr>
          <a:xfrm>
            <a:off x="4724400" y="6437152"/>
            <a:ext cx="2743200" cy="184666"/>
          </a:xfrm>
        </p:spPr>
        <p:txBody>
          <a:bodyPr/>
          <a:lstStyle/>
          <a:p>
            <a:fld id="{DC1C2B30-68F8-E140-8F6A-84EA7724D904}" type="slidenum">
              <a:rPr lang="en-US" smtClean="0"/>
              <a:t>‹#›</a:t>
            </a:fld>
            <a:endParaRPr lang="en-US" dirty="0"/>
          </a:p>
        </p:txBody>
      </p:sp>
      <p:sp>
        <p:nvSpPr>
          <p:cNvPr id="14" name="Date Placeholder 3">
            <a:extLst>
              <a:ext uri="{FF2B5EF4-FFF2-40B4-BE49-F238E27FC236}">
                <a16:creationId xmlns:a16="http://schemas.microsoft.com/office/drawing/2014/main" id="{D1C0501A-2C6D-E54E-A74A-251FED6D3DDA}"/>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
        <p:nvSpPr>
          <p:cNvPr id="15" name="Content Placeholder 2">
            <a:extLst>
              <a:ext uri="{FF2B5EF4-FFF2-40B4-BE49-F238E27FC236}">
                <a16:creationId xmlns:a16="http://schemas.microsoft.com/office/drawing/2014/main" id="{E63A39C5-5F8C-1448-A51C-F6FCD98AF6AA}"/>
              </a:ext>
            </a:extLst>
          </p:cNvPr>
          <p:cNvSpPr>
            <a:spLocks noGrp="1"/>
          </p:cNvSpPr>
          <p:nvPr>
            <p:ph idx="13"/>
          </p:nvPr>
        </p:nvSpPr>
        <p:spPr>
          <a:xfrm>
            <a:off x="4807451" y="2545697"/>
            <a:ext cx="5760000" cy="246221"/>
          </a:xfrm>
        </p:spPr>
        <p:txBody>
          <a:bodyPr wrap="square" lIns="0" tIns="0" rIns="0" bIns="0">
            <a:spAutoFit/>
          </a:bodyPr>
          <a:lstStyle>
            <a:lvl1pPr marL="162000" indent="-162000">
              <a:lnSpc>
                <a:spcPct val="100000"/>
              </a:lnSpc>
              <a:spcBef>
                <a:spcPts val="0"/>
              </a:spcBef>
              <a:spcAft>
                <a:spcPts val="1200"/>
              </a:spcAft>
              <a:buClr>
                <a:schemeClr val="accent1"/>
              </a:buClr>
              <a:buSzPct val="11000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29570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in Squa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0D1E2F-2627-D04D-98B3-AEE2C2200578}"/>
              </a:ext>
            </a:extLst>
          </p:cNvPr>
          <p:cNvSpPr>
            <a:spLocks noGrp="1"/>
          </p:cNvSpPr>
          <p:nvPr>
            <p:ph type="ftr" sz="quarter" idx="11"/>
          </p:nvPr>
        </p:nvSpPr>
        <p:spPr/>
        <p:txBody>
          <a:bodyPr/>
          <a:lstStyle/>
          <a:p>
            <a:r>
              <a:rPr lang="en-US"/>
              <a:t>MODULE 7 – EXPORT CONTROLS</a:t>
            </a:r>
            <a:endParaRPr lang="en-US" dirty="0"/>
          </a:p>
        </p:txBody>
      </p:sp>
      <p:sp>
        <p:nvSpPr>
          <p:cNvPr id="4" name="Slide Number Placeholder 3">
            <a:extLst>
              <a:ext uri="{FF2B5EF4-FFF2-40B4-BE49-F238E27FC236}">
                <a16:creationId xmlns:a16="http://schemas.microsoft.com/office/drawing/2014/main" id="{9C0D0155-23E1-8449-821B-FB028E55EB1A}"/>
              </a:ext>
            </a:extLst>
          </p:cNvPr>
          <p:cNvSpPr>
            <a:spLocks noGrp="1"/>
          </p:cNvSpPr>
          <p:nvPr>
            <p:ph type="sldNum" sz="quarter" idx="12"/>
          </p:nvPr>
        </p:nvSpPr>
        <p:spPr/>
        <p:txBody>
          <a:bodyPr/>
          <a:lstStyle/>
          <a:p>
            <a:fld id="{DC1C2B30-68F8-E140-8F6A-84EA7724D904}" type="slidenum">
              <a:rPr lang="en-US" smtClean="0"/>
              <a:t>‹#›</a:t>
            </a:fld>
            <a:endParaRPr lang="en-US" dirty="0"/>
          </a:p>
        </p:txBody>
      </p:sp>
      <p:pic>
        <p:nvPicPr>
          <p:cNvPr id="5" name="Picture 4">
            <a:extLst>
              <a:ext uri="{FF2B5EF4-FFF2-40B4-BE49-F238E27FC236}">
                <a16:creationId xmlns:a16="http://schemas.microsoft.com/office/drawing/2014/main" id="{9E1428B1-8CC1-EA4F-B4C4-D572A14AD73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192" t="681" r="-638"/>
          <a:stretch/>
        </p:blipFill>
        <p:spPr>
          <a:xfrm>
            <a:off x="3852672" y="1480088"/>
            <a:ext cx="4486656" cy="4460781"/>
          </a:xfrm>
          <a:prstGeom prst="rect">
            <a:avLst/>
          </a:prstGeom>
        </p:spPr>
      </p:pic>
      <p:cxnSp>
        <p:nvCxnSpPr>
          <p:cNvPr id="7" name="Straight Connector 6">
            <a:extLst>
              <a:ext uri="{FF2B5EF4-FFF2-40B4-BE49-F238E27FC236}">
                <a16:creationId xmlns:a16="http://schemas.microsoft.com/office/drawing/2014/main" id="{3AAE231E-2E72-2F49-A381-1F7063E73573}"/>
              </a:ext>
            </a:extLst>
          </p:cNvPr>
          <p:cNvCxnSpPr>
            <a:cxnSpLocks/>
          </p:cNvCxnSpPr>
          <p:nvPr userDrawn="1"/>
        </p:nvCxnSpPr>
        <p:spPr>
          <a:xfrm>
            <a:off x="423395" y="972000"/>
            <a:ext cx="11345210" cy="0"/>
          </a:xfrm>
          <a:prstGeom prst="line">
            <a:avLst/>
          </a:prstGeom>
          <a:ln w="25400">
            <a:solidFill>
              <a:srgbClr val="9A3393"/>
            </a:solidFill>
          </a:ln>
        </p:spPr>
        <p:style>
          <a:lnRef idx="1">
            <a:schemeClr val="accent1"/>
          </a:lnRef>
          <a:fillRef idx="0">
            <a:schemeClr val="accent1"/>
          </a:fillRef>
          <a:effectRef idx="0">
            <a:schemeClr val="accent1"/>
          </a:effectRef>
          <a:fontRef idx="minor">
            <a:schemeClr val="tx1"/>
          </a:fontRef>
        </p:style>
      </p:cxnSp>
      <p:pic>
        <p:nvPicPr>
          <p:cNvPr id="8" name="Picture 7" descr="Logo&#10;&#10;Description automatically generated">
            <a:extLst>
              <a:ext uri="{FF2B5EF4-FFF2-40B4-BE49-F238E27FC236}">
                <a16:creationId xmlns:a16="http://schemas.microsoft.com/office/drawing/2014/main" id="{81F68973-E6E1-9B46-A17A-E3E85783D91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 r="-8981" b="-18055"/>
          <a:stretch/>
        </p:blipFill>
        <p:spPr>
          <a:xfrm>
            <a:off x="10555200" y="5752800"/>
            <a:ext cx="1636800" cy="1105200"/>
          </a:xfrm>
          <a:prstGeom prst="rect">
            <a:avLst/>
          </a:prstGeom>
        </p:spPr>
      </p:pic>
      <p:pic>
        <p:nvPicPr>
          <p:cNvPr id="9" name="Graphic 8">
            <a:extLst>
              <a:ext uri="{FF2B5EF4-FFF2-40B4-BE49-F238E27FC236}">
                <a16:creationId xmlns:a16="http://schemas.microsoft.com/office/drawing/2014/main" id="{5CB9AD1C-FE31-F246-BC74-14117EAA8A2B}"/>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1839" t="-3221" r="10211" b="8871"/>
          <a:stretch/>
        </p:blipFill>
        <p:spPr>
          <a:xfrm>
            <a:off x="0" y="0"/>
            <a:ext cx="1671162" cy="967190"/>
          </a:xfrm>
          <a:prstGeom prst="rect">
            <a:avLst/>
          </a:prstGeom>
        </p:spPr>
      </p:pic>
      <p:sp>
        <p:nvSpPr>
          <p:cNvPr id="10" name="Title 1">
            <a:extLst>
              <a:ext uri="{FF2B5EF4-FFF2-40B4-BE49-F238E27FC236}">
                <a16:creationId xmlns:a16="http://schemas.microsoft.com/office/drawing/2014/main" id="{CF0A33C2-5357-E844-B56E-620DFD1195EF}"/>
              </a:ext>
            </a:extLst>
          </p:cNvPr>
          <p:cNvSpPr>
            <a:spLocks noGrp="1"/>
          </p:cNvSpPr>
          <p:nvPr>
            <p:ph type="ctrTitle"/>
          </p:nvPr>
        </p:nvSpPr>
        <p:spPr>
          <a:xfrm>
            <a:off x="4416615" y="2690199"/>
            <a:ext cx="3425528" cy="2040559"/>
          </a:xfrm>
        </p:spPr>
        <p:txBody>
          <a:bodyPr wrap="square" lIns="0" tIns="0" rIns="0" bIns="0" anchor="ctr" anchorCtr="0">
            <a:spAutoFit/>
          </a:bodyPr>
          <a:lstStyle>
            <a:lvl1pPr algn="l">
              <a:lnSpc>
                <a:spcPct val="85000"/>
              </a:lnSpc>
              <a:defRPr lang="en-US" sz="5200" b="1" kern="1200" spc="-80" dirty="0">
                <a:solidFill>
                  <a:schemeClr val="bg1"/>
                </a:solidFill>
                <a:latin typeface="Arial" panose="020B0604020202020204" pitchFamily="34" charset="0"/>
                <a:ea typeface="+mn-ea"/>
                <a:cs typeface="Arial" panose="020B0604020202020204" pitchFamily="34" charset="0"/>
              </a:defRPr>
            </a:lvl1pPr>
          </a:lstStyle>
          <a:p>
            <a:r>
              <a:rPr lang="en-GB" dirty="0"/>
              <a:t>Click to edit Master title style</a:t>
            </a:r>
            <a:endParaRPr lang="en-US" dirty="0"/>
          </a:p>
        </p:txBody>
      </p:sp>
      <p:sp>
        <p:nvSpPr>
          <p:cNvPr id="11" name="Date Placeholder 3">
            <a:extLst>
              <a:ext uri="{FF2B5EF4-FFF2-40B4-BE49-F238E27FC236}">
                <a16:creationId xmlns:a16="http://schemas.microsoft.com/office/drawing/2014/main" id="{CE5BC824-2E67-D544-9659-B1E46CBA44E6}"/>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Tree>
    <p:extLst>
      <p:ext uri="{BB962C8B-B14F-4D97-AF65-F5344CB8AC3E}">
        <p14:creationId xmlns:p14="http://schemas.microsoft.com/office/powerpoint/2010/main" val="112893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with Header">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7254A70-BE55-6640-BF7E-E74D7D9457AA}"/>
              </a:ext>
            </a:extLst>
          </p:cNvPr>
          <p:cNvSpPr>
            <a:spLocks noGrp="1"/>
          </p:cNvSpPr>
          <p:nvPr>
            <p:ph type="sldNum" sz="quarter" idx="12"/>
          </p:nvPr>
        </p:nvSpPr>
        <p:spPr/>
        <p:txBody>
          <a:bodyPr/>
          <a:lstStyle/>
          <a:p>
            <a:fld id="{DC1C2B30-68F8-E140-8F6A-84EA7724D904}" type="slidenum">
              <a:rPr lang="en-US" smtClean="0"/>
              <a:t>‹#›</a:t>
            </a:fld>
            <a:endParaRPr lang="en-US" dirty="0"/>
          </a:p>
        </p:txBody>
      </p:sp>
      <p:sp>
        <p:nvSpPr>
          <p:cNvPr id="6" name="Footer Placeholder 4">
            <a:extLst>
              <a:ext uri="{FF2B5EF4-FFF2-40B4-BE49-F238E27FC236}">
                <a16:creationId xmlns:a16="http://schemas.microsoft.com/office/drawing/2014/main" id="{222FD8B0-AF47-E14D-923C-7B315420F64A}"/>
              </a:ext>
            </a:extLst>
          </p:cNvPr>
          <p:cNvSpPr>
            <a:spLocks noGrp="1"/>
          </p:cNvSpPr>
          <p:nvPr>
            <p:ph type="ftr" sz="quarter" idx="11"/>
          </p:nvPr>
        </p:nvSpPr>
        <p:spPr>
          <a:xfrm>
            <a:off x="7293600" y="667571"/>
            <a:ext cx="4474800" cy="184666"/>
          </a:xfrm>
        </p:spPr>
        <p:txBody>
          <a:bodyPr lIns="0" tIns="0" rIns="0" bIns="0">
            <a:spAutoFit/>
          </a:bodyPr>
          <a:lstStyle>
            <a:lvl1pPr>
              <a:defRPr lang="en-US" sz="1200" b="1" kern="1200" dirty="0">
                <a:solidFill>
                  <a:schemeClr val="tx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1B1E7DE9-5BE2-2145-92B1-ACA42DBA9483}"/>
              </a:ext>
            </a:extLst>
          </p:cNvPr>
          <p:cNvCxnSpPr>
            <a:cxnSpLocks/>
          </p:cNvCxnSpPr>
          <p:nvPr userDrawn="1"/>
        </p:nvCxnSpPr>
        <p:spPr>
          <a:xfrm>
            <a:off x="423395" y="972000"/>
            <a:ext cx="11345210" cy="0"/>
          </a:xfrm>
          <a:prstGeom prst="line">
            <a:avLst/>
          </a:prstGeom>
          <a:ln w="25400">
            <a:solidFill>
              <a:srgbClr val="9A3393"/>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9BDA2E6-347B-A843-BA6A-446EDBA6A52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1839" t="-3221" r="10211" b="8871"/>
          <a:stretch/>
        </p:blipFill>
        <p:spPr>
          <a:xfrm>
            <a:off x="0" y="0"/>
            <a:ext cx="1671162" cy="967190"/>
          </a:xfrm>
          <a:prstGeom prst="rect">
            <a:avLst/>
          </a:prstGeom>
        </p:spPr>
      </p:pic>
      <p:sp>
        <p:nvSpPr>
          <p:cNvPr id="9" name="Date Placeholder 3">
            <a:extLst>
              <a:ext uri="{FF2B5EF4-FFF2-40B4-BE49-F238E27FC236}">
                <a16:creationId xmlns:a16="http://schemas.microsoft.com/office/drawing/2014/main" id="{C0B397A0-9C6C-DE41-BC1E-ABA4FDE54BF9}"/>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Tree>
    <p:extLst>
      <p:ext uri="{BB962C8B-B14F-4D97-AF65-F5344CB8AC3E}">
        <p14:creationId xmlns:p14="http://schemas.microsoft.com/office/powerpoint/2010/main" val="251382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with Header - Purple">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7254A70-BE55-6640-BF7E-E74D7D9457AA}"/>
              </a:ext>
            </a:extLst>
          </p:cNvPr>
          <p:cNvSpPr>
            <a:spLocks noGrp="1"/>
          </p:cNvSpPr>
          <p:nvPr>
            <p:ph type="sldNum" sz="quarter" idx="12"/>
          </p:nvPr>
        </p:nvSpPr>
        <p:spPr/>
        <p:txBody>
          <a:bodyPr/>
          <a:lstStyle>
            <a:lvl1pPr>
              <a:defRPr>
                <a:solidFill>
                  <a:schemeClr val="bg1"/>
                </a:solidFill>
              </a:defRPr>
            </a:lvl1pPr>
          </a:lstStyle>
          <a:p>
            <a:fld id="{DC1C2B30-68F8-E140-8F6A-84EA7724D904}" type="slidenum">
              <a:rPr lang="en-US" smtClean="0"/>
              <a:pPr/>
              <a:t>‹#›</a:t>
            </a:fld>
            <a:endParaRPr lang="en-US" dirty="0"/>
          </a:p>
        </p:txBody>
      </p:sp>
      <p:sp>
        <p:nvSpPr>
          <p:cNvPr id="6" name="Footer Placeholder 4">
            <a:extLst>
              <a:ext uri="{FF2B5EF4-FFF2-40B4-BE49-F238E27FC236}">
                <a16:creationId xmlns:a16="http://schemas.microsoft.com/office/drawing/2014/main" id="{222FD8B0-AF47-E14D-923C-7B315420F64A}"/>
              </a:ext>
            </a:extLst>
          </p:cNvPr>
          <p:cNvSpPr>
            <a:spLocks noGrp="1"/>
          </p:cNvSpPr>
          <p:nvPr>
            <p:ph type="ftr" sz="quarter" idx="11"/>
          </p:nvPr>
        </p:nvSpPr>
        <p:spPr>
          <a:xfrm>
            <a:off x="7293600" y="667571"/>
            <a:ext cx="4474800" cy="184666"/>
          </a:xfrm>
        </p:spPr>
        <p:txBody>
          <a:bodyPr lIns="0" tIns="0" rIns="0" bIns="0">
            <a:spAutoFit/>
          </a:bodyPr>
          <a:lstStyle>
            <a:lvl1pPr>
              <a:defRPr lang="en-US" sz="1200" b="1" kern="1200" dirty="0">
                <a:solidFill>
                  <a:schemeClr val="bg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1B1E7DE9-5BE2-2145-92B1-ACA42DBA9483}"/>
              </a:ext>
            </a:extLst>
          </p:cNvPr>
          <p:cNvCxnSpPr>
            <a:cxnSpLocks/>
          </p:cNvCxnSpPr>
          <p:nvPr userDrawn="1"/>
        </p:nvCxnSpPr>
        <p:spPr>
          <a:xfrm>
            <a:off x="423395" y="972000"/>
            <a:ext cx="1134521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0B397A0-9C6C-DE41-BC1E-ABA4FDE54BF9}"/>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chemeClr val="bg1"/>
                </a:solidFill>
                <a:latin typeface="Arial" panose="020B0604020202020204" pitchFamily="34" charset="0"/>
                <a:ea typeface="+mn-ea"/>
                <a:cs typeface="Arial" panose="020B0604020202020204" pitchFamily="34" charset="0"/>
              </a:defRPr>
            </a:lvl1pPr>
          </a:lstStyle>
          <a:p>
            <a:endParaRPr lang="en-GB" dirty="0"/>
          </a:p>
        </p:txBody>
      </p:sp>
      <p:pic>
        <p:nvPicPr>
          <p:cNvPr id="11" name="Graphic 10">
            <a:extLst>
              <a:ext uri="{FF2B5EF4-FFF2-40B4-BE49-F238E27FC236}">
                <a16:creationId xmlns:a16="http://schemas.microsoft.com/office/drawing/2014/main" id="{D1BBF128-CADF-594C-ABD5-0DC7167C212E}"/>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1772" t="-3406" r="8133" b="14861"/>
          <a:stretch/>
        </p:blipFill>
        <p:spPr>
          <a:xfrm>
            <a:off x="1" y="1"/>
            <a:ext cx="1704974" cy="908050"/>
          </a:xfrm>
          <a:prstGeom prst="rect">
            <a:avLst/>
          </a:prstGeom>
        </p:spPr>
      </p:pic>
    </p:spTree>
    <p:extLst>
      <p:ext uri="{BB962C8B-B14F-4D97-AF65-F5344CB8AC3E}">
        <p14:creationId xmlns:p14="http://schemas.microsoft.com/office/powerpoint/2010/main" val="199061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3120001" y="153990"/>
            <a:ext cx="7874784" cy="825209"/>
          </a:xfrm>
          <a:prstGeom prst="rect">
            <a:avLst/>
          </a:prstGeom>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9C2418F7-944E-49AC-9761-3B0C02D48677}" type="slidenum">
              <a:rPr lang="en-GB" altLang="en-US" smtClean="0"/>
              <a:pPr/>
              <a:t>‹#›</a:t>
            </a:fld>
            <a:endParaRPr lang="en-GB" altLang="en-US" dirty="0"/>
          </a:p>
        </p:txBody>
      </p:sp>
    </p:spTree>
    <p:extLst>
      <p:ext uri="{BB962C8B-B14F-4D97-AF65-F5344CB8AC3E}">
        <p14:creationId xmlns:p14="http://schemas.microsoft.com/office/powerpoint/2010/main" val="3396737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with Header and Footer">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7254A70-BE55-6640-BF7E-E74D7D9457AA}"/>
              </a:ext>
            </a:extLst>
          </p:cNvPr>
          <p:cNvSpPr>
            <a:spLocks noGrp="1"/>
          </p:cNvSpPr>
          <p:nvPr>
            <p:ph type="sldNum" sz="quarter" idx="12"/>
          </p:nvPr>
        </p:nvSpPr>
        <p:spPr/>
        <p:txBody>
          <a:bodyPr/>
          <a:lstStyle/>
          <a:p>
            <a:fld id="{DC1C2B30-68F8-E140-8F6A-84EA7724D904}" type="slidenum">
              <a:rPr lang="en-US" smtClean="0"/>
              <a:t>‹#›</a:t>
            </a:fld>
            <a:endParaRPr lang="en-US" dirty="0"/>
          </a:p>
        </p:txBody>
      </p:sp>
      <p:sp>
        <p:nvSpPr>
          <p:cNvPr id="6" name="Footer Placeholder 4">
            <a:extLst>
              <a:ext uri="{FF2B5EF4-FFF2-40B4-BE49-F238E27FC236}">
                <a16:creationId xmlns:a16="http://schemas.microsoft.com/office/drawing/2014/main" id="{222FD8B0-AF47-E14D-923C-7B315420F64A}"/>
              </a:ext>
            </a:extLst>
          </p:cNvPr>
          <p:cNvSpPr>
            <a:spLocks noGrp="1"/>
          </p:cNvSpPr>
          <p:nvPr>
            <p:ph type="ftr" sz="quarter" idx="11"/>
          </p:nvPr>
        </p:nvSpPr>
        <p:spPr>
          <a:xfrm>
            <a:off x="7293600" y="667571"/>
            <a:ext cx="4474800" cy="184666"/>
          </a:xfrm>
        </p:spPr>
        <p:txBody>
          <a:bodyPr lIns="0" tIns="0" rIns="0" bIns="0">
            <a:spAutoFit/>
          </a:bodyPr>
          <a:lstStyle>
            <a:lvl1pPr>
              <a:defRPr lang="en-US" sz="1200" b="1" kern="1200" dirty="0">
                <a:solidFill>
                  <a:schemeClr val="tx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1B1E7DE9-5BE2-2145-92B1-ACA42DBA9483}"/>
              </a:ext>
            </a:extLst>
          </p:cNvPr>
          <p:cNvCxnSpPr>
            <a:cxnSpLocks/>
          </p:cNvCxnSpPr>
          <p:nvPr userDrawn="1"/>
        </p:nvCxnSpPr>
        <p:spPr>
          <a:xfrm>
            <a:off x="423395" y="972000"/>
            <a:ext cx="11345210" cy="0"/>
          </a:xfrm>
          <a:prstGeom prst="line">
            <a:avLst/>
          </a:prstGeom>
          <a:ln w="25400">
            <a:solidFill>
              <a:srgbClr val="9A3393"/>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9BDA2E6-347B-A843-BA6A-446EDBA6A52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1839" t="-3221" r="10211" b="8871"/>
          <a:stretch/>
        </p:blipFill>
        <p:spPr>
          <a:xfrm>
            <a:off x="0" y="0"/>
            <a:ext cx="1671162" cy="967190"/>
          </a:xfrm>
          <a:prstGeom prst="rect">
            <a:avLst/>
          </a:prstGeom>
        </p:spPr>
      </p:pic>
      <p:sp>
        <p:nvSpPr>
          <p:cNvPr id="9" name="Date Placeholder 3">
            <a:extLst>
              <a:ext uri="{FF2B5EF4-FFF2-40B4-BE49-F238E27FC236}">
                <a16:creationId xmlns:a16="http://schemas.microsoft.com/office/drawing/2014/main" id="{C0B397A0-9C6C-DE41-BC1E-ABA4FDE54BF9}"/>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pic>
        <p:nvPicPr>
          <p:cNvPr id="10" name="Picture 9" descr="Logo&#10;&#10;Description automatically generated">
            <a:extLst>
              <a:ext uri="{FF2B5EF4-FFF2-40B4-BE49-F238E27FC236}">
                <a16:creationId xmlns:a16="http://schemas.microsoft.com/office/drawing/2014/main" id="{FE7BBDC5-164C-BE4D-8CA0-70FE63D3C2F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1" r="-8981" b="-18055"/>
          <a:stretch/>
        </p:blipFill>
        <p:spPr>
          <a:xfrm>
            <a:off x="10555200" y="5752800"/>
            <a:ext cx="1636800" cy="1105200"/>
          </a:xfrm>
          <a:prstGeom prst="rect">
            <a:avLst/>
          </a:prstGeom>
        </p:spPr>
      </p:pic>
    </p:spTree>
    <p:extLst>
      <p:ext uri="{BB962C8B-B14F-4D97-AF65-F5344CB8AC3E}">
        <p14:creationId xmlns:p14="http://schemas.microsoft.com/office/powerpoint/2010/main" val="371800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with Header and Footer - Purple">
    <p:bg>
      <p:bgPr>
        <a:solidFill>
          <a:schemeClr val="accent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7254A70-BE55-6640-BF7E-E74D7D9457AA}"/>
              </a:ext>
            </a:extLst>
          </p:cNvPr>
          <p:cNvSpPr>
            <a:spLocks noGrp="1"/>
          </p:cNvSpPr>
          <p:nvPr>
            <p:ph type="sldNum" sz="quarter" idx="12"/>
          </p:nvPr>
        </p:nvSpPr>
        <p:spPr/>
        <p:txBody>
          <a:bodyPr/>
          <a:lstStyle>
            <a:lvl1pPr>
              <a:defRPr>
                <a:solidFill>
                  <a:schemeClr val="bg1"/>
                </a:solidFill>
              </a:defRPr>
            </a:lvl1pPr>
          </a:lstStyle>
          <a:p>
            <a:fld id="{DC1C2B30-68F8-E140-8F6A-84EA7724D904}" type="slidenum">
              <a:rPr lang="en-US" smtClean="0"/>
              <a:pPr/>
              <a:t>‹#›</a:t>
            </a:fld>
            <a:endParaRPr lang="en-US" dirty="0"/>
          </a:p>
        </p:txBody>
      </p:sp>
      <p:sp>
        <p:nvSpPr>
          <p:cNvPr id="6" name="Footer Placeholder 4">
            <a:extLst>
              <a:ext uri="{FF2B5EF4-FFF2-40B4-BE49-F238E27FC236}">
                <a16:creationId xmlns:a16="http://schemas.microsoft.com/office/drawing/2014/main" id="{222FD8B0-AF47-E14D-923C-7B315420F64A}"/>
              </a:ext>
            </a:extLst>
          </p:cNvPr>
          <p:cNvSpPr>
            <a:spLocks noGrp="1"/>
          </p:cNvSpPr>
          <p:nvPr>
            <p:ph type="ftr" sz="quarter" idx="11"/>
          </p:nvPr>
        </p:nvSpPr>
        <p:spPr>
          <a:xfrm>
            <a:off x="7293600" y="666000"/>
            <a:ext cx="4474800" cy="184666"/>
          </a:xfrm>
        </p:spPr>
        <p:txBody>
          <a:bodyPr lIns="0" tIns="0" rIns="0" bIns="0">
            <a:spAutoFit/>
          </a:bodyPr>
          <a:lstStyle>
            <a:lvl1pPr>
              <a:defRPr lang="en-US" sz="1200" b="1" kern="1200" dirty="0">
                <a:solidFill>
                  <a:schemeClr val="bg1"/>
                </a:solidFill>
                <a:latin typeface="Arial" panose="020B0604020202020204" pitchFamily="34" charset="0"/>
                <a:ea typeface="+mn-ea"/>
                <a:cs typeface="Arial" panose="020B0604020202020204" pitchFamily="34" charset="0"/>
              </a:defRPr>
            </a:lvl1pPr>
          </a:lstStyle>
          <a:p>
            <a:r>
              <a:rPr lang="en-GB"/>
              <a:t>MODULE 7 – EXPORT CONTROLS</a:t>
            </a:r>
            <a:endParaRPr lang="en-GB" dirty="0"/>
          </a:p>
        </p:txBody>
      </p:sp>
      <p:cxnSp>
        <p:nvCxnSpPr>
          <p:cNvPr id="7" name="Straight Connector 6">
            <a:extLst>
              <a:ext uri="{FF2B5EF4-FFF2-40B4-BE49-F238E27FC236}">
                <a16:creationId xmlns:a16="http://schemas.microsoft.com/office/drawing/2014/main" id="{1B1E7DE9-5BE2-2145-92B1-ACA42DBA9483}"/>
              </a:ext>
            </a:extLst>
          </p:cNvPr>
          <p:cNvCxnSpPr>
            <a:cxnSpLocks/>
          </p:cNvCxnSpPr>
          <p:nvPr userDrawn="1"/>
        </p:nvCxnSpPr>
        <p:spPr>
          <a:xfrm>
            <a:off x="423395" y="972000"/>
            <a:ext cx="1134521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0B397A0-9C6C-DE41-BC1E-ABA4FDE54BF9}"/>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chemeClr val="bg1"/>
                </a:solidFill>
                <a:latin typeface="Arial" panose="020B0604020202020204" pitchFamily="34" charset="0"/>
                <a:ea typeface="+mn-ea"/>
                <a:cs typeface="Arial" panose="020B0604020202020204" pitchFamily="34" charset="0"/>
              </a:defRPr>
            </a:lvl1pPr>
          </a:lstStyle>
          <a:p>
            <a:endParaRPr lang="en-GB" dirty="0"/>
          </a:p>
        </p:txBody>
      </p:sp>
      <p:pic>
        <p:nvPicPr>
          <p:cNvPr id="10" name="Picture 9">
            <a:extLst>
              <a:ext uri="{FF2B5EF4-FFF2-40B4-BE49-F238E27FC236}">
                <a16:creationId xmlns:a16="http://schemas.microsoft.com/office/drawing/2014/main" id="{A19B768D-9C0A-A741-BE4F-C00BC419139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9152" b="-17768"/>
          <a:stretch/>
        </p:blipFill>
        <p:spPr>
          <a:xfrm>
            <a:off x="10555200" y="5752800"/>
            <a:ext cx="1636800" cy="1105200"/>
          </a:xfrm>
          <a:prstGeom prst="rect">
            <a:avLst/>
          </a:prstGeom>
        </p:spPr>
      </p:pic>
      <p:pic>
        <p:nvPicPr>
          <p:cNvPr id="11" name="Graphic 10">
            <a:extLst>
              <a:ext uri="{FF2B5EF4-FFF2-40B4-BE49-F238E27FC236}">
                <a16:creationId xmlns:a16="http://schemas.microsoft.com/office/drawing/2014/main" id="{D1BBF128-CADF-594C-ABD5-0DC7167C212E}"/>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772" t="-3406" r="8133" b="14861"/>
          <a:stretch/>
        </p:blipFill>
        <p:spPr>
          <a:xfrm>
            <a:off x="1" y="1"/>
            <a:ext cx="1704974" cy="908050"/>
          </a:xfrm>
          <a:prstGeom prst="rect">
            <a:avLst/>
          </a:prstGeom>
        </p:spPr>
      </p:pic>
    </p:spTree>
    <p:extLst>
      <p:ext uri="{BB962C8B-B14F-4D97-AF65-F5344CB8AC3E}">
        <p14:creationId xmlns:p14="http://schemas.microsoft.com/office/powerpoint/2010/main" val="35753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0D0155-23E1-8449-821B-FB028E55EB1A}"/>
              </a:ext>
            </a:extLst>
          </p:cNvPr>
          <p:cNvSpPr>
            <a:spLocks noGrp="1"/>
          </p:cNvSpPr>
          <p:nvPr>
            <p:ph type="sldNum" sz="quarter" idx="12"/>
          </p:nvPr>
        </p:nvSpPr>
        <p:spPr/>
        <p:txBody>
          <a:bodyPr/>
          <a:lstStyle/>
          <a:p>
            <a:fld id="{DC1C2B30-68F8-E140-8F6A-84EA7724D904}" type="slidenum">
              <a:rPr lang="en-US" smtClean="0"/>
              <a:t>‹#›</a:t>
            </a:fld>
            <a:endParaRPr lang="en-US" dirty="0"/>
          </a:p>
        </p:txBody>
      </p:sp>
      <p:sp>
        <p:nvSpPr>
          <p:cNvPr id="5" name="Date Placeholder 3">
            <a:extLst>
              <a:ext uri="{FF2B5EF4-FFF2-40B4-BE49-F238E27FC236}">
                <a16:creationId xmlns:a16="http://schemas.microsoft.com/office/drawing/2014/main" id="{98588EC9-61BE-E743-B365-59667AEB6F92}"/>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Tree>
    <p:extLst>
      <p:ext uri="{BB962C8B-B14F-4D97-AF65-F5344CB8AC3E}">
        <p14:creationId xmlns:p14="http://schemas.microsoft.com/office/powerpoint/2010/main" val="249817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 Purple">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0D0155-23E1-8449-821B-FB028E55EB1A}"/>
              </a:ext>
            </a:extLst>
          </p:cNvPr>
          <p:cNvSpPr>
            <a:spLocks noGrp="1"/>
          </p:cNvSpPr>
          <p:nvPr>
            <p:ph type="sldNum" sz="quarter" idx="12"/>
          </p:nvPr>
        </p:nvSpPr>
        <p:spPr/>
        <p:txBody>
          <a:bodyPr/>
          <a:lstStyle>
            <a:lvl1pPr>
              <a:defRPr>
                <a:solidFill>
                  <a:schemeClr val="bg1"/>
                </a:solidFill>
              </a:defRPr>
            </a:lvl1pPr>
          </a:lstStyle>
          <a:p>
            <a:fld id="{DC1C2B30-68F8-E140-8F6A-84EA7724D904}" type="slidenum">
              <a:rPr lang="en-US" smtClean="0"/>
              <a:pPr/>
              <a:t>‹#›</a:t>
            </a:fld>
            <a:endParaRPr lang="en-US" dirty="0"/>
          </a:p>
        </p:txBody>
      </p:sp>
      <p:sp>
        <p:nvSpPr>
          <p:cNvPr id="5" name="Date Placeholder 3">
            <a:extLst>
              <a:ext uri="{FF2B5EF4-FFF2-40B4-BE49-F238E27FC236}">
                <a16:creationId xmlns:a16="http://schemas.microsoft.com/office/drawing/2014/main" id="{98588EC9-61BE-E743-B365-59667AEB6F92}"/>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chemeClr val="bg1"/>
                </a:solidFill>
                <a:latin typeface="Arial" panose="020B0604020202020204" pitchFamily="34" charset="0"/>
                <a:ea typeface="+mn-ea"/>
                <a:cs typeface="Arial" panose="020B0604020202020204" pitchFamily="34" charset="0"/>
              </a:defRPr>
            </a:lvl1pPr>
          </a:lstStyle>
          <a:p>
            <a:endParaRPr lang="en-GB" dirty="0"/>
          </a:p>
        </p:txBody>
      </p:sp>
    </p:spTree>
    <p:extLst>
      <p:ext uri="{BB962C8B-B14F-4D97-AF65-F5344CB8AC3E}">
        <p14:creationId xmlns:p14="http://schemas.microsoft.com/office/powerpoint/2010/main" val="139347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nd Slide">
    <p:bg>
      <p:bgPr>
        <a:solidFill>
          <a:srgbClr val="9A3393"/>
        </a:solidFill>
        <a:effectLst/>
      </p:bgPr>
    </p:bg>
    <p:spTree>
      <p:nvGrpSpPr>
        <p:cNvPr id="1" name=""/>
        <p:cNvGrpSpPr/>
        <p:nvPr/>
      </p:nvGrpSpPr>
      <p:grpSpPr>
        <a:xfrm>
          <a:off x="0" y="0"/>
          <a:ext cx="0" cy="0"/>
          <a:chOff x="0" y="0"/>
          <a:chExt cx="0" cy="0"/>
        </a:xfrm>
      </p:grpSpPr>
      <p:pic>
        <p:nvPicPr>
          <p:cNvPr id="3" name="Picture 2" descr="Text, logo&#10;&#10;Description automatically generated">
            <a:extLst>
              <a:ext uri="{FF2B5EF4-FFF2-40B4-BE49-F238E27FC236}">
                <a16:creationId xmlns:a16="http://schemas.microsoft.com/office/drawing/2014/main" id="{CE054798-36C9-A04F-824B-E6D6B72697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78936" y="779818"/>
            <a:ext cx="4834128" cy="5298364"/>
          </a:xfrm>
          <a:prstGeom prst="rect">
            <a:avLst/>
          </a:prstGeom>
        </p:spPr>
      </p:pic>
    </p:spTree>
    <p:extLst>
      <p:ext uri="{BB962C8B-B14F-4D97-AF65-F5344CB8AC3E}">
        <p14:creationId xmlns:p14="http://schemas.microsoft.com/office/powerpoint/2010/main" val="270853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89600" y="334800"/>
            <a:ext cx="11203200" cy="6145200"/>
          </a:xfrm>
          <a:prstGeom prst="rect">
            <a:avLst/>
          </a:prstGeo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969600" y="1368000"/>
            <a:ext cx="6576000" cy="990000"/>
          </a:xfrm>
          <a:prstGeom prst="rect">
            <a:avLst/>
          </a:prstGeom>
        </p:spPr>
        <p:txBody>
          <a:bodyPr anchor="t" anchorCtr="0"/>
          <a:lstStyle>
            <a:lvl1pPr>
              <a:defRPr>
                <a:solidFill>
                  <a:schemeClr val="bg1"/>
                </a:solidFill>
              </a:defRPr>
            </a:lvl1pPr>
          </a:lstStyle>
          <a:p>
            <a:r>
              <a:rPr lang="en-US"/>
              <a:t>Click to edit Master title style</a:t>
            </a:r>
            <a:endParaRPr lang="en-GB" dirty="0"/>
          </a:p>
        </p:txBody>
      </p:sp>
      <p:sp>
        <p:nvSpPr>
          <p:cNvPr id="3" name="Slide Number Placeholder 2"/>
          <p:cNvSpPr>
            <a:spLocks noGrp="1"/>
          </p:cNvSpPr>
          <p:nvPr>
            <p:ph type="sldNum" sz="quarter" idx="10"/>
          </p:nvPr>
        </p:nvSpPr>
        <p:spPr>
          <a:xfrm>
            <a:off x="10994785" y="368680"/>
            <a:ext cx="670167" cy="180000"/>
          </a:xfrm>
        </p:spPr>
        <p:txBody>
          <a:bodyPr/>
          <a:lstStyle/>
          <a:p>
            <a:fld id="{9C2418F7-944E-49AC-9761-3B0C02D48677}" type="slidenum">
              <a:rPr lang="en-GB" altLang="en-US" smtClean="0"/>
              <a:pPr/>
              <a:t>‹#›</a:t>
            </a:fld>
            <a:endParaRPr lang="en-GB" altLang="en-US" dirty="0"/>
          </a:p>
        </p:txBody>
      </p:sp>
      <p:sp>
        <p:nvSpPr>
          <p:cNvPr id="7" name="Text Placeholder 6"/>
          <p:cNvSpPr>
            <a:spLocks noGrp="1"/>
          </p:cNvSpPr>
          <p:nvPr>
            <p:ph type="body" sz="quarter" idx="12"/>
          </p:nvPr>
        </p:nvSpPr>
        <p:spPr>
          <a:xfrm>
            <a:off x="969433" y="2487600"/>
            <a:ext cx="6566400" cy="3607200"/>
          </a:xfrm>
          <a:prstGeom prst="rect">
            <a:avLst/>
          </a:prstGeom>
        </p:spPr>
        <p:txBody>
          <a:bodyPr/>
          <a:lstStyle>
            <a:lvl1pPr marL="285750" indent="-285750">
              <a:buFont typeface="Arial" panose="020B0604020202020204" pitchFamily="34" charset="0"/>
              <a:buChar char="•"/>
              <a:defRPr sz="1800">
                <a:solidFill>
                  <a:schemeClr val="bg1"/>
                </a:solidFill>
              </a:defRPr>
            </a:lvl1pPr>
            <a:lvl2pPr>
              <a:defRPr>
                <a:solidFill>
                  <a:schemeClr val="bg1"/>
                </a:solidFill>
              </a:defRPr>
            </a:lvl2pPr>
          </a:lstStyle>
          <a:p>
            <a:pPr lvl="0"/>
            <a:r>
              <a:rPr lang="en-US"/>
              <a:t>Edit Master text styles</a:t>
            </a:r>
          </a:p>
        </p:txBody>
      </p:sp>
    </p:spTree>
    <p:extLst>
      <p:ext uri="{BB962C8B-B14F-4D97-AF65-F5344CB8AC3E}">
        <p14:creationId xmlns:p14="http://schemas.microsoft.com/office/powerpoint/2010/main" val="1101263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7" name="TextBox 6"/>
          <p:cNvSpPr txBox="1">
            <a:spLocks noChangeArrowheads="1"/>
          </p:cNvSpPr>
          <p:nvPr userDrawn="1"/>
        </p:nvSpPr>
        <p:spPr bwMode="auto">
          <a:xfrm>
            <a:off x="480484" y="6289676"/>
            <a:ext cx="1056216" cy="549275"/>
          </a:xfrm>
          <a:prstGeom prst="rect">
            <a:avLst/>
          </a:prstGeom>
          <a:noFill/>
          <a:ln w="9525">
            <a:noFill/>
            <a:miter lim="800000"/>
            <a:headEnd/>
            <a:tailEnd/>
          </a:ln>
        </p:spPr>
        <p:txBody>
          <a:bodyPr lIns="0"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fld id="{34528126-4A79-45B4-BE55-F4C18A97FA00}" type="slidenum">
              <a:rPr lang="en-US" altLang="en-US" sz="1200" smtClean="0">
                <a:solidFill>
                  <a:schemeClr val="bg1"/>
                </a:solidFill>
                <a:cs typeface="Arial" panose="020B0604020202020204" pitchFamily="34" charset="0"/>
              </a:rPr>
              <a:pPr eaLnBrk="1" hangingPunct="1">
                <a:defRPr/>
              </a:pPr>
              <a:t>‹#›</a:t>
            </a:fld>
            <a:r>
              <a:rPr lang="en-US" altLang="en-US" sz="1800">
                <a:solidFill>
                  <a:schemeClr val="bg1"/>
                </a:solidFill>
                <a:cs typeface="Arial" panose="020B0604020202020204" pitchFamily="34" charset="0"/>
              </a:rPr>
              <a:t> </a:t>
            </a:r>
          </a:p>
        </p:txBody>
      </p:sp>
      <p:sp>
        <p:nvSpPr>
          <p:cNvPr id="8" name="Rectangle 7"/>
          <p:cNvSpPr/>
          <p:nvPr userDrawn="1"/>
        </p:nvSpPr>
        <p:spPr>
          <a:xfrm>
            <a:off x="814918" y="5013325"/>
            <a:ext cx="3456516" cy="71438"/>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544119" y="1354496"/>
            <a:ext cx="4992555" cy="980880"/>
          </a:xfrm>
          <a:prstGeom prst="rect">
            <a:avLst/>
          </a:prstGeom>
        </p:spPr>
        <p:txBody>
          <a:bodyPr anchor="t"/>
          <a:lstStyle>
            <a:lvl1pPr>
              <a:defRPr sz="2800" baseline="0">
                <a:solidFill>
                  <a:srgbClr val="CF0A2C"/>
                </a:solidFill>
                <a:latin typeface="Arial" pitchFamily="34" charset="0"/>
              </a:defRPr>
            </a:lvl1pPr>
          </a:lstStyle>
          <a:p>
            <a:r>
              <a:rPr lang="en-US"/>
              <a:t>Click to edit Master title style</a:t>
            </a:r>
            <a:endParaRPr lang="en-US" dirty="0"/>
          </a:p>
        </p:txBody>
      </p:sp>
      <p:sp>
        <p:nvSpPr>
          <p:cNvPr id="11" name="Content Placeholder 2"/>
          <p:cNvSpPr>
            <a:spLocks noGrp="1"/>
          </p:cNvSpPr>
          <p:nvPr>
            <p:ph idx="12"/>
          </p:nvPr>
        </p:nvSpPr>
        <p:spPr>
          <a:xfrm>
            <a:off x="815413" y="4077073"/>
            <a:ext cx="3456384" cy="864097"/>
          </a:xfrm>
          <a:prstGeom prst="rect">
            <a:avLst/>
          </a:prstGeom>
        </p:spPr>
        <p:txBody>
          <a:bodyPr spcCol="360000"/>
          <a:lstStyle>
            <a:lvl1pPr marL="0" algn="ctr">
              <a:spcBef>
                <a:spcPts val="1200"/>
              </a:spcBef>
              <a:defRPr sz="6000" b="0">
                <a:solidFill>
                  <a:srgbClr val="CF0A2C"/>
                </a:solidFill>
              </a:defRPr>
            </a:lvl1pPr>
            <a:lvl2pPr marL="0" indent="0" algn="ctr">
              <a:spcBef>
                <a:spcPts val="600"/>
              </a:spcBef>
              <a:defRPr sz="1800">
                <a:solidFill>
                  <a:srgbClr val="C80050"/>
                </a:solidFill>
              </a:defRPr>
            </a:lvl2pPr>
            <a:lvl3pPr>
              <a:defRPr sz="1400">
                <a:solidFill>
                  <a:srgbClr val="C80050"/>
                </a:solidFill>
              </a:defRPr>
            </a:lvl3pPr>
            <a:lvl4pPr indent="0">
              <a:buNone/>
              <a:defRPr sz="1400">
                <a:solidFill>
                  <a:srgbClr val="C80050"/>
                </a:solidFill>
              </a:defRPr>
            </a:lvl4pPr>
            <a:lvl5pPr>
              <a:defRPr sz="1400">
                <a:solidFill>
                  <a:srgbClr val="C80050"/>
                </a:solidFill>
              </a:defRPr>
            </a:lvl5pPr>
          </a:lstStyle>
          <a:p>
            <a:pPr lvl="0"/>
            <a:r>
              <a:rPr lang="en-US"/>
              <a:t>Edit Master text styles</a:t>
            </a:r>
          </a:p>
        </p:txBody>
      </p:sp>
      <p:sp>
        <p:nvSpPr>
          <p:cNvPr id="15" name="Content Placeholder 2"/>
          <p:cNvSpPr>
            <a:spLocks noGrp="1"/>
          </p:cNvSpPr>
          <p:nvPr>
            <p:ph idx="1"/>
          </p:nvPr>
        </p:nvSpPr>
        <p:spPr>
          <a:xfrm>
            <a:off x="544119" y="2479392"/>
            <a:ext cx="4224469" cy="1440160"/>
          </a:xfrm>
          <a:prstGeom prst="rect">
            <a:avLst/>
          </a:prstGeom>
        </p:spPr>
        <p:txBody>
          <a:bodyPr numCol="1" spcCol="180000"/>
          <a:lstStyle>
            <a:lvl1pPr marL="0">
              <a:spcBef>
                <a:spcPts val="1200"/>
              </a:spcBef>
              <a:defRPr sz="2000" b="0">
                <a:solidFill>
                  <a:srgbClr val="CF0A2C"/>
                </a:solidFill>
              </a:defRPr>
            </a:lvl1pPr>
            <a:lvl2pPr marL="0" indent="0">
              <a:spcBef>
                <a:spcPts val="600"/>
              </a:spcBef>
              <a:defRPr sz="1400"/>
            </a:lvl2pPr>
            <a:lvl3pPr>
              <a:defRPr sz="1400"/>
            </a:lvl3pPr>
            <a:lvl4pPr indent="0">
              <a:buNone/>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p:cNvSpPr>
            <a:spLocks noGrp="1"/>
          </p:cNvSpPr>
          <p:nvPr>
            <p:ph idx="15"/>
          </p:nvPr>
        </p:nvSpPr>
        <p:spPr>
          <a:xfrm>
            <a:off x="814917" y="5229201"/>
            <a:ext cx="3456516" cy="1335112"/>
          </a:xfrm>
          <a:prstGeom prst="rect">
            <a:avLst/>
          </a:prstGeom>
        </p:spPr>
        <p:txBody>
          <a:bodyPr lIns="91440" tIns="45720" rIns="91440" bIns="45720" spcCol="180000" rtlCol="0">
            <a:normAutofit/>
          </a:bodyPr>
          <a:lstStyle>
            <a:lvl1pPr marL="0">
              <a:spcAft>
                <a:spcPts val="500"/>
              </a:spcAft>
              <a:defRPr sz="2000">
                <a:solidFill>
                  <a:srgbClr val="CF0A2C"/>
                </a:solidFill>
              </a:defRPr>
            </a:lvl1pPr>
            <a:lvl2pPr>
              <a:spcAft>
                <a:spcPts val="500"/>
              </a:spcAft>
              <a:defRPr sz="1400">
                <a:latin typeface="Arial"/>
                <a:cs typeface="Arial"/>
              </a:defRPr>
            </a:lvl2pPr>
            <a:lvl3pPr marL="357188" indent="-184150" algn="l" defTabSz="457200" rtl="0" eaLnBrk="1" latinLnBrk="0" hangingPunct="1">
              <a:spcBef>
                <a:spcPts val="0"/>
              </a:spcBef>
              <a:spcAft>
                <a:spcPts val="800"/>
              </a:spcAft>
              <a:buClr>
                <a:srgbClr val="C80050"/>
              </a:buClr>
              <a:buFont typeface="Arial"/>
              <a:buChar char="•"/>
              <a:defRPr lang="en-GB" sz="1400" kern="1200" dirty="0" smtClean="0">
                <a:solidFill>
                  <a:schemeClr val="tx1"/>
                </a:solidFill>
              </a:defRPr>
            </a:lvl3pPr>
            <a:lvl4pPr marL="0" indent="0">
              <a:spcAft>
                <a:spcPts val="500"/>
              </a:spcAft>
              <a:buFontTx/>
              <a:buNone/>
              <a:defRPr sz="1400">
                <a:solidFill>
                  <a:schemeClr val="tx1"/>
                </a:solidFill>
                <a:latin typeface="Arial"/>
              </a:defRPr>
            </a:lvl4pPr>
          </a:lstStyle>
          <a:p>
            <a:pPr lvl="0"/>
            <a:r>
              <a:rPr lang="en-US"/>
              <a:t>Edit Master text styles</a:t>
            </a:r>
          </a:p>
        </p:txBody>
      </p:sp>
      <p:sp>
        <p:nvSpPr>
          <p:cNvPr id="12" name="Slide Number Placeholder 2"/>
          <p:cNvSpPr>
            <a:spLocks noGrp="1"/>
          </p:cNvSpPr>
          <p:nvPr>
            <p:ph type="sldNum" sz="quarter" idx="17"/>
          </p:nvPr>
        </p:nvSpPr>
        <p:spPr/>
        <p:txBody>
          <a:bodyPr/>
          <a:lstStyle>
            <a:lvl1pPr algn="r">
              <a:defRPr sz="1200" smtClean="0">
                <a:solidFill>
                  <a:schemeClr val="tx1">
                    <a:tint val="75000"/>
                  </a:schemeClr>
                </a:solidFill>
              </a:defRPr>
            </a:lvl1pPr>
          </a:lstStyle>
          <a:p>
            <a:pPr>
              <a:defRPr/>
            </a:pPr>
            <a:fld id="{56AB83D9-D0CD-40E1-A4C7-59587B1A428A}" type="slidenum">
              <a:rPr lang="en-GB"/>
              <a:pPr>
                <a:defRPr/>
              </a:pPr>
              <a:t>‹#›</a:t>
            </a:fld>
            <a:endParaRPr lang="en-GB"/>
          </a:p>
        </p:txBody>
      </p:sp>
      <p:sp>
        <p:nvSpPr>
          <p:cNvPr id="4" name="Picture Placeholder 3"/>
          <p:cNvSpPr>
            <a:spLocks noGrp="1"/>
          </p:cNvSpPr>
          <p:nvPr>
            <p:ph type="pic" sz="quarter" idx="18"/>
          </p:nvPr>
        </p:nvSpPr>
        <p:spPr>
          <a:xfrm>
            <a:off x="5635200" y="-6766"/>
            <a:ext cx="6556800" cy="6864766"/>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4198655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308708" y="1079501"/>
            <a:ext cx="11547231" cy="5445125"/>
          </a:xfrm>
          <a:prstGeom prst="rect">
            <a:avLst/>
          </a:prstGeom>
          <a:solidFill>
            <a:srgbClr val="CF102D"/>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1800" dirty="0">
                <a:solidFill>
                  <a:srgbClr val="FFFFFF"/>
                </a:solidFill>
              </a:rPr>
              <a:t> </a:t>
            </a:r>
          </a:p>
        </p:txBody>
      </p:sp>
      <p:sp>
        <p:nvSpPr>
          <p:cNvPr id="184323" name="Rectangle 3"/>
          <p:cNvSpPr>
            <a:spLocks noGrp="1" noChangeArrowheads="1"/>
          </p:cNvSpPr>
          <p:nvPr>
            <p:ph type="ctrTitle"/>
          </p:nvPr>
        </p:nvSpPr>
        <p:spPr bwMode="auto">
          <a:xfrm>
            <a:off x="441569" y="1438275"/>
            <a:ext cx="11287370" cy="27368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marL="0" indent="0">
              <a:lnSpc>
                <a:spcPts val="7500"/>
              </a:lnSpc>
              <a:defRPr sz="7500"/>
            </a:lvl1pPr>
          </a:lstStyle>
          <a:p>
            <a:pPr lvl="0"/>
            <a:r>
              <a:rPr lang="en-US" noProof="0"/>
              <a:t>Click to edit Master title style</a:t>
            </a:r>
          </a:p>
        </p:txBody>
      </p:sp>
      <p:sp>
        <p:nvSpPr>
          <p:cNvPr id="184324" name="Rectangle 4"/>
          <p:cNvSpPr>
            <a:spLocks noGrp="1" noChangeArrowheads="1"/>
          </p:cNvSpPr>
          <p:nvPr>
            <p:ph type="subTitle" idx="1"/>
          </p:nvPr>
        </p:nvSpPr>
        <p:spPr>
          <a:xfrm>
            <a:off x="441569" y="5013325"/>
            <a:ext cx="11287370" cy="647700"/>
          </a:xfrm>
        </p:spPr>
        <p:txBody>
          <a:bodyPr/>
          <a:lstStyle>
            <a:lvl1pPr>
              <a:lnSpc>
                <a:spcPts val="3000"/>
              </a:lnSpc>
              <a:spcAft>
                <a:spcPct val="0"/>
              </a:spcAft>
              <a:defRPr sz="1200"/>
            </a:lvl1pPr>
          </a:lstStyle>
          <a:p>
            <a:pPr lvl="0"/>
            <a:r>
              <a:rPr lang="en-US" noProof="0"/>
              <a:t>Click to edit Master subtitle style</a:t>
            </a:r>
          </a:p>
        </p:txBody>
      </p:sp>
      <p:sp>
        <p:nvSpPr>
          <p:cNvPr id="7" name="Rectangle 6"/>
          <p:cNvSpPr>
            <a:spLocks noGrp="1" noChangeArrowheads="1"/>
          </p:cNvSpPr>
          <p:nvPr>
            <p:ph type="ftr" sz="quarter" idx="10"/>
          </p:nvPr>
        </p:nvSpPr>
        <p:spPr/>
        <p:txBody>
          <a:bodyPr/>
          <a:lstStyle>
            <a:lvl1pPr>
              <a:defRPr sz="1100">
                <a:solidFill>
                  <a:schemeClr val="bg1"/>
                </a:solidFill>
              </a:defRPr>
            </a:lvl1pPr>
          </a:lstStyle>
          <a:p>
            <a:pPr>
              <a:defRPr/>
            </a:pPr>
            <a:r>
              <a:rPr lang="en-US"/>
              <a:t>MODULE 7 – EXPORT CONTROLS</a:t>
            </a:r>
          </a:p>
        </p:txBody>
      </p:sp>
      <p:sp>
        <p:nvSpPr>
          <p:cNvPr id="8" name="Date Placeholder 1"/>
          <p:cNvSpPr>
            <a:spLocks noGrp="1"/>
          </p:cNvSpPr>
          <p:nvPr>
            <p:ph type="dt" sz="half" idx="11"/>
          </p:nvPr>
        </p:nvSpPr>
        <p:spPr/>
        <p:txBody>
          <a:bodyPr/>
          <a:lstStyle>
            <a:lvl1pPr algn="l">
              <a:defRPr sz="1100">
                <a:solidFill>
                  <a:schemeClr val="bg1"/>
                </a:solidFill>
              </a:defRPr>
            </a:lvl1pPr>
          </a:lstStyle>
          <a:p>
            <a:pPr>
              <a:defRPr/>
            </a:pPr>
            <a:endParaRPr lang="en-GB"/>
          </a:p>
        </p:txBody>
      </p:sp>
      <p:pic>
        <p:nvPicPr>
          <p:cNvPr id="9" name="Picture 12">
            <a:extLst>
              <a:ext uri="{FF2B5EF4-FFF2-40B4-BE49-F238E27FC236}">
                <a16:creationId xmlns:a16="http://schemas.microsoft.com/office/drawing/2014/main" id="{20B7B843-04FB-454B-AF90-450B683BD4A9}"/>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41569" y="153989"/>
            <a:ext cx="1510521"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68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28241" y="274638"/>
            <a:ext cx="8854159" cy="778098"/>
          </a:xfrm>
          <a:prstGeom prst="rect">
            <a:avLst/>
          </a:prstGeom>
        </p:spPr>
        <p:txBody>
          <a:bodyPr vert="horz" anchor="b" anchorCtr="0"/>
          <a:lstStyle>
            <a:lvl1pPr>
              <a:defRPr>
                <a:solidFill>
                  <a:srgbClr val="000000"/>
                </a:solidFill>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marL="0" indent="0">
              <a:defRPr/>
            </a:lvl1pPr>
            <a:lvl5pPr marL="668338" indent="-15875">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Rectangle 5"/>
          <p:cNvSpPr>
            <a:spLocks noGrp="1" noChangeArrowheads="1"/>
          </p:cNvSpPr>
          <p:nvPr>
            <p:ph type="sldNum" sz="quarter" idx="10"/>
          </p:nvPr>
        </p:nvSpPr>
        <p:spPr>
          <a:ln/>
        </p:spPr>
        <p:txBody>
          <a:bodyPr/>
          <a:lstStyle>
            <a:lvl1pPr>
              <a:defRPr/>
            </a:lvl1pPr>
          </a:lstStyle>
          <a:p>
            <a:pPr>
              <a:defRPr/>
            </a:pPr>
            <a:fld id="{8272D745-632B-AC4C-9129-ADF7010CF51B}" type="slidenum">
              <a:rPr lang="en-GB" altLang="en-US"/>
              <a:pPr>
                <a:defRPr/>
              </a:pPr>
              <a:t>‹#›</a:t>
            </a:fld>
            <a:endParaRPr lang="en-GB" altLang="en-US"/>
          </a:p>
        </p:txBody>
      </p:sp>
      <p:sp>
        <p:nvSpPr>
          <p:cNvPr id="5" name="Rectangle 15"/>
          <p:cNvSpPr>
            <a:spLocks noGrp="1" noChangeArrowheads="1"/>
          </p:cNvSpPr>
          <p:nvPr>
            <p:ph type="ftr" sz="quarter" idx="11"/>
          </p:nvPr>
        </p:nvSpPr>
        <p:spPr/>
        <p:txBody>
          <a:bodyPr/>
          <a:lstStyle>
            <a:lvl1pPr>
              <a:defRPr/>
            </a:lvl1pPr>
          </a:lstStyle>
          <a:p>
            <a:pPr>
              <a:defRPr/>
            </a:pPr>
            <a:r>
              <a:rPr lang="en-US"/>
              <a:t>MODULE 7 – EXPORT CONTROLS</a:t>
            </a:r>
          </a:p>
        </p:txBody>
      </p:sp>
      <p:sp>
        <p:nvSpPr>
          <p:cNvPr id="6" name="Date Placeholder 1"/>
          <p:cNvSpPr>
            <a:spLocks noGrp="1"/>
          </p:cNvSpPr>
          <p:nvPr>
            <p:ph type="dt" sz="half" idx="12"/>
          </p:nvPr>
        </p:nvSpPr>
        <p:spPr/>
        <p:txBody>
          <a:bodyPr/>
          <a:lstStyle>
            <a:lvl1pPr>
              <a:defRPr/>
            </a:lvl1pPr>
          </a:lstStyle>
          <a:p>
            <a:pPr>
              <a:defRPr/>
            </a:pPr>
            <a:endParaRPr lang="en-GB"/>
          </a:p>
        </p:txBody>
      </p:sp>
    </p:spTree>
    <p:extLst>
      <p:ext uri="{BB962C8B-B14F-4D97-AF65-F5344CB8AC3E}">
        <p14:creationId xmlns:p14="http://schemas.microsoft.com/office/powerpoint/2010/main" val="84989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4.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3982" name="Rectangle 14"/>
          <p:cNvSpPr>
            <a:spLocks noGrp="1" noChangeArrowheads="1"/>
          </p:cNvSpPr>
          <p:nvPr>
            <p:ph type="sldNum" sz="quarter" idx="4"/>
          </p:nvPr>
        </p:nvSpPr>
        <p:spPr bwMode="auto">
          <a:xfrm>
            <a:off x="10994785" y="6381328"/>
            <a:ext cx="670167"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lvl1pPr algn="r">
              <a:defRPr sz="1200">
                <a:solidFill>
                  <a:srgbClr val="898989"/>
                </a:solidFill>
              </a:defRPr>
            </a:lvl1pPr>
          </a:lstStyle>
          <a:p>
            <a:fld id="{9C2418F7-944E-49AC-9761-3B0C02D48677}" type="slidenum">
              <a:rPr lang="en-GB" altLang="en-US" smtClean="0"/>
              <a:pPr/>
              <a:t>‹#›</a:t>
            </a:fld>
            <a:endParaRPr lang="en-GB" altLang="en-US" dirty="0"/>
          </a:p>
        </p:txBody>
      </p:sp>
      <p:pic>
        <p:nvPicPr>
          <p:cNvPr id="2" name="Picture 1">
            <a:extLst>
              <a:ext uri="{FF2B5EF4-FFF2-40B4-BE49-F238E27FC236}">
                <a16:creationId xmlns:a16="http://schemas.microsoft.com/office/drawing/2014/main" id="{E7054870-6907-49CB-BCFF-72CFAE81C96C}"/>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0" y="-21772"/>
            <a:ext cx="12192000" cy="1690688"/>
          </a:xfrm>
          <a:prstGeom prst="rect">
            <a:avLst/>
          </a:prstGeom>
        </p:spPr>
      </p:pic>
    </p:spTree>
    <p:extLst>
      <p:ext uri="{BB962C8B-B14F-4D97-AF65-F5344CB8AC3E}">
        <p14:creationId xmlns:p14="http://schemas.microsoft.com/office/powerpoint/2010/main" val="344013462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hf hdr="0" dt="0"/>
  <p:txStyles>
    <p:titleStyle>
      <a:lvl1pPr marL="0" indent="0" algn="l" rtl="0" eaLnBrk="1" fontAlgn="base" hangingPunct="1">
        <a:lnSpc>
          <a:spcPct val="100000"/>
        </a:lnSpc>
        <a:spcBef>
          <a:spcPct val="0"/>
        </a:spcBef>
        <a:spcAft>
          <a:spcPct val="0"/>
        </a:spcAft>
        <a:buClr>
          <a:schemeClr val="accent1"/>
        </a:buClr>
        <a:buNone/>
        <a:defRPr sz="2800" b="0">
          <a:solidFill>
            <a:schemeClr val="accent1"/>
          </a:solidFill>
          <a:latin typeface="+mj-lt"/>
          <a:ea typeface="+mj-ea"/>
          <a:cs typeface="+mj-cs"/>
        </a:defRPr>
      </a:lvl1pPr>
      <a:lvl2pPr marL="495300" indent="-495300" algn="l" rtl="0" eaLnBrk="1" fontAlgn="base" hangingPunct="1">
        <a:lnSpc>
          <a:spcPts val="4300"/>
        </a:lnSpc>
        <a:spcBef>
          <a:spcPct val="0"/>
        </a:spcBef>
        <a:spcAft>
          <a:spcPct val="0"/>
        </a:spcAft>
        <a:buClr>
          <a:srgbClr val="00807F"/>
        </a:buClr>
        <a:buAutoNum type="arabicPeriod"/>
        <a:defRPr sz="2400" b="1">
          <a:solidFill>
            <a:srgbClr val="000000"/>
          </a:solidFill>
          <a:latin typeface="Arial" charset="0"/>
          <a:ea typeface="ＭＳ Ｐゴシック" charset="0"/>
          <a:cs typeface="Arial" charset="0"/>
        </a:defRPr>
      </a:lvl2pPr>
      <a:lvl3pPr marL="495300" indent="-495300" algn="l" rtl="0" eaLnBrk="1" fontAlgn="base" hangingPunct="1">
        <a:lnSpc>
          <a:spcPts val="4300"/>
        </a:lnSpc>
        <a:spcBef>
          <a:spcPct val="0"/>
        </a:spcBef>
        <a:spcAft>
          <a:spcPct val="0"/>
        </a:spcAft>
        <a:buClr>
          <a:srgbClr val="00807F"/>
        </a:buClr>
        <a:buAutoNum type="arabicPeriod"/>
        <a:defRPr sz="2400" b="1">
          <a:solidFill>
            <a:srgbClr val="000000"/>
          </a:solidFill>
          <a:latin typeface="Arial" charset="0"/>
          <a:ea typeface="ＭＳ Ｐゴシック" charset="0"/>
          <a:cs typeface="Arial" charset="0"/>
        </a:defRPr>
      </a:lvl3pPr>
      <a:lvl4pPr marL="495300" indent="-495300" algn="l" rtl="0" eaLnBrk="1" fontAlgn="base" hangingPunct="1">
        <a:lnSpc>
          <a:spcPts val="4300"/>
        </a:lnSpc>
        <a:spcBef>
          <a:spcPct val="0"/>
        </a:spcBef>
        <a:spcAft>
          <a:spcPct val="0"/>
        </a:spcAft>
        <a:buClr>
          <a:srgbClr val="00807F"/>
        </a:buClr>
        <a:buAutoNum type="arabicPeriod"/>
        <a:defRPr sz="2400" b="1">
          <a:solidFill>
            <a:srgbClr val="000000"/>
          </a:solidFill>
          <a:latin typeface="Arial" charset="0"/>
          <a:ea typeface="ＭＳ Ｐゴシック" charset="0"/>
          <a:cs typeface="Arial" charset="0"/>
        </a:defRPr>
      </a:lvl4pPr>
      <a:lvl5pPr marL="495300" indent="-495300" algn="l" rtl="0" eaLnBrk="1" fontAlgn="base" hangingPunct="1">
        <a:lnSpc>
          <a:spcPts val="4300"/>
        </a:lnSpc>
        <a:spcBef>
          <a:spcPct val="0"/>
        </a:spcBef>
        <a:spcAft>
          <a:spcPct val="0"/>
        </a:spcAft>
        <a:buClr>
          <a:srgbClr val="00807F"/>
        </a:buClr>
        <a:buAutoNum type="arabicPeriod"/>
        <a:defRPr sz="2400" b="1">
          <a:solidFill>
            <a:srgbClr val="000000"/>
          </a:solidFill>
          <a:latin typeface="Arial" charset="0"/>
          <a:ea typeface="ＭＳ Ｐゴシック" charset="0"/>
          <a:cs typeface="Arial" charset="0"/>
        </a:defRPr>
      </a:lvl5pPr>
      <a:lvl6pPr marL="952500" indent="-495300" algn="l" rtl="0" eaLnBrk="1" fontAlgn="base" hangingPunct="1">
        <a:lnSpc>
          <a:spcPts val="4300"/>
        </a:lnSpc>
        <a:spcBef>
          <a:spcPct val="0"/>
        </a:spcBef>
        <a:spcAft>
          <a:spcPct val="0"/>
        </a:spcAft>
        <a:buClr>
          <a:schemeClr val="tx2"/>
        </a:buClr>
        <a:buAutoNum type="arabicPeriod"/>
        <a:defRPr sz="3000" b="1">
          <a:solidFill>
            <a:schemeClr val="tx1"/>
          </a:solidFill>
          <a:latin typeface="Arial" charset="0"/>
          <a:ea typeface="ＭＳ Ｐゴシック" charset="0"/>
          <a:cs typeface="Arial" charset="0"/>
        </a:defRPr>
      </a:lvl6pPr>
      <a:lvl7pPr marL="1409700" indent="-495300" algn="l" rtl="0" eaLnBrk="1" fontAlgn="base" hangingPunct="1">
        <a:lnSpc>
          <a:spcPts val="4300"/>
        </a:lnSpc>
        <a:spcBef>
          <a:spcPct val="0"/>
        </a:spcBef>
        <a:spcAft>
          <a:spcPct val="0"/>
        </a:spcAft>
        <a:buClr>
          <a:schemeClr val="tx2"/>
        </a:buClr>
        <a:buAutoNum type="arabicPeriod"/>
        <a:defRPr sz="3000" b="1">
          <a:solidFill>
            <a:schemeClr val="tx1"/>
          </a:solidFill>
          <a:latin typeface="Arial" charset="0"/>
          <a:ea typeface="ＭＳ Ｐゴシック" charset="0"/>
          <a:cs typeface="Arial" charset="0"/>
        </a:defRPr>
      </a:lvl7pPr>
      <a:lvl8pPr marL="1866900" indent="-495300" algn="l" rtl="0" eaLnBrk="1" fontAlgn="base" hangingPunct="1">
        <a:lnSpc>
          <a:spcPts val="4300"/>
        </a:lnSpc>
        <a:spcBef>
          <a:spcPct val="0"/>
        </a:spcBef>
        <a:spcAft>
          <a:spcPct val="0"/>
        </a:spcAft>
        <a:buClr>
          <a:schemeClr val="tx2"/>
        </a:buClr>
        <a:buAutoNum type="arabicPeriod"/>
        <a:defRPr sz="3000" b="1">
          <a:solidFill>
            <a:schemeClr val="tx1"/>
          </a:solidFill>
          <a:latin typeface="Arial" charset="0"/>
          <a:ea typeface="ＭＳ Ｐゴシック" charset="0"/>
          <a:cs typeface="Arial" charset="0"/>
        </a:defRPr>
      </a:lvl8pPr>
      <a:lvl9pPr marL="2324100" indent="-495300" algn="l" rtl="0" eaLnBrk="1" fontAlgn="base" hangingPunct="1">
        <a:lnSpc>
          <a:spcPts val="4300"/>
        </a:lnSpc>
        <a:spcBef>
          <a:spcPct val="0"/>
        </a:spcBef>
        <a:spcAft>
          <a:spcPct val="0"/>
        </a:spcAft>
        <a:buClr>
          <a:schemeClr val="tx2"/>
        </a:buClr>
        <a:buAutoNum type="arabicPeriod"/>
        <a:defRPr sz="3000" b="1">
          <a:solidFill>
            <a:schemeClr val="tx1"/>
          </a:solidFill>
          <a:latin typeface="Arial" charset="0"/>
          <a:ea typeface="ＭＳ Ｐゴシック" charset="0"/>
          <a:cs typeface="Arial" charset="0"/>
        </a:defRPr>
      </a:lvl9pPr>
    </p:titleStyle>
    <p:bodyStyle>
      <a:lvl1pPr marL="0" indent="0" algn="l" rtl="0" eaLnBrk="1" fontAlgn="base" hangingPunct="1">
        <a:lnSpc>
          <a:spcPct val="100000"/>
        </a:lnSpc>
        <a:spcBef>
          <a:spcPts val="1200"/>
        </a:spcBef>
        <a:spcAft>
          <a:spcPts val="0"/>
        </a:spcAft>
        <a:defRPr sz="2000" b="0">
          <a:solidFill>
            <a:schemeClr val="accent1"/>
          </a:solidFill>
          <a:latin typeface="+mn-lt"/>
          <a:ea typeface="+mn-ea"/>
          <a:cs typeface="+mn-cs"/>
        </a:defRPr>
      </a:lvl1pPr>
      <a:lvl2pPr marL="1588" indent="-1588" algn="l" rtl="0" eaLnBrk="1" fontAlgn="base" hangingPunct="1">
        <a:lnSpc>
          <a:spcPct val="100000"/>
        </a:lnSpc>
        <a:spcBef>
          <a:spcPts val="600"/>
        </a:spcBef>
        <a:spcAft>
          <a:spcPts val="0"/>
        </a:spcAft>
        <a:buClr>
          <a:schemeClr val="tx2"/>
        </a:buClr>
        <a:defRPr sz="1400" b="0">
          <a:solidFill>
            <a:srgbClr val="000000"/>
          </a:solidFill>
          <a:latin typeface="+mn-lt"/>
          <a:ea typeface="Arial" charset="0"/>
          <a:cs typeface="+mn-cs"/>
        </a:defRPr>
      </a:lvl2pPr>
      <a:lvl3pPr marL="230188" indent="-230188" algn="l" rtl="0" eaLnBrk="1" fontAlgn="base" hangingPunct="1">
        <a:lnSpc>
          <a:spcPct val="100000"/>
        </a:lnSpc>
        <a:spcBef>
          <a:spcPts val="600"/>
        </a:spcBef>
        <a:spcAft>
          <a:spcPts val="0"/>
        </a:spcAft>
        <a:buClrTx/>
        <a:buFont typeface="Arial" panose="020B0604020202020204" pitchFamily="34" charset="0"/>
        <a:buChar char="•"/>
        <a:defRPr sz="1400">
          <a:solidFill>
            <a:srgbClr val="000000"/>
          </a:solidFill>
          <a:latin typeface="+mn-lt"/>
          <a:ea typeface="Arial" charset="0"/>
          <a:cs typeface="+mn-cs"/>
        </a:defRPr>
      </a:lvl3pPr>
      <a:lvl4pPr marL="230188" indent="0" algn="l" rtl="0" eaLnBrk="1" fontAlgn="base" hangingPunct="1">
        <a:lnSpc>
          <a:spcPct val="100000"/>
        </a:lnSpc>
        <a:spcBef>
          <a:spcPts val="600"/>
        </a:spcBef>
        <a:spcAft>
          <a:spcPts val="0"/>
        </a:spcAft>
        <a:buClr>
          <a:srgbClr val="000000"/>
        </a:buClr>
        <a:buSzPct val="55000"/>
        <a:buFont typeface="Webdings" pitchFamily="18" charset="2"/>
        <a:buNone/>
        <a:tabLst>
          <a:tab pos="541338" algn="l"/>
        </a:tabLst>
        <a:defRPr sz="1400">
          <a:solidFill>
            <a:srgbClr val="000000"/>
          </a:solidFill>
          <a:latin typeface="+mn-lt"/>
          <a:ea typeface="Arial" charset="0"/>
          <a:cs typeface="+mn-cs"/>
        </a:defRPr>
      </a:lvl4pPr>
      <a:lvl5pPr marL="228600" indent="-228600" algn="l" rtl="0" eaLnBrk="1" fontAlgn="base" hangingPunct="1">
        <a:lnSpc>
          <a:spcPct val="100000"/>
        </a:lnSpc>
        <a:spcBef>
          <a:spcPts val="600"/>
        </a:spcBef>
        <a:spcAft>
          <a:spcPts val="0"/>
        </a:spcAft>
        <a:buClrTx/>
        <a:buFont typeface="+mj-lt"/>
        <a:buAutoNum type="arabicPeriod"/>
        <a:defRPr sz="1400">
          <a:solidFill>
            <a:srgbClr val="000000"/>
          </a:solidFill>
          <a:latin typeface="+mn-lt"/>
          <a:ea typeface="Arial" charset="0"/>
          <a:cs typeface="+mn-cs"/>
        </a:defRPr>
      </a:lvl5pPr>
      <a:lvl6pPr marL="842963" indent="-185738" algn="l" rtl="0" eaLnBrk="1" fontAlgn="base" hangingPunct="1">
        <a:lnSpc>
          <a:spcPts val="1300"/>
        </a:lnSpc>
        <a:spcBef>
          <a:spcPct val="0"/>
        </a:spcBef>
        <a:spcAft>
          <a:spcPct val="30000"/>
        </a:spcAft>
        <a:buClr>
          <a:schemeClr val="tx2"/>
        </a:buClr>
        <a:buFont typeface="Arial" charset="0"/>
        <a:buChar char="─"/>
        <a:defRPr sz="1100">
          <a:solidFill>
            <a:srgbClr val="000000"/>
          </a:solidFill>
          <a:latin typeface="+mn-lt"/>
          <a:ea typeface="Arial" charset="0"/>
          <a:cs typeface="+mn-cs"/>
        </a:defRPr>
      </a:lvl6pPr>
      <a:lvl7pPr marL="1300163" indent="-185738" algn="l" rtl="0" eaLnBrk="1" fontAlgn="base" hangingPunct="1">
        <a:lnSpc>
          <a:spcPts val="1300"/>
        </a:lnSpc>
        <a:spcBef>
          <a:spcPct val="0"/>
        </a:spcBef>
        <a:spcAft>
          <a:spcPct val="30000"/>
        </a:spcAft>
        <a:buClr>
          <a:schemeClr val="tx2"/>
        </a:buClr>
        <a:buFont typeface="Arial" charset="0"/>
        <a:buChar char="─"/>
        <a:defRPr sz="1100">
          <a:solidFill>
            <a:srgbClr val="000000"/>
          </a:solidFill>
          <a:latin typeface="+mn-lt"/>
          <a:ea typeface="Arial" charset="0"/>
          <a:cs typeface="+mn-cs"/>
        </a:defRPr>
      </a:lvl7pPr>
      <a:lvl8pPr marL="1757363" indent="-185738" algn="l" rtl="0" eaLnBrk="1" fontAlgn="base" hangingPunct="1">
        <a:lnSpc>
          <a:spcPts val="1300"/>
        </a:lnSpc>
        <a:spcBef>
          <a:spcPct val="0"/>
        </a:spcBef>
        <a:spcAft>
          <a:spcPct val="30000"/>
        </a:spcAft>
        <a:buClr>
          <a:schemeClr val="tx2"/>
        </a:buClr>
        <a:buFont typeface="Arial" charset="0"/>
        <a:buChar char="─"/>
        <a:defRPr sz="1100">
          <a:solidFill>
            <a:srgbClr val="000000"/>
          </a:solidFill>
          <a:latin typeface="+mn-lt"/>
          <a:ea typeface="Arial" charset="0"/>
          <a:cs typeface="+mn-cs"/>
        </a:defRPr>
      </a:lvl8pPr>
      <a:lvl9pPr marL="2214563" indent="-185738" algn="l" rtl="0" eaLnBrk="1" fontAlgn="base" hangingPunct="1">
        <a:lnSpc>
          <a:spcPts val="1300"/>
        </a:lnSpc>
        <a:spcBef>
          <a:spcPct val="0"/>
        </a:spcBef>
        <a:spcAft>
          <a:spcPct val="30000"/>
        </a:spcAft>
        <a:buClr>
          <a:schemeClr val="tx2"/>
        </a:buClr>
        <a:buFont typeface="Arial" charset="0"/>
        <a:buChar char="─"/>
        <a:defRPr sz="1100">
          <a:solidFill>
            <a:srgbClr val="000000"/>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32">
          <p15:clr>
            <a:srgbClr val="F26B43"/>
          </p15:clr>
        </p15:guide>
        <p15:guide id="4" pos="7348">
          <p15:clr>
            <a:srgbClr val="F26B43"/>
          </p15:clr>
        </p15:guide>
        <p15:guide id="5" orient="horz" pos="845">
          <p15:clr>
            <a:srgbClr val="F26B43"/>
          </p15:clr>
        </p15:guide>
        <p15:guide id="6" orient="horz" pos="4065">
          <p15:clr>
            <a:srgbClr val="F26B43"/>
          </p15:clr>
        </p15:guide>
        <p15:guide id="7" pos="7501">
          <p15:clr>
            <a:srgbClr val="F26B43"/>
          </p15:clr>
        </p15:guide>
        <p15:guide id="8" pos="17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308708" y="1160184"/>
            <a:ext cx="11547231" cy="5445125"/>
          </a:xfrm>
          <a:prstGeom prst="rect">
            <a:avLst/>
          </a:prstGeom>
          <a:solidFill>
            <a:srgbClr val="CF102D"/>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sz="1800" dirty="0">
                <a:solidFill>
                  <a:srgbClr val="FFFFFF"/>
                </a:solidFill>
              </a:rPr>
              <a:t> </a:t>
            </a:r>
          </a:p>
        </p:txBody>
      </p:sp>
      <p:sp>
        <p:nvSpPr>
          <p:cNvPr id="183299" name="Rectangle 3"/>
          <p:cNvSpPr>
            <a:spLocks noGrp="1" noChangeArrowheads="1"/>
          </p:cNvSpPr>
          <p:nvPr>
            <p:ph type="body" idx="1"/>
          </p:nvPr>
        </p:nvSpPr>
        <p:spPr bwMode="auto">
          <a:xfrm>
            <a:off x="441569" y="1819276"/>
            <a:ext cx="11238523" cy="413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p:txBody>
      </p:sp>
      <p:sp>
        <p:nvSpPr>
          <p:cNvPr id="183300" name="Line 4"/>
          <p:cNvSpPr>
            <a:spLocks noChangeShapeType="1"/>
          </p:cNvSpPr>
          <p:nvPr/>
        </p:nvSpPr>
        <p:spPr bwMode="auto">
          <a:xfrm>
            <a:off x="441569" y="1590675"/>
            <a:ext cx="11238523" cy="0"/>
          </a:xfrm>
          <a:prstGeom prst="line">
            <a:avLst/>
          </a:prstGeom>
          <a:noFill/>
          <a:ln w="1016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sz="1800"/>
          </a:p>
        </p:txBody>
      </p:sp>
      <p:sp>
        <p:nvSpPr>
          <p:cNvPr id="183301" name="Rectangle 5"/>
          <p:cNvSpPr>
            <a:spLocks noGrp="1" noChangeArrowheads="1"/>
          </p:cNvSpPr>
          <p:nvPr>
            <p:ph type="sldNum" sz="quarter" idx="4"/>
          </p:nvPr>
        </p:nvSpPr>
        <p:spPr bwMode="auto">
          <a:xfrm>
            <a:off x="11058770" y="188914"/>
            <a:ext cx="670170" cy="1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eaLnBrk="1" hangingPunct="1">
              <a:defRPr sz="1400">
                <a:solidFill>
                  <a:srgbClr val="000000"/>
                </a:solidFill>
              </a:defRPr>
            </a:lvl1pPr>
          </a:lstStyle>
          <a:p>
            <a:pPr>
              <a:defRPr/>
            </a:pPr>
            <a:fld id="{CCEB6949-0928-3B46-B244-F525ADAA9233}" type="slidenum">
              <a:rPr lang="en-GB" altLang="en-US"/>
              <a:pPr>
                <a:defRPr/>
              </a:pPr>
              <a:t>‹#›</a:t>
            </a:fld>
            <a:endParaRPr lang="en-GB" altLang="en-US"/>
          </a:p>
        </p:txBody>
      </p:sp>
      <p:sp>
        <p:nvSpPr>
          <p:cNvPr id="12" name="TextBox 11"/>
          <p:cNvSpPr txBox="1">
            <a:spLocks noChangeArrowheads="1"/>
          </p:cNvSpPr>
          <p:nvPr userDrawn="1"/>
        </p:nvSpPr>
        <p:spPr bwMode="auto">
          <a:xfrm>
            <a:off x="6955692" y="179389"/>
            <a:ext cx="2924908"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lstStyle>
            <a:defPPr>
              <a:defRPr lang="en-GB"/>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eaLnBrk="1" hangingPunct="1">
              <a:defRPr/>
            </a:pPr>
            <a:r>
              <a:rPr lang="en-US" sz="1100" dirty="0">
                <a:solidFill>
                  <a:srgbClr val="000000"/>
                </a:solidFill>
              </a:rPr>
              <a:t>Document Classification: OFFICIAL</a:t>
            </a:r>
          </a:p>
        </p:txBody>
      </p:sp>
      <p:sp>
        <p:nvSpPr>
          <p:cNvPr id="18" name="Rectangle 15"/>
          <p:cNvSpPr>
            <a:spLocks noGrp="1" noChangeArrowheads="1"/>
          </p:cNvSpPr>
          <p:nvPr>
            <p:ph type="ftr" sz="quarter" idx="3"/>
          </p:nvPr>
        </p:nvSpPr>
        <p:spPr>
          <a:xfrm>
            <a:off x="1752600" y="6237288"/>
            <a:ext cx="7002585" cy="215900"/>
          </a:xfrm>
          <a:prstGeom prst="rect">
            <a:avLst/>
          </a:prstGeom>
          <a:ln/>
        </p:spPr>
        <p:txBody>
          <a:bodyPr lIns="0" tIns="0" rIns="0" bIns="0"/>
          <a:lstStyle>
            <a:lvl1pPr eaLnBrk="1" hangingPunct="1">
              <a:defRPr sz="1100">
                <a:solidFill>
                  <a:schemeClr val="bg1"/>
                </a:solidFill>
                <a:latin typeface="Arial" pitchFamily="34" charset="0"/>
                <a:ea typeface="ＭＳ Ｐゴシック" pitchFamily="34" charset="-128"/>
              </a:defRPr>
            </a:lvl1pPr>
          </a:lstStyle>
          <a:p>
            <a:pPr>
              <a:defRPr/>
            </a:pPr>
            <a:r>
              <a:rPr lang="en-US"/>
              <a:t>MODULE 7 – EXPORT CONTROLS</a:t>
            </a:r>
          </a:p>
        </p:txBody>
      </p:sp>
      <p:sp>
        <p:nvSpPr>
          <p:cNvPr id="19" name="Date Placeholder 1"/>
          <p:cNvSpPr>
            <a:spLocks noGrp="1"/>
          </p:cNvSpPr>
          <p:nvPr>
            <p:ph type="dt" sz="half" idx="2"/>
          </p:nvPr>
        </p:nvSpPr>
        <p:spPr>
          <a:xfrm>
            <a:off x="441570" y="6249988"/>
            <a:ext cx="1223108" cy="203200"/>
          </a:xfrm>
          <a:prstGeom prst="rect">
            <a:avLst/>
          </a:prstGeom>
        </p:spPr>
        <p:txBody>
          <a:bodyPr vert="horz" wrap="square" lIns="0" tIns="0" rIns="0" bIns="0" rtlCol="0" anchor="t" anchorCtr="0"/>
          <a:lstStyle>
            <a:lvl1pPr algn="l" eaLnBrk="1" hangingPunct="1">
              <a:defRPr sz="1100">
                <a:solidFill>
                  <a:schemeClr val="bg1"/>
                </a:solidFill>
                <a:latin typeface="Arial" pitchFamily="34" charset="0"/>
                <a:ea typeface="ＭＳ Ｐゴシック" pitchFamily="34" charset="-128"/>
              </a:defRPr>
            </a:lvl1pPr>
          </a:lstStyle>
          <a:p>
            <a:pPr>
              <a:defRPr/>
            </a:pPr>
            <a:endParaRPr lang="en-GB"/>
          </a:p>
        </p:txBody>
      </p:sp>
      <p:pic>
        <p:nvPicPr>
          <p:cNvPr id="10" name="Picture 12">
            <a:extLst>
              <a:ext uri="{FF2B5EF4-FFF2-40B4-BE49-F238E27FC236}">
                <a16:creationId xmlns:a16="http://schemas.microsoft.com/office/drawing/2014/main" id="{43A8C234-CE5E-A045-8B4F-658F9025CA21}"/>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441569" y="153989"/>
            <a:ext cx="1510521"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3C54C20-F100-4394-AB85-CE0F3D65A247}"/>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0" y="-21772"/>
            <a:ext cx="12192000" cy="1690688"/>
          </a:xfrm>
          <a:prstGeom prst="rect">
            <a:avLst/>
          </a:prstGeom>
        </p:spPr>
      </p:pic>
    </p:spTree>
    <p:extLst>
      <p:ext uri="{BB962C8B-B14F-4D97-AF65-F5344CB8AC3E}">
        <p14:creationId xmlns:p14="http://schemas.microsoft.com/office/powerpoint/2010/main" val="6473054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3" r:id="rId4"/>
  </p:sldLayoutIdLst>
  <p:hf hdr="0" dt="0"/>
  <p:txStyles>
    <p:titleStyle>
      <a:lvl1pPr marL="495300" indent="-495300" algn="l" rtl="0" eaLnBrk="0" fontAlgn="base" hangingPunct="0">
        <a:lnSpc>
          <a:spcPts val="4300"/>
        </a:lnSpc>
        <a:spcBef>
          <a:spcPct val="0"/>
        </a:spcBef>
        <a:spcAft>
          <a:spcPct val="0"/>
        </a:spcAft>
        <a:buClr>
          <a:schemeClr val="tx2"/>
        </a:buClr>
        <a:defRPr sz="3000" b="1">
          <a:solidFill>
            <a:schemeClr val="bg1"/>
          </a:solidFill>
          <a:latin typeface="+mj-lt"/>
          <a:ea typeface="+mj-ea"/>
          <a:cs typeface="+mj-cs"/>
        </a:defRPr>
      </a:lvl1pPr>
      <a:lvl2pPr marL="495300" indent="-495300" algn="l" rtl="0" eaLnBrk="0" fontAlgn="base" hangingPunct="0">
        <a:lnSpc>
          <a:spcPts val="4300"/>
        </a:lnSpc>
        <a:spcBef>
          <a:spcPct val="0"/>
        </a:spcBef>
        <a:spcAft>
          <a:spcPct val="0"/>
        </a:spcAft>
        <a:buClr>
          <a:schemeClr val="tx2"/>
        </a:buClr>
        <a:defRPr sz="3000" b="1">
          <a:solidFill>
            <a:schemeClr val="bg1"/>
          </a:solidFill>
          <a:latin typeface="Arial" charset="0"/>
          <a:ea typeface="ＭＳ Ｐゴシック" charset="0"/>
          <a:cs typeface="Arial" charset="0"/>
        </a:defRPr>
      </a:lvl2pPr>
      <a:lvl3pPr marL="495300" indent="-495300" algn="l" rtl="0" eaLnBrk="0" fontAlgn="base" hangingPunct="0">
        <a:lnSpc>
          <a:spcPts val="4300"/>
        </a:lnSpc>
        <a:spcBef>
          <a:spcPct val="0"/>
        </a:spcBef>
        <a:spcAft>
          <a:spcPct val="0"/>
        </a:spcAft>
        <a:buClr>
          <a:schemeClr val="tx2"/>
        </a:buClr>
        <a:defRPr sz="3000" b="1">
          <a:solidFill>
            <a:schemeClr val="bg1"/>
          </a:solidFill>
          <a:latin typeface="Arial" charset="0"/>
          <a:ea typeface="ＭＳ Ｐゴシック" charset="0"/>
          <a:cs typeface="Arial" charset="0"/>
        </a:defRPr>
      </a:lvl3pPr>
      <a:lvl4pPr marL="495300" indent="-495300" algn="l" rtl="0" eaLnBrk="0" fontAlgn="base" hangingPunct="0">
        <a:lnSpc>
          <a:spcPts val="4300"/>
        </a:lnSpc>
        <a:spcBef>
          <a:spcPct val="0"/>
        </a:spcBef>
        <a:spcAft>
          <a:spcPct val="0"/>
        </a:spcAft>
        <a:buClr>
          <a:schemeClr val="tx2"/>
        </a:buClr>
        <a:defRPr sz="3000" b="1">
          <a:solidFill>
            <a:schemeClr val="bg1"/>
          </a:solidFill>
          <a:latin typeface="Arial" charset="0"/>
          <a:ea typeface="ＭＳ Ｐゴシック" charset="0"/>
          <a:cs typeface="Arial" charset="0"/>
        </a:defRPr>
      </a:lvl4pPr>
      <a:lvl5pPr marL="495300" indent="-495300" algn="l" rtl="0" eaLnBrk="0" fontAlgn="base" hangingPunct="0">
        <a:lnSpc>
          <a:spcPts val="4300"/>
        </a:lnSpc>
        <a:spcBef>
          <a:spcPct val="0"/>
        </a:spcBef>
        <a:spcAft>
          <a:spcPct val="0"/>
        </a:spcAft>
        <a:buClr>
          <a:schemeClr val="tx2"/>
        </a:buClr>
        <a:defRPr sz="3000" b="1">
          <a:solidFill>
            <a:schemeClr val="bg1"/>
          </a:solidFill>
          <a:latin typeface="Arial" charset="0"/>
          <a:ea typeface="ＭＳ Ｐゴシック" charset="0"/>
          <a:cs typeface="Arial" charset="0"/>
        </a:defRPr>
      </a:lvl5pPr>
      <a:lvl6pPr marL="952500" indent="-495300" algn="l" rtl="0" fontAlgn="base">
        <a:lnSpc>
          <a:spcPts val="4300"/>
        </a:lnSpc>
        <a:spcBef>
          <a:spcPct val="0"/>
        </a:spcBef>
        <a:spcAft>
          <a:spcPct val="0"/>
        </a:spcAft>
        <a:buClr>
          <a:schemeClr val="tx2"/>
        </a:buClr>
        <a:defRPr sz="3000" b="1">
          <a:solidFill>
            <a:schemeClr val="bg1"/>
          </a:solidFill>
          <a:latin typeface="Arial" charset="0"/>
          <a:ea typeface="ＭＳ Ｐゴシック" charset="0"/>
          <a:cs typeface="Arial" charset="0"/>
        </a:defRPr>
      </a:lvl6pPr>
      <a:lvl7pPr marL="1409700" indent="-495300" algn="l" rtl="0" fontAlgn="base">
        <a:lnSpc>
          <a:spcPts val="4300"/>
        </a:lnSpc>
        <a:spcBef>
          <a:spcPct val="0"/>
        </a:spcBef>
        <a:spcAft>
          <a:spcPct val="0"/>
        </a:spcAft>
        <a:buClr>
          <a:schemeClr val="tx2"/>
        </a:buClr>
        <a:defRPr sz="3000" b="1">
          <a:solidFill>
            <a:schemeClr val="bg1"/>
          </a:solidFill>
          <a:latin typeface="Arial" charset="0"/>
          <a:ea typeface="ＭＳ Ｐゴシック" charset="0"/>
          <a:cs typeface="Arial" charset="0"/>
        </a:defRPr>
      </a:lvl7pPr>
      <a:lvl8pPr marL="1866900" indent="-495300" algn="l" rtl="0" fontAlgn="base">
        <a:lnSpc>
          <a:spcPts val="4300"/>
        </a:lnSpc>
        <a:spcBef>
          <a:spcPct val="0"/>
        </a:spcBef>
        <a:spcAft>
          <a:spcPct val="0"/>
        </a:spcAft>
        <a:buClr>
          <a:schemeClr val="tx2"/>
        </a:buClr>
        <a:defRPr sz="3000" b="1">
          <a:solidFill>
            <a:schemeClr val="bg1"/>
          </a:solidFill>
          <a:latin typeface="Arial" charset="0"/>
          <a:ea typeface="ＭＳ Ｐゴシック" charset="0"/>
          <a:cs typeface="Arial" charset="0"/>
        </a:defRPr>
      </a:lvl8pPr>
      <a:lvl9pPr marL="2324100" indent="-495300" algn="l" rtl="0" fontAlgn="base">
        <a:lnSpc>
          <a:spcPts val="4300"/>
        </a:lnSpc>
        <a:spcBef>
          <a:spcPct val="0"/>
        </a:spcBef>
        <a:spcAft>
          <a:spcPct val="0"/>
        </a:spcAft>
        <a:buClr>
          <a:schemeClr val="tx2"/>
        </a:buClr>
        <a:defRPr sz="3000" b="1">
          <a:solidFill>
            <a:schemeClr val="bg1"/>
          </a:solidFill>
          <a:latin typeface="Arial" charset="0"/>
          <a:ea typeface="ＭＳ Ｐゴシック" charset="0"/>
          <a:cs typeface="Arial" charset="0"/>
        </a:defRPr>
      </a:lvl9pPr>
    </p:titleStyle>
    <p:bodyStyle>
      <a:lvl1pPr algn="l" rtl="0" eaLnBrk="0" fontAlgn="base" hangingPunct="0">
        <a:lnSpc>
          <a:spcPts val="6000"/>
        </a:lnSpc>
        <a:spcBef>
          <a:spcPct val="0"/>
        </a:spcBef>
        <a:spcAft>
          <a:spcPct val="30000"/>
        </a:spcAft>
        <a:defRPr sz="5000" b="1">
          <a:solidFill>
            <a:schemeClr val="bg1"/>
          </a:solidFill>
          <a:latin typeface="+mn-lt"/>
          <a:ea typeface="+mn-ea"/>
          <a:cs typeface="+mn-cs"/>
        </a:defRPr>
      </a:lvl1pPr>
      <a:lvl2pPr marL="276225" indent="-184150" algn="l" rtl="0" eaLnBrk="0" fontAlgn="base" hangingPunct="0">
        <a:lnSpc>
          <a:spcPts val="1400"/>
        </a:lnSpc>
        <a:spcBef>
          <a:spcPct val="0"/>
        </a:spcBef>
        <a:spcAft>
          <a:spcPct val="30000"/>
        </a:spcAft>
        <a:buClr>
          <a:schemeClr val="tx2"/>
        </a:buClr>
        <a:defRPr sz="1200">
          <a:solidFill>
            <a:schemeClr val="bg1"/>
          </a:solidFill>
          <a:latin typeface="+mn-lt"/>
          <a:ea typeface="Arial" charset="0"/>
          <a:cs typeface="+mn-cs"/>
        </a:defRPr>
      </a:lvl2pPr>
      <a:lvl3pPr marL="469900" indent="-192088" algn="l" rtl="0" eaLnBrk="0" fontAlgn="base" hangingPunct="0">
        <a:lnSpc>
          <a:spcPts val="1400"/>
        </a:lnSpc>
        <a:spcBef>
          <a:spcPct val="0"/>
        </a:spcBef>
        <a:spcAft>
          <a:spcPct val="30000"/>
        </a:spcAft>
        <a:buClr>
          <a:schemeClr val="tx2"/>
        </a:buClr>
        <a:defRPr sz="1200">
          <a:solidFill>
            <a:schemeClr val="bg1"/>
          </a:solidFill>
          <a:latin typeface="+mn-lt"/>
          <a:ea typeface="Arial" charset="0"/>
          <a:cs typeface="+mn-cs"/>
        </a:defRPr>
      </a:lvl3pPr>
      <a:lvl4pPr marL="666750" indent="-195263" algn="l" rtl="0" eaLnBrk="0" fontAlgn="base" hangingPunct="0">
        <a:lnSpc>
          <a:spcPts val="1400"/>
        </a:lnSpc>
        <a:spcBef>
          <a:spcPct val="0"/>
        </a:spcBef>
        <a:spcAft>
          <a:spcPct val="30000"/>
        </a:spcAft>
        <a:buClr>
          <a:schemeClr val="accent1"/>
        </a:buClr>
        <a:buFont typeface="Webdings" charset="2"/>
        <a:defRPr sz="1200">
          <a:solidFill>
            <a:schemeClr val="bg1"/>
          </a:solidFill>
          <a:latin typeface="+mn-lt"/>
          <a:ea typeface="Arial" charset="0"/>
          <a:cs typeface="+mn-cs"/>
        </a:defRPr>
      </a:lvl4pPr>
      <a:lvl5pPr marL="668338" indent="1160463" algn="l" rtl="0" eaLnBrk="0" fontAlgn="base" hangingPunct="0">
        <a:lnSpc>
          <a:spcPts val="1400"/>
        </a:lnSpc>
        <a:spcBef>
          <a:spcPct val="0"/>
        </a:spcBef>
        <a:spcAft>
          <a:spcPct val="30000"/>
        </a:spcAft>
        <a:buClr>
          <a:schemeClr val="tx2"/>
        </a:buClr>
        <a:buFont typeface="Arial" charset="0"/>
        <a:defRPr sz="1200">
          <a:solidFill>
            <a:schemeClr val="bg1"/>
          </a:solidFill>
          <a:latin typeface="+mn-lt"/>
          <a:ea typeface="Arial" charset="0"/>
          <a:cs typeface="+mn-cs"/>
        </a:defRPr>
      </a:lvl5pPr>
      <a:lvl6pPr marL="1125538" algn="l" rtl="0" fontAlgn="base">
        <a:lnSpc>
          <a:spcPts val="1400"/>
        </a:lnSpc>
        <a:spcBef>
          <a:spcPct val="0"/>
        </a:spcBef>
        <a:spcAft>
          <a:spcPct val="30000"/>
        </a:spcAft>
        <a:buClr>
          <a:schemeClr val="tx2"/>
        </a:buClr>
        <a:buFont typeface="Arial" charset="0"/>
        <a:defRPr sz="1200">
          <a:solidFill>
            <a:schemeClr val="bg1"/>
          </a:solidFill>
          <a:latin typeface="+mn-lt"/>
          <a:ea typeface="Arial" charset="0"/>
          <a:cs typeface="+mn-cs"/>
        </a:defRPr>
      </a:lvl6pPr>
      <a:lvl7pPr marL="1582738" algn="l" rtl="0" fontAlgn="base">
        <a:lnSpc>
          <a:spcPts val="1400"/>
        </a:lnSpc>
        <a:spcBef>
          <a:spcPct val="0"/>
        </a:spcBef>
        <a:spcAft>
          <a:spcPct val="30000"/>
        </a:spcAft>
        <a:buClr>
          <a:schemeClr val="tx2"/>
        </a:buClr>
        <a:buFont typeface="Arial" charset="0"/>
        <a:defRPr sz="1200">
          <a:solidFill>
            <a:schemeClr val="bg1"/>
          </a:solidFill>
          <a:latin typeface="+mn-lt"/>
          <a:ea typeface="Arial" charset="0"/>
          <a:cs typeface="+mn-cs"/>
        </a:defRPr>
      </a:lvl7pPr>
      <a:lvl8pPr marL="2039938" algn="l" rtl="0" fontAlgn="base">
        <a:lnSpc>
          <a:spcPts val="1400"/>
        </a:lnSpc>
        <a:spcBef>
          <a:spcPct val="0"/>
        </a:spcBef>
        <a:spcAft>
          <a:spcPct val="30000"/>
        </a:spcAft>
        <a:buClr>
          <a:schemeClr val="tx2"/>
        </a:buClr>
        <a:buFont typeface="Arial" charset="0"/>
        <a:defRPr sz="1200">
          <a:solidFill>
            <a:schemeClr val="bg1"/>
          </a:solidFill>
          <a:latin typeface="+mn-lt"/>
          <a:ea typeface="Arial" charset="0"/>
          <a:cs typeface="+mn-cs"/>
        </a:defRPr>
      </a:lvl8pPr>
      <a:lvl9pPr marL="2497138" algn="l" rtl="0" fontAlgn="base">
        <a:lnSpc>
          <a:spcPts val="1400"/>
        </a:lnSpc>
        <a:spcBef>
          <a:spcPct val="0"/>
        </a:spcBef>
        <a:spcAft>
          <a:spcPct val="30000"/>
        </a:spcAft>
        <a:buClr>
          <a:schemeClr val="tx2"/>
        </a:buClr>
        <a:buFont typeface="Arial" charset="0"/>
        <a:defRPr sz="1200">
          <a:solidFill>
            <a:schemeClr val="bg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36789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FAD802-A593-3C40-9373-BD60B0A09D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01F0268-83F6-E647-922C-C322B6B76B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DCD9E5-67BD-DD4B-A6A1-DF7A52E68932}"/>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
        <p:nvSpPr>
          <p:cNvPr id="5" name="Footer Placeholder 4">
            <a:extLst>
              <a:ext uri="{FF2B5EF4-FFF2-40B4-BE49-F238E27FC236}">
                <a16:creationId xmlns:a16="http://schemas.microsoft.com/office/drawing/2014/main" id="{70461FDA-451F-264F-9AA9-5F49577FD2A1}"/>
              </a:ext>
            </a:extLst>
          </p:cNvPr>
          <p:cNvSpPr>
            <a:spLocks noGrp="1"/>
          </p:cNvSpPr>
          <p:nvPr>
            <p:ph type="ftr" sz="quarter" idx="3"/>
          </p:nvPr>
        </p:nvSpPr>
        <p:spPr>
          <a:xfrm>
            <a:off x="5853600" y="666000"/>
            <a:ext cx="5914800" cy="184666"/>
          </a:xfrm>
          <a:prstGeom prst="rect">
            <a:avLst/>
          </a:prstGeom>
        </p:spPr>
        <p:txBody>
          <a:bodyPr vert="horz" wrap="square" lIns="0" tIns="0" rIns="0" bIns="0" rtlCol="0" anchor="ctr">
            <a:spAutoFit/>
          </a:bodyPr>
          <a:lstStyle>
            <a:lvl1pPr algn="r">
              <a:defRPr sz="1200" b="1">
                <a:solidFill>
                  <a:schemeClr val="tx1"/>
                </a:solidFill>
                <a:latin typeface="Arial" panose="020B0604020202020204" pitchFamily="34" charset="0"/>
                <a:cs typeface="Arial" panose="020B0604020202020204" pitchFamily="34" charset="0"/>
              </a:defRPr>
            </a:lvl1pPr>
          </a:lstStyle>
          <a:p>
            <a:r>
              <a:rPr lang="en-US"/>
              <a:t>MODULE 7 – EXPORT CONTROLS</a:t>
            </a:r>
            <a:endParaRPr lang="en-US" dirty="0"/>
          </a:p>
        </p:txBody>
      </p:sp>
      <p:sp>
        <p:nvSpPr>
          <p:cNvPr id="6" name="Slide Number Placeholder 5">
            <a:extLst>
              <a:ext uri="{FF2B5EF4-FFF2-40B4-BE49-F238E27FC236}">
                <a16:creationId xmlns:a16="http://schemas.microsoft.com/office/drawing/2014/main" id="{66BFBC66-642D-6D41-B74E-E9012D9378E9}"/>
              </a:ext>
            </a:extLst>
          </p:cNvPr>
          <p:cNvSpPr>
            <a:spLocks noGrp="1"/>
          </p:cNvSpPr>
          <p:nvPr>
            <p:ph type="sldNum" sz="quarter" idx="4"/>
          </p:nvPr>
        </p:nvSpPr>
        <p:spPr>
          <a:xfrm>
            <a:off x="4724400" y="6437152"/>
            <a:ext cx="2743200" cy="184666"/>
          </a:xfrm>
          <a:prstGeom prst="rect">
            <a:avLst/>
          </a:prstGeom>
        </p:spPr>
        <p:txBody>
          <a:bodyPr vert="horz" lIns="0" tIns="0" rIns="0" bIns="0" rtlCol="0" anchor="b" anchorCtr="0">
            <a:spAutoFit/>
          </a:bodyPr>
          <a:lstStyle>
            <a:lvl1pPr algn="ctr">
              <a:defRPr sz="1200">
                <a:solidFill>
                  <a:srgbClr val="9A3393"/>
                </a:solidFill>
                <a:latin typeface="Arial" panose="020B0604020202020204" pitchFamily="34" charset="0"/>
                <a:cs typeface="Arial" panose="020B0604020202020204" pitchFamily="34" charset="0"/>
              </a:defRPr>
            </a:lvl1pPr>
          </a:lstStyle>
          <a:p>
            <a:fld id="{DC1C2B30-68F8-E140-8F6A-84EA7724D904}" type="slidenum">
              <a:rPr lang="en-US" smtClean="0"/>
              <a:pPr/>
              <a:t>‹#›</a:t>
            </a:fld>
            <a:endParaRPr lang="en-US" dirty="0"/>
          </a:p>
        </p:txBody>
      </p:sp>
    </p:spTree>
    <p:extLst>
      <p:ext uri="{BB962C8B-B14F-4D97-AF65-F5344CB8AC3E}">
        <p14:creationId xmlns:p14="http://schemas.microsoft.com/office/powerpoint/2010/main" val="149107123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FAD802-A593-3C40-9373-BD60B0A09D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01F0268-83F6-E647-922C-C322B6B76B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DCD9E5-67BD-DD4B-A6A1-DF7A52E68932}"/>
              </a:ext>
            </a:extLst>
          </p:cNvPr>
          <p:cNvSpPr>
            <a:spLocks noGrp="1"/>
          </p:cNvSpPr>
          <p:nvPr>
            <p:ph type="dt" sz="half" idx="2"/>
          </p:nvPr>
        </p:nvSpPr>
        <p:spPr>
          <a:xfrm>
            <a:off x="425066" y="6437152"/>
            <a:ext cx="1414806" cy="184666"/>
          </a:xfrm>
          <a:prstGeom prst="rect">
            <a:avLst/>
          </a:prstGeom>
        </p:spPr>
        <p:txBody>
          <a:bodyPr vert="horz" lIns="0" tIns="0" rIns="0" bIns="0" rtlCol="0" anchor="b" anchorCtr="0">
            <a:spAutoFit/>
          </a:bodyPr>
          <a:lstStyle>
            <a:lvl1pPr algn="l">
              <a:defRPr lang="en-US" sz="1200" kern="1200" dirty="0">
                <a:solidFill>
                  <a:srgbClr val="9A3393"/>
                </a:solidFill>
                <a:latin typeface="Arial" panose="020B0604020202020204" pitchFamily="34" charset="0"/>
                <a:ea typeface="+mn-ea"/>
                <a:cs typeface="Arial" panose="020B0604020202020204" pitchFamily="34" charset="0"/>
              </a:defRPr>
            </a:lvl1pPr>
          </a:lstStyle>
          <a:p>
            <a:endParaRPr lang="en-GB" dirty="0"/>
          </a:p>
        </p:txBody>
      </p:sp>
      <p:sp>
        <p:nvSpPr>
          <p:cNvPr id="5" name="Footer Placeholder 4">
            <a:extLst>
              <a:ext uri="{FF2B5EF4-FFF2-40B4-BE49-F238E27FC236}">
                <a16:creationId xmlns:a16="http://schemas.microsoft.com/office/drawing/2014/main" id="{70461FDA-451F-264F-9AA9-5F49577FD2A1}"/>
              </a:ext>
            </a:extLst>
          </p:cNvPr>
          <p:cNvSpPr>
            <a:spLocks noGrp="1"/>
          </p:cNvSpPr>
          <p:nvPr>
            <p:ph type="ftr" sz="quarter" idx="3"/>
          </p:nvPr>
        </p:nvSpPr>
        <p:spPr>
          <a:xfrm>
            <a:off x="7293600" y="667571"/>
            <a:ext cx="4474800" cy="184666"/>
          </a:xfrm>
          <a:prstGeom prst="rect">
            <a:avLst/>
          </a:prstGeom>
        </p:spPr>
        <p:txBody>
          <a:bodyPr vert="horz" wrap="square" lIns="0" tIns="0" rIns="0" bIns="0" rtlCol="0" anchor="ctr">
            <a:spAutoFit/>
          </a:bodyPr>
          <a:lstStyle>
            <a:lvl1pPr algn="r">
              <a:defRPr sz="1200" b="1">
                <a:solidFill>
                  <a:schemeClr val="tx1"/>
                </a:solidFill>
                <a:latin typeface="Arial" panose="020B0604020202020204" pitchFamily="34" charset="0"/>
                <a:cs typeface="Arial" panose="020B0604020202020204" pitchFamily="34" charset="0"/>
              </a:defRPr>
            </a:lvl1pPr>
          </a:lstStyle>
          <a:p>
            <a:r>
              <a:rPr lang="en-US"/>
              <a:t>MODULE 7 – EXPORT CONTROLS</a:t>
            </a:r>
            <a:endParaRPr lang="en-US" dirty="0"/>
          </a:p>
        </p:txBody>
      </p:sp>
      <p:sp>
        <p:nvSpPr>
          <p:cNvPr id="6" name="Slide Number Placeholder 5">
            <a:extLst>
              <a:ext uri="{FF2B5EF4-FFF2-40B4-BE49-F238E27FC236}">
                <a16:creationId xmlns:a16="http://schemas.microsoft.com/office/drawing/2014/main" id="{66BFBC66-642D-6D41-B74E-E9012D9378E9}"/>
              </a:ext>
            </a:extLst>
          </p:cNvPr>
          <p:cNvSpPr>
            <a:spLocks noGrp="1"/>
          </p:cNvSpPr>
          <p:nvPr>
            <p:ph type="sldNum" sz="quarter" idx="4"/>
          </p:nvPr>
        </p:nvSpPr>
        <p:spPr>
          <a:xfrm>
            <a:off x="4724400" y="6437152"/>
            <a:ext cx="2743200" cy="184666"/>
          </a:xfrm>
          <a:prstGeom prst="rect">
            <a:avLst/>
          </a:prstGeom>
        </p:spPr>
        <p:txBody>
          <a:bodyPr vert="horz" lIns="0" tIns="0" rIns="0" bIns="0" rtlCol="0" anchor="b" anchorCtr="0">
            <a:spAutoFit/>
          </a:bodyPr>
          <a:lstStyle>
            <a:lvl1pPr algn="ctr">
              <a:defRPr sz="1200">
                <a:solidFill>
                  <a:srgbClr val="9A3393"/>
                </a:solidFill>
                <a:latin typeface="Arial" panose="020B0604020202020204" pitchFamily="34" charset="0"/>
                <a:cs typeface="Arial" panose="020B0604020202020204" pitchFamily="34" charset="0"/>
              </a:defRPr>
            </a:lvl1pPr>
          </a:lstStyle>
          <a:p>
            <a:fld id="{DC1C2B30-68F8-E140-8F6A-84EA7724D904}" type="slidenum">
              <a:rPr lang="en-US" smtClean="0"/>
              <a:pPr/>
              <a:t>‹#›</a:t>
            </a:fld>
            <a:endParaRPr lang="en-US" dirty="0"/>
          </a:p>
        </p:txBody>
      </p:sp>
    </p:spTree>
    <p:extLst>
      <p:ext uri="{BB962C8B-B14F-4D97-AF65-F5344CB8AC3E}">
        <p14:creationId xmlns:p14="http://schemas.microsoft.com/office/powerpoint/2010/main" val="279647568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3.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3.xml"/><Relationship Id="rId1" Type="http://schemas.openxmlformats.org/officeDocument/2006/relationships/tags" Target="../tags/tag8.xml"/><Relationship Id="rId6" Type="http://schemas.openxmlformats.org/officeDocument/2006/relationships/hyperlink" Target="https://creativecommons.org/licenses/by-sa/3.0/" TargetMode="External"/><Relationship Id="rId5" Type="http://schemas.openxmlformats.org/officeDocument/2006/relationships/hyperlink" Target="http://www.picserver.org/highway-signs2/e/export-license.html" TargetMode="External"/><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3.xml"/><Relationship Id="rId1" Type="http://schemas.openxmlformats.org/officeDocument/2006/relationships/tags" Target="../tags/tag9.xml"/><Relationship Id="rId4" Type="http://schemas.openxmlformats.org/officeDocument/2006/relationships/hyperlink" Target="https://www.gov.uk/government/publications/uk-trade-tariff-export-prohibitions-and-restrictions/uk-trade-tariff-export-prohibitions-and-restrictions"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ags" Target="../tags/tag10.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3.xml"/><Relationship Id="rId1" Type="http://schemas.openxmlformats.org/officeDocument/2006/relationships/tags" Target="../tags/tag1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3.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7.xml"/><Relationship Id="rId1" Type="http://schemas.openxmlformats.org/officeDocument/2006/relationships/tags" Target="../tags/tag1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7.xml"/><Relationship Id="rId1" Type="http://schemas.openxmlformats.org/officeDocument/2006/relationships/tags" Target="../tags/tag15.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hyperlink" Target="mailto:helen.shaw@tradene.org" TargetMode="External"/><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3.xml"/><Relationship Id="rId1" Type="http://schemas.openxmlformats.org/officeDocument/2006/relationships/tags" Target="../tags/tag16.xml"/><Relationship Id="rId6" Type="http://schemas.openxmlformats.org/officeDocument/2006/relationships/image" Target="../media/image33.png"/><Relationship Id="rId5" Type="http://schemas.openxmlformats.org/officeDocument/2006/relationships/hyperlink" Target="https://www.ecochecker.trade.gov.uk/spirefox5live/fox/spire/OGEL_GOODS_CHECKER_LANDING_PAGE/new" TargetMode="External"/><Relationship Id="rId4" Type="http://schemas.openxmlformats.org/officeDocument/2006/relationships/hyperlink" Target="https://www.gov.uk/uk-strategic-export-control-lists-the-consolidated-list-of-strategic-military-and-dual-use-item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7.xml"/><Relationship Id="rId1" Type="http://schemas.openxmlformats.org/officeDocument/2006/relationships/tags" Target="../tags/tag17.xml"/><Relationship Id="rId4" Type="http://schemas.openxmlformats.org/officeDocument/2006/relationships/hyperlink" Target="https://www.gov.uk/government/publications/open-general-export-licence-export-of-dual-use-items-to-eu-member-states"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3.xml"/><Relationship Id="rId1" Type="http://schemas.openxmlformats.org/officeDocument/2006/relationships/tags" Target="../tags/tag18.xml"/><Relationship Id="rId6" Type="http://schemas.openxmlformats.org/officeDocument/2006/relationships/image" Target="../media/image35.png"/><Relationship Id="rId5" Type="http://schemas.openxmlformats.org/officeDocument/2006/relationships/image" Target="../media/image15.png"/><Relationship Id="rId4" Type="http://schemas.openxmlformats.org/officeDocument/2006/relationships/hyperlink" Target="http://www.spire.gov.uk/"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3.xml"/><Relationship Id="rId1" Type="http://schemas.openxmlformats.org/officeDocument/2006/relationships/tags" Target="../tags/tag19.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3.xml"/><Relationship Id="rId1" Type="http://schemas.openxmlformats.org/officeDocument/2006/relationships/tags" Target="../tags/tag20.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3.xml"/><Relationship Id="rId1" Type="http://schemas.openxmlformats.org/officeDocument/2006/relationships/tags" Target="../tags/tag2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3.xml"/><Relationship Id="rId1" Type="http://schemas.openxmlformats.org/officeDocument/2006/relationships/tags" Target="../tags/tag22.xml"/><Relationship Id="rId6" Type="http://schemas.openxmlformats.org/officeDocument/2006/relationships/image" Target="../media/image36.png"/><Relationship Id="rId5" Type="http://schemas.openxmlformats.org/officeDocument/2006/relationships/hyperlink" Target="https://www.ecochecker.trade.gov.uk/spirefox5live/fox/spire/OGEL_GOODS_CHECKER_LANDING_PAGE/new" TargetMode="External"/><Relationship Id="rId4" Type="http://schemas.openxmlformats.org/officeDocument/2006/relationships/hyperlink" Target="https://www.spire.bis.gov.uk/"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3.xml"/><Relationship Id="rId1" Type="http://schemas.openxmlformats.org/officeDocument/2006/relationships/tags" Target="../tags/tag23.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hyperlink" Target="https://www.linkedin.com/in/jade-forshaw-0a843258/"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3.xml"/><Relationship Id="rId1" Type="http://schemas.openxmlformats.org/officeDocument/2006/relationships/tags" Target="../tags/tag24.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3.xml"/><Relationship Id="rId1" Type="http://schemas.openxmlformats.org/officeDocument/2006/relationships/tags" Target="../tags/tag25.xml"/><Relationship Id="rId4" Type="http://schemas.openxmlformats.org/officeDocument/2006/relationships/hyperlink" Target="https://www.gov.uk/guidance/current-arms-embargoes-and-other-restrictions"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3.xml"/><Relationship Id="rId1" Type="http://schemas.openxmlformats.org/officeDocument/2006/relationships/tags" Target="../tags/tag26.xml"/><Relationship Id="rId5" Type="http://schemas.microsoft.com/office/2007/relationships/hdphoto" Target="../media/hdphoto1.wdp"/><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hyperlink" Target="https://www.sanctionsmap.eu/#/main" TargetMode="External"/><Relationship Id="rId2" Type="http://schemas.openxmlformats.org/officeDocument/2006/relationships/image" Target="../media/image40.jpe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26.svg"/><Relationship Id="rId2" Type="http://schemas.openxmlformats.org/officeDocument/2006/relationships/slideLayout" Target="../slideLayouts/slideLayout43.xml"/><Relationship Id="rId1" Type="http://schemas.openxmlformats.org/officeDocument/2006/relationships/tags" Target="../tags/tag2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gov.uk/government/publications/sanctions-policy-after-31-december-2020"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3.xml"/><Relationship Id="rId1" Type="http://schemas.openxmlformats.org/officeDocument/2006/relationships/tags" Target="../tags/tag28.xml"/><Relationship Id="rId5" Type="http://schemas.openxmlformats.org/officeDocument/2006/relationships/hyperlink" Target="https://pxhere.com/en/photo/859216" TargetMode="Externa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hyperlink" Target="https://creativecommons.org/licenses/by-nc-nd/3.0/" TargetMode="External"/><Relationship Id="rId2" Type="http://schemas.openxmlformats.org/officeDocument/2006/relationships/slideLayout" Target="../slideLayouts/slideLayout43.xml"/><Relationship Id="rId1" Type="http://schemas.openxmlformats.org/officeDocument/2006/relationships/tags" Target="../tags/tag29.xml"/><Relationship Id="rId6" Type="http://schemas.openxmlformats.org/officeDocument/2006/relationships/hyperlink" Target="http://flickr.com/photos/lhongchou/3915420196" TargetMode="External"/><Relationship Id="rId5" Type="http://schemas.openxmlformats.org/officeDocument/2006/relationships/image" Target="../media/image42.jpg"/><Relationship Id="rId4" Type="http://schemas.openxmlformats.org/officeDocument/2006/relationships/hyperlink" Target="https://www.gov.uk/government/organisations/office-of-financial-sanctions-implementation"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4.xml"/><Relationship Id="rId1" Type="http://schemas.openxmlformats.org/officeDocument/2006/relationships/tags" Target="../tags/tag30.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3.xml"/><Relationship Id="rId1" Type="http://schemas.openxmlformats.org/officeDocument/2006/relationships/tags" Target="../tags/tag31.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3.xml"/><Relationship Id="rId1" Type="http://schemas.openxmlformats.org/officeDocument/2006/relationships/tags" Target="../tags/tag3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3.xml"/><Relationship Id="rId1" Type="http://schemas.openxmlformats.org/officeDocument/2006/relationships/tags" Target="../tags/tag33.xml"/><Relationship Id="rId5" Type="http://schemas.openxmlformats.org/officeDocument/2006/relationships/image" Target="../media/image22.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3.xml"/><Relationship Id="rId1" Type="http://schemas.openxmlformats.org/officeDocument/2006/relationships/tags" Target="../tags/tag34.xml"/></Relationships>
</file>

<file path=ppt/slides/_rels/slide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8.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23.emf"/><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7.xml"/><Relationship Id="rId1" Type="http://schemas.openxmlformats.org/officeDocument/2006/relationships/tags" Target="../tags/tag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ags" Target="../tags/tag5.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tags" Target="../tags/tag6.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5493-8688-6C41-B362-104769FA6817}"/>
              </a:ext>
            </a:extLst>
          </p:cNvPr>
          <p:cNvSpPr>
            <a:spLocks noGrp="1"/>
          </p:cNvSpPr>
          <p:nvPr>
            <p:ph type="ctrTitle"/>
          </p:nvPr>
        </p:nvSpPr>
        <p:spPr>
          <a:xfrm>
            <a:off x="4201610" y="2500724"/>
            <a:ext cx="6053560" cy="1569660"/>
          </a:xfrm>
        </p:spPr>
        <p:txBody>
          <a:bodyPr/>
          <a:lstStyle/>
          <a:p>
            <a:r>
              <a:rPr lang="en-GB" dirty="0"/>
              <a:t>EXPORT ACADEMY</a:t>
            </a:r>
          </a:p>
        </p:txBody>
      </p:sp>
      <p:pic>
        <p:nvPicPr>
          <p:cNvPr id="7" name="Picture Placeholder 6" descr="A picture containing person, dark&#10;&#10;Description automatically generated">
            <a:extLst>
              <a:ext uri="{FF2B5EF4-FFF2-40B4-BE49-F238E27FC236}">
                <a16:creationId xmlns:a16="http://schemas.microsoft.com/office/drawing/2014/main" id="{D631BA45-DDAC-F949-99F3-3C1E20B5BF7A}"/>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643"/>
          <a:stretch/>
        </p:blipFill>
        <p:spPr>
          <a:xfrm>
            <a:off x="396901" y="277336"/>
            <a:ext cx="4086225" cy="6580664"/>
          </a:xfrm>
        </p:spPr>
      </p:pic>
      <p:sp>
        <p:nvSpPr>
          <p:cNvPr id="4" name="Slide Number Placeholder 3">
            <a:extLst>
              <a:ext uri="{FF2B5EF4-FFF2-40B4-BE49-F238E27FC236}">
                <a16:creationId xmlns:a16="http://schemas.microsoft.com/office/drawing/2014/main" id="{B837D4CD-7D49-884F-A206-5B42E2B411D9}"/>
              </a:ext>
            </a:extLst>
          </p:cNvPr>
          <p:cNvSpPr>
            <a:spLocks noGrp="1"/>
          </p:cNvSpPr>
          <p:nvPr>
            <p:ph type="sldNum" sz="quarter" idx="12"/>
          </p:nvPr>
        </p:nvSpPr>
        <p:spPr/>
        <p:txBody>
          <a:bodyPr/>
          <a:lstStyle/>
          <a:p>
            <a:fld id="{DC1C2B30-68F8-E140-8F6A-84EA7724D904}" type="slidenum">
              <a:rPr lang="en-US" smtClean="0"/>
              <a:t>1</a:t>
            </a:fld>
            <a:endParaRPr lang="en-US" dirty="0"/>
          </a:p>
        </p:txBody>
      </p:sp>
      <p:sp>
        <p:nvSpPr>
          <p:cNvPr id="5" name="Text Placeholder 4">
            <a:extLst>
              <a:ext uri="{FF2B5EF4-FFF2-40B4-BE49-F238E27FC236}">
                <a16:creationId xmlns:a16="http://schemas.microsoft.com/office/drawing/2014/main" id="{6C7B3163-7447-994B-BBB2-685A28339D3B}"/>
              </a:ext>
            </a:extLst>
          </p:cNvPr>
          <p:cNvSpPr>
            <a:spLocks noGrp="1"/>
          </p:cNvSpPr>
          <p:nvPr>
            <p:ph type="body" sz="quarter" idx="13"/>
          </p:nvPr>
        </p:nvSpPr>
        <p:spPr>
          <a:xfrm>
            <a:off x="4230000" y="4228651"/>
            <a:ext cx="6044300" cy="387798"/>
          </a:xfrm>
        </p:spPr>
        <p:txBody>
          <a:bodyPr/>
          <a:lstStyle/>
          <a:p>
            <a:r>
              <a:rPr lang="en-GB" sz="2800" dirty="0"/>
              <a:t>Part 2</a:t>
            </a:r>
          </a:p>
        </p:txBody>
      </p:sp>
    </p:spTree>
    <p:extLst>
      <p:ext uri="{BB962C8B-B14F-4D97-AF65-F5344CB8AC3E}">
        <p14:creationId xmlns:p14="http://schemas.microsoft.com/office/powerpoint/2010/main" val="11443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82E854-54C2-5A4F-9EA6-B04BD743ED58}"/>
              </a:ext>
            </a:extLst>
          </p:cNvPr>
          <p:cNvSpPr>
            <a:spLocks noGrp="1"/>
          </p:cNvSpPr>
          <p:nvPr>
            <p:ph type="sldNum" sz="quarter" idx="12"/>
          </p:nvPr>
        </p:nvSpPr>
        <p:spPr/>
        <p:txBody>
          <a:bodyPr/>
          <a:lstStyle/>
          <a:p>
            <a:fld id="{B9A6C435-D4D8-E543-AD95-E724EE56C655}" type="slidenum">
              <a:rPr lang="en-US" smtClean="0"/>
              <a:t>10</a:t>
            </a:fld>
            <a:endParaRPr lang="en-US"/>
          </a:p>
        </p:txBody>
      </p:sp>
      <p:sp>
        <p:nvSpPr>
          <p:cNvPr id="5" name="Title 4">
            <a:extLst>
              <a:ext uri="{FF2B5EF4-FFF2-40B4-BE49-F238E27FC236}">
                <a16:creationId xmlns:a16="http://schemas.microsoft.com/office/drawing/2014/main" id="{6E27544D-8200-0E4E-9546-E665F40D9369}"/>
              </a:ext>
            </a:extLst>
          </p:cNvPr>
          <p:cNvSpPr>
            <a:spLocks noGrp="1"/>
          </p:cNvSpPr>
          <p:nvPr>
            <p:ph type="title"/>
          </p:nvPr>
        </p:nvSpPr>
        <p:spPr>
          <a:xfrm>
            <a:off x="461925" y="1118705"/>
            <a:ext cx="10051200" cy="1046440"/>
          </a:xfrm>
        </p:spPr>
        <p:txBody>
          <a:bodyPr/>
          <a:lstStyle/>
          <a:p>
            <a:r>
              <a:rPr lang="en-GB" sz="4000" dirty="0"/>
              <a:t>Who you need to know?</a:t>
            </a:r>
            <a:br>
              <a:rPr lang="en-GB" sz="4000" dirty="0"/>
            </a:br>
            <a:r>
              <a:rPr lang="en-GB" sz="4000" dirty="0"/>
              <a:t>Important government departments</a:t>
            </a:r>
          </a:p>
        </p:txBody>
      </p:sp>
      <p:sp>
        <p:nvSpPr>
          <p:cNvPr id="3" name="Content Placeholder 2"/>
          <p:cNvSpPr>
            <a:spLocks noGrp="1"/>
          </p:cNvSpPr>
          <p:nvPr>
            <p:ph idx="13"/>
          </p:nvPr>
        </p:nvSpPr>
        <p:spPr>
          <a:xfrm>
            <a:off x="837000" y="2282647"/>
            <a:ext cx="10033200" cy="4037003"/>
          </a:xfrm>
        </p:spPr>
        <p:txBody>
          <a:bodyPr vert="horz" wrap="square" lIns="0" tIns="0" rIns="0" bIns="0" rtlCol="0" anchor="t">
            <a:spAutoFit/>
          </a:bodyPr>
          <a:lstStyle/>
          <a:p>
            <a:pPr marL="0" lvl="1" indent="0">
              <a:lnSpc>
                <a:spcPct val="100000"/>
              </a:lnSpc>
              <a:spcBef>
                <a:spcPts val="0"/>
              </a:spcBef>
              <a:spcAft>
                <a:spcPts val="800"/>
              </a:spcAft>
              <a:buClr>
                <a:schemeClr val="accent1"/>
              </a:buClr>
              <a:buSzPct val="110000"/>
              <a:buNone/>
            </a:pPr>
            <a:r>
              <a:rPr lang="en-US" altLang="en-US" sz="1800" b="1" spc="-10" dirty="0"/>
              <a:t>Foreign, Commonwealth &amp; &amp; Development Office (FCDO)</a:t>
            </a:r>
            <a:endParaRPr lang="en-US" altLang="en-US" sz="1800" dirty="0"/>
          </a:p>
          <a:p>
            <a:pPr marL="162000" lvl="1" indent="-162000">
              <a:lnSpc>
                <a:spcPct val="100000"/>
              </a:lnSpc>
              <a:spcBef>
                <a:spcPts val="0"/>
              </a:spcBef>
              <a:spcAft>
                <a:spcPts val="800"/>
              </a:spcAft>
              <a:buClr>
                <a:schemeClr val="accent1"/>
              </a:buClr>
              <a:buSzPct val="110000"/>
            </a:pPr>
            <a:r>
              <a:rPr lang="en-US" altLang="en-US" sz="1600" dirty="0"/>
              <a:t>Sole responsibility for considering the foreign-policy implications and human-rights issues of any proposed export or controlled goods</a:t>
            </a:r>
            <a:endParaRPr lang="en-US" altLang="en-US" sz="1600" dirty="0">
              <a:cs typeface="Calibri" panose="020F0502020204030204"/>
            </a:endParaRPr>
          </a:p>
          <a:p>
            <a:pPr marL="162000" lvl="1" indent="-162000">
              <a:lnSpc>
                <a:spcPct val="100000"/>
              </a:lnSpc>
              <a:spcBef>
                <a:spcPts val="0"/>
              </a:spcBef>
              <a:spcAft>
                <a:spcPts val="800"/>
              </a:spcAft>
              <a:buClr>
                <a:schemeClr val="accent1"/>
              </a:buClr>
              <a:buSzPct val="110000"/>
            </a:pPr>
            <a:r>
              <a:rPr lang="en-US" altLang="en-US" sz="1600" dirty="0"/>
              <a:t>Consider the UK’s responsibility to other organisations, e.g. MTCR, Australia Group</a:t>
            </a:r>
            <a:endParaRPr lang="en-US" altLang="en-US" sz="1600" dirty="0">
              <a:cs typeface="Calibri" panose="020F0502020204030204"/>
            </a:endParaRPr>
          </a:p>
          <a:p>
            <a:pPr marL="162000" lvl="1" indent="-162000">
              <a:lnSpc>
                <a:spcPct val="100000"/>
              </a:lnSpc>
              <a:spcBef>
                <a:spcPts val="0"/>
              </a:spcBef>
              <a:spcAft>
                <a:spcPts val="800"/>
              </a:spcAft>
              <a:buClr>
                <a:schemeClr val="accent1"/>
              </a:buClr>
              <a:buSzPct val="110000"/>
            </a:pPr>
            <a:r>
              <a:rPr lang="en-US" altLang="en-US" sz="1600" dirty="0"/>
              <a:t>Adhere to international arms/trade embargoes</a:t>
            </a:r>
            <a:endParaRPr lang="en-US" altLang="en-US" sz="1600" dirty="0">
              <a:cs typeface="Calibri" panose="020F0502020204030204"/>
            </a:endParaRPr>
          </a:p>
          <a:p>
            <a:pPr marL="162000" lvl="1" indent="-162000">
              <a:lnSpc>
                <a:spcPct val="100000"/>
              </a:lnSpc>
              <a:spcBef>
                <a:spcPts val="0"/>
              </a:spcBef>
              <a:spcAft>
                <a:spcPts val="1800"/>
              </a:spcAft>
              <a:buClr>
                <a:schemeClr val="accent1"/>
              </a:buClr>
              <a:buSzPct val="110000"/>
            </a:pPr>
            <a:r>
              <a:rPr lang="en-US" altLang="en-US" sz="1600" dirty="0"/>
              <a:t>Technical and economic capabilities of the recipient country</a:t>
            </a:r>
          </a:p>
          <a:p>
            <a:pPr marL="0" lvl="1" indent="0">
              <a:lnSpc>
                <a:spcPct val="100000"/>
              </a:lnSpc>
              <a:spcBef>
                <a:spcPts val="0"/>
              </a:spcBef>
              <a:spcAft>
                <a:spcPts val="800"/>
              </a:spcAft>
              <a:buClr>
                <a:schemeClr val="accent1"/>
              </a:buClr>
              <a:buSzPct val="110000"/>
              <a:buNone/>
            </a:pPr>
            <a:r>
              <a:rPr lang="en-US" altLang="en-US" sz="1800" b="1" spc="-10" dirty="0"/>
              <a:t>UK </a:t>
            </a:r>
            <a:r>
              <a:rPr lang="en-US" altLang="en-US" sz="1800" b="1" spc="-10" dirty="0" err="1"/>
              <a:t>Defence</a:t>
            </a:r>
            <a:r>
              <a:rPr lang="en-US" altLang="en-US" sz="1800" b="1" spc="-10" dirty="0"/>
              <a:t> and Security Exports (UKDSE)</a:t>
            </a:r>
          </a:p>
          <a:p>
            <a:pPr marL="162000" lvl="1" indent="-162000">
              <a:lnSpc>
                <a:spcPct val="100000"/>
              </a:lnSpc>
              <a:spcBef>
                <a:spcPts val="0"/>
              </a:spcBef>
              <a:spcAft>
                <a:spcPts val="800"/>
              </a:spcAft>
              <a:buClr>
                <a:schemeClr val="accent1"/>
              </a:buClr>
              <a:buSzPct val="110000"/>
            </a:pPr>
            <a:r>
              <a:rPr lang="en-US" altLang="en-US" sz="1600" dirty="0"/>
              <a:t>Main role is to promote the sale of military products overseas</a:t>
            </a:r>
          </a:p>
          <a:p>
            <a:pPr marL="162000" lvl="1" indent="-162000">
              <a:lnSpc>
                <a:spcPct val="100000"/>
              </a:lnSpc>
              <a:spcBef>
                <a:spcPts val="0"/>
              </a:spcBef>
              <a:spcAft>
                <a:spcPts val="800"/>
              </a:spcAft>
              <a:buClr>
                <a:schemeClr val="accent1"/>
              </a:buClr>
              <a:buSzPct val="110000"/>
            </a:pPr>
            <a:r>
              <a:rPr lang="en-US" altLang="en-US" sz="1600" dirty="0"/>
              <a:t>Under the Form 680 procedure, manufacturers of military products apply for permission to promote the sale </a:t>
            </a:r>
            <a:br>
              <a:rPr lang="en-US" altLang="en-US" sz="1600" dirty="0"/>
            </a:br>
            <a:r>
              <a:rPr lang="en-US" altLang="en-US" sz="1600" dirty="0"/>
              <a:t>of goods, or the release of information related to their products to overseas markets</a:t>
            </a:r>
          </a:p>
          <a:p>
            <a:pPr marL="162000" lvl="1" indent="-162000">
              <a:lnSpc>
                <a:spcPct val="100000"/>
              </a:lnSpc>
              <a:spcBef>
                <a:spcPts val="0"/>
              </a:spcBef>
              <a:spcAft>
                <a:spcPts val="800"/>
              </a:spcAft>
              <a:buClr>
                <a:schemeClr val="accent1"/>
              </a:buClr>
              <a:buSzPct val="110000"/>
            </a:pPr>
            <a:r>
              <a:rPr lang="en-GB" altLang="en-US" sz="1600" dirty="0"/>
              <a:t>Form 680 is to “help direct marketing efforts”</a:t>
            </a:r>
          </a:p>
          <a:p>
            <a:pPr marL="162000" lvl="1" indent="-162000">
              <a:lnSpc>
                <a:spcPct val="100000"/>
              </a:lnSpc>
              <a:spcBef>
                <a:spcPts val="0"/>
              </a:spcBef>
              <a:spcAft>
                <a:spcPts val="800"/>
              </a:spcAft>
              <a:buClr>
                <a:schemeClr val="accent1"/>
              </a:buClr>
              <a:buSzPct val="110000"/>
            </a:pPr>
            <a:r>
              <a:rPr lang="en-US" altLang="en-US" sz="1600" dirty="0"/>
              <a:t>Apply for Form 680 via the SPIRE website</a:t>
            </a:r>
          </a:p>
        </p:txBody>
      </p:sp>
      <p:sp>
        <p:nvSpPr>
          <p:cNvPr id="7" name="Footer Placeholder 1">
            <a:extLst>
              <a:ext uri="{FF2B5EF4-FFF2-40B4-BE49-F238E27FC236}">
                <a16:creationId xmlns:a16="http://schemas.microsoft.com/office/drawing/2014/main" id="{E8735414-E154-4569-8918-609C801711B6}"/>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57215F-BA77-5D4E-A5D0-6588A88E4C87}"/>
              </a:ext>
            </a:extLst>
          </p:cNvPr>
          <p:cNvSpPr>
            <a:spLocks noGrp="1"/>
          </p:cNvSpPr>
          <p:nvPr>
            <p:ph type="title"/>
          </p:nvPr>
        </p:nvSpPr>
        <p:spPr>
          <a:xfrm>
            <a:off x="470400" y="1179961"/>
            <a:ext cx="10051200" cy="523220"/>
          </a:xfrm>
        </p:spPr>
        <p:txBody>
          <a:bodyPr/>
          <a:lstStyle/>
          <a:p>
            <a:r>
              <a:rPr lang="en-GB" altLang="en-US" sz="4000" dirty="0"/>
              <a:t>Do we need an export licence?</a:t>
            </a:r>
            <a:endParaRPr lang="en-GB" sz="4000" dirty="0"/>
          </a:p>
        </p:txBody>
      </p:sp>
      <p:sp>
        <p:nvSpPr>
          <p:cNvPr id="184323" name="Rectangle 3">
            <a:extLst>
              <a:ext uri="{FF2B5EF4-FFF2-40B4-BE49-F238E27FC236}">
                <a16:creationId xmlns:a16="http://schemas.microsoft.com/office/drawing/2014/main" id="{2AB2FA75-4A7E-4A41-BB10-99FB68990392}"/>
              </a:ext>
            </a:extLst>
          </p:cNvPr>
          <p:cNvSpPr>
            <a:spLocks noGrp="1" noChangeArrowheads="1"/>
          </p:cNvSpPr>
          <p:nvPr>
            <p:ph idx="13"/>
          </p:nvPr>
        </p:nvSpPr>
        <p:spPr>
          <a:xfrm>
            <a:off x="697950" y="1834061"/>
            <a:ext cx="10979700" cy="5023939"/>
          </a:xfrm>
        </p:spPr>
        <p:txBody>
          <a:bodyPr wrap="square">
            <a:spAutoFit/>
          </a:bodyPr>
          <a:lstStyle/>
          <a:p>
            <a:r>
              <a:rPr lang="en-GB" altLang="en-US" sz="1800" dirty="0"/>
              <a:t>Most technology/goods leaving UK don’t need export-control approval</a:t>
            </a:r>
          </a:p>
          <a:p>
            <a:pPr>
              <a:spcAft>
                <a:spcPts val="600"/>
              </a:spcAft>
            </a:pPr>
            <a:r>
              <a:rPr lang="en-GB" altLang="en-US" sz="1800" dirty="0"/>
              <a:t>Controlled goods/technology divided into</a:t>
            </a:r>
          </a:p>
          <a:p>
            <a:pPr marL="432000" lvl="1" indent="-162000">
              <a:lnSpc>
                <a:spcPct val="100000"/>
              </a:lnSpc>
              <a:spcBef>
                <a:spcPts val="0"/>
              </a:spcBef>
              <a:spcAft>
                <a:spcPts val="600"/>
              </a:spcAft>
              <a:buClr>
                <a:schemeClr val="accent1"/>
              </a:buClr>
              <a:buFont typeface="System Font Regular"/>
              <a:buChar char="–"/>
            </a:pPr>
            <a:r>
              <a:rPr lang="en-GB" altLang="en-US" sz="1800" dirty="0"/>
              <a:t>Dual-use</a:t>
            </a:r>
          </a:p>
          <a:p>
            <a:pPr marL="432000" lvl="1" indent="-162000">
              <a:lnSpc>
                <a:spcPct val="100000"/>
              </a:lnSpc>
              <a:spcBef>
                <a:spcPts val="0"/>
              </a:spcBef>
              <a:spcAft>
                <a:spcPts val="600"/>
              </a:spcAft>
              <a:buClr>
                <a:schemeClr val="accent1"/>
              </a:buClr>
              <a:buFont typeface="System Font Regular"/>
              <a:buChar char="–"/>
            </a:pPr>
            <a:r>
              <a:rPr lang="en-GB" altLang="en-US" sz="1800" dirty="0"/>
              <a:t>Military</a:t>
            </a:r>
          </a:p>
          <a:p>
            <a:pPr marL="432000" lvl="1" indent="-162000">
              <a:lnSpc>
                <a:spcPct val="100000"/>
              </a:lnSpc>
              <a:spcBef>
                <a:spcPts val="0"/>
              </a:spcBef>
              <a:spcAft>
                <a:spcPts val="1200"/>
              </a:spcAft>
              <a:buClr>
                <a:schemeClr val="accent1"/>
              </a:buClr>
              <a:buFont typeface="System Font Regular"/>
              <a:buChar char="–"/>
            </a:pPr>
            <a:r>
              <a:rPr lang="en-GB" altLang="en-US" sz="1800" dirty="0"/>
              <a:t>Catch-all (WMD related)</a:t>
            </a:r>
          </a:p>
          <a:p>
            <a:r>
              <a:rPr lang="en-GB" altLang="en-US" sz="1800" dirty="0"/>
              <a:t>You need to understand if your products/technology are controlled</a:t>
            </a:r>
          </a:p>
          <a:p>
            <a:r>
              <a:rPr lang="en-GB" altLang="en-US" sz="1800" dirty="0"/>
              <a:t>Exceptions to the export licensing regulations are listed in Volume 1 HMRC Tariff, </a:t>
            </a:r>
            <a:br>
              <a:rPr lang="en-GB" altLang="en-US" sz="1800" dirty="0"/>
            </a:br>
            <a:r>
              <a:rPr lang="en-GB" altLang="en-US" sz="1800" dirty="0"/>
              <a:t>e.g. export by government departments</a:t>
            </a:r>
          </a:p>
          <a:p>
            <a:pPr algn="l" rtl="0" fontAlgn="base">
              <a:buFont typeface="Arial" panose="020B0604020202020204" pitchFamily="34" charset="0"/>
              <a:buChar char="•"/>
            </a:pPr>
            <a:r>
              <a:rPr lang="en-GB" sz="1800" b="0" i="0" u="none" strike="noStrike" dirty="0">
                <a:solidFill>
                  <a:srgbClr val="000000"/>
                </a:solidFill>
                <a:effectLst/>
              </a:rPr>
              <a:t>UK Export Licence controls affect the export of</a:t>
            </a:r>
            <a:r>
              <a:rPr lang="en-US" sz="1800" b="0" i="0" dirty="0">
                <a:solidFill>
                  <a:srgbClr val="000000"/>
                </a:solidFill>
                <a:effectLst/>
              </a:rPr>
              <a:t>​</a:t>
            </a:r>
          </a:p>
          <a:p>
            <a:pPr lvl="1" fontAlgn="base"/>
            <a:r>
              <a:rPr lang="en-GB" sz="1800" b="0" i="0" u="none" strike="noStrike" dirty="0">
                <a:solidFill>
                  <a:srgbClr val="000000"/>
                </a:solidFill>
                <a:effectLst/>
              </a:rPr>
              <a:t>any </a:t>
            </a:r>
            <a:r>
              <a:rPr lang="en-GB" sz="1800" b="0" i="1" u="none" strike="noStrike" dirty="0">
                <a:solidFill>
                  <a:srgbClr val="FF0000"/>
                </a:solidFill>
                <a:effectLst/>
              </a:rPr>
              <a:t>controlled material</a:t>
            </a:r>
            <a:r>
              <a:rPr lang="en-GB" sz="1800" b="0" i="0" u="none" strike="noStrike" dirty="0">
                <a:solidFill>
                  <a:srgbClr val="FF0000"/>
                </a:solidFill>
                <a:effectLst/>
              </a:rPr>
              <a:t> </a:t>
            </a:r>
            <a:r>
              <a:rPr lang="en-GB" sz="1800" b="0" i="0" u="none" strike="noStrike" dirty="0">
                <a:solidFill>
                  <a:srgbClr val="000000"/>
                </a:solidFill>
                <a:effectLst/>
              </a:rPr>
              <a:t>(including technology)</a:t>
            </a:r>
            <a:r>
              <a:rPr lang="en-US" sz="1800" b="0" i="0" dirty="0">
                <a:solidFill>
                  <a:srgbClr val="000000"/>
                </a:solidFill>
                <a:effectLst/>
              </a:rPr>
              <a:t>​</a:t>
            </a:r>
          </a:p>
          <a:p>
            <a:pPr lvl="1" fontAlgn="base"/>
            <a:r>
              <a:rPr lang="en-GB" sz="1800" b="0" i="0" u="none" strike="noStrike" dirty="0">
                <a:solidFill>
                  <a:srgbClr val="000000"/>
                </a:solidFill>
                <a:effectLst/>
              </a:rPr>
              <a:t>for any </a:t>
            </a:r>
            <a:r>
              <a:rPr lang="en-GB" sz="1800" b="0" i="1" u="none" strike="noStrike" dirty="0">
                <a:solidFill>
                  <a:srgbClr val="FF0000"/>
                </a:solidFill>
                <a:effectLst/>
              </a:rPr>
              <a:t>reason</a:t>
            </a:r>
            <a:r>
              <a:rPr lang="en-GB" sz="1800" b="0" i="0" u="none" strike="noStrike" dirty="0">
                <a:solidFill>
                  <a:srgbClr val="000000"/>
                </a:solidFill>
                <a:effectLst/>
              </a:rPr>
              <a:t> (including temporary shipments)</a:t>
            </a:r>
            <a:r>
              <a:rPr lang="en-US" sz="1800" b="0" i="0" dirty="0">
                <a:solidFill>
                  <a:srgbClr val="000000"/>
                </a:solidFill>
                <a:effectLst/>
              </a:rPr>
              <a:t>​</a:t>
            </a:r>
          </a:p>
          <a:p>
            <a:pPr lvl="1" fontAlgn="base"/>
            <a:r>
              <a:rPr lang="en-GB" sz="1800" b="0" i="0" u="none" strike="noStrike" dirty="0">
                <a:solidFill>
                  <a:srgbClr val="000000"/>
                </a:solidFill>
                <a:effectLst/>
              </a:rPr>
              <a:t>by any </a:t>
            </a:r>
            <a:r>
              <a:rPr lang="en-GB" sz="1800" b="0" i="1" u="none" strike="noStrike" dirty="0">
                <a:solidFill>
                  <a:srgbClr val="FF0000"/>
                </a:solidFill>
                <a:effectLst/>
              </a:rPr>
              <a:t>method</a:t>
            </a:r>
            <a:r>
              <a:rPr lang="en-GB" sz="1800" b="0" i="1" u="none" strike="noStrike" dirty="0">
                <a:solidFill>
                  <a:srgbClr val="FF9900"/>
                </a:solidFill>
                <a:effectLst/>
              </a:rPr>
              <a:t> </a:t>
            </a:r>
            <a:r>
              <a:rPr lang="en-GB" sz="1800" b="0" i="0" u="none" strike="noStrike" dirty="0">
                <a:solidFill>
                  <a:srgbClr val="000000"/>
                </a:solidFill>
                <a:effectLst/>
              </a:rPr>
              <a:t>(including hand-carried and intangible transfer, e.g. email)</a:t>
            </a:r>
            <a:r>
              <a:rPr lang="en-US" sz="1800" b="0" i="0" dirty="0">
                <a:solidFill>
                  <a:srgbClr val="000000"/>
                </a:solidFill>
                <a:effectLst/>
              </a:rPr>
              <a:t>​</a:t>
            </a:r>
          </a:p>
          <a:p>
            <a:pPr lvl="1" fontAlgn="base"/>
            <a:r>
              <a:rPr lang="en-GB" sz="1800" b="0" i="0" u="none" strike="noStrike" dirty="0">
                <a:solidFill>
                  <a:srgbClr val="000000"/>
                </a:solidFill>
                <a:effectLst/>
              </a:rPr>
              <a:t>Irrespective of </a:t>
            </a:r>
            <a:r>
              <a:rPr lang="en-GB" sz="1800" b="0" i="1" u="none" strike="noStrike" dirty="0">
                <a:solidFill>
                  <a:srgbClr val="FF0000"/>
                </a:solidFill>
                <a:effectLst/>
              </a:rPr>
              <a:t>ownership</a:t>
            </a:r>
            <a:endParaRPr lang="en-US" sz="1800" b="0" i="0" dirty="0">
              <a:solidFill>
                <a:srgbClr val="000000"/>
              </a:solidFill>
              <a:effectLst/>
            </a:endParaRPr>
          </a:p>
          <a:p>
            <a:endParaRPr lang="en-GB" altLang="en-US" sz="1800" dirty="0"/>
          </a:p>
        </p:txBody>
      </p:sp>
      <p:sp>
        <p:nvSpPr>
          <p:cNvPr id="5" name="Slide Number Placeholder 4">
            <a:extLst>
              <a:ext uri="{FF2B5EF4-FFF2-40B4-BE49-F238E27FC236}">
                <a16:creationId xmlns:a16="http://schemas.microsoft.com/office/drawing/2014/main" id="{8C6AE78F-DB76-1F42-B9FC-08518BB83023}"/>
              </a:ext>
            </a:extLst>
          </p:cNvPr>
          <p:cNvSpPr>
            <a:spLocks noGrp="1"/>
          </p:cNvSpPr>
          <p:nvPr>
            <p:ph type="sldNum" sz="quarter" idx="12"/>
          </p:nvPr>
        </p:nvSpPr>
        <p:spPr/>
        <p:txBody>
          <a:bodyPr/>
          <a:lstStyle/>
          <a:p>
            <a:fld id="{DC1C2B30-68F8-E140-8F6A-84EA7724D904}" type="slidenum">
              <a:rPr lang="en-US" smtClean="0"/>
              <a:t>11</a:t>
            </a:fld>
            <a:endParaRPr lang="en-US" dirty="0"/>
          </a:p>
        </p:txBody>
      </p:sp>
      <p:sp>
        <p:nvSpPr>
          <p:cNvPr id="6" name="Footer Placeholder 1">
            <a:extLst>
              <a:ext uri="{FF2B5EF4-FFF2-40B4-BE49-F238E27FC236}">
                <a16:creationId xmlns:a16="http://schemas.microsoft.com/office/drawing/2014/main" id="{AC3A9688-950D-42CB-B4CE-F433296BDF13}"/>
              </a:ext>
            </a:extLst>
          </p:cNvPr>
          <p:cNvSpPr>
            <a:spLocks noGrp="1"/>
          </p:cNvSpPr>
          <p:nvPr>
            <p:ph type="ftr" sz="quarter" idx="11"/>
          </p:nvPr>
        </p:nvSpPr>
        <p:spPr>
          <a:xfrm>
            <a:off x="5853600" y="666000"/>
            <a:ext cx="5914800" cy="184666"/>
          </a:xfrm>
        </p:spPr>
        <p:txBody>
          <a:bodyPr/>
          <a:lstStyle/>
          <a:p>
            <a:r>
              <a:rPr lang="en-GB" dirty="0"/>
              <a:t>MODULE 6 – EXPORT CONTROLS</a:t>
            </a:r>
          </a:p>
        </p:txBody>
      </p:sp>
      <p:pic>
        <p:nvPicPr>
          <p:cNvPr id="4" name="Picture 3" descr="A green street sign&#10;&#10;Description automatically generated with medium confidence">
            <a:extLst>
              <a:ext uri="{FF2B5EF4-FFF2-40B4-BE49-F238E27FC236}">
                <a16:creationId xmlns:a16="http://schemas.microsoft.com/office/drawing/2014/main" id="{078513CA-8199-495C-8307-7AF57296A50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366907" y="1232847"/>
            <a:ext cx="3401493" cy="2267662"/>
          </a:xfrm>
          <a:prstGeom prst="rect">
            <a:avLst/>
          </a:prstGeom>
        </p:spPr>
      </p:pic>
      <p:sp>
        <p:nvSpPr>
          <p:cNvPr id="7" name="TextBox 6">
            <a:extLst>
              <a:ext uri="{FF2B5EF4-FFF2-40B4-BE49-F238E27FC236}">
                <a16:creationId xmlns:a16="http://schemas.microsoft.com/office/drawing/2014/main" id="{49AB3AA2-282C-4210-A529-7004A4D56DEF}"/>
              </a:ext>
            </a:extLst>
          </p:cNvPr>
          <p:cNvSpPr txBox="1"/>
          <p:nvPr/>
        </p:nvSpPr>
        <p:spPr>
          <a:xfrm>
            <a:off x="8625150" y="3500509"/>
            <a:ext cx="3143250" cy="230832"/>
          </a:xfrm>
          <a:prstGeom prst="rect">
            <a:avLst/>
          </a:prstGeom>
          <a:noFill/>
        </p:spPr>
        <p:txBody>
          <a:bodyPr wrap="square" rtlCol="0">
            <a:spAutoFit/>
          </a:bodyPr>
          <a:lstStyle/>
          <a:p>
            <a:r>
              <a:rPr lang="en-GB" sz="900">
                <a:hlinkClick r:id="rId5" tooltip="http://www.picserver.org/highway-signs2/e/export-license.html"/>
              </a:rPr>
              <a:t>This Photo</a:t>
            </a:r>
            <a:r>
              <a:rPr lang="en-GB" sz="900"/>
              <a:t> by Unknown Author is licensed under </a:t>
            </a:r>
            <a:r>
              <a:rPr lang="en-GB" sz="900">
                <a:hlinkClick r:id="rId6" tooltip="https://creativecommons.org/licenses/by-sa/3.0/"/>
              </a:rPr>
              <a:t>CC BY-SA</a:t>
            </a:r>
            <a:endParaRPr lang="en-GB" sz="90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BE123C-F9E0-ED4D-8D8E-746107732584}"/>
              </a:ext>
            </a:extLst>
          </p:cNvPr>
          <p:cNvSpPr>
            <a:spLocks noGrp="1"/>
          </p:cNvSpPr>
          <p:nvPr>
            <p:ph type="title"/>
          </p:nvPr>
        </p:nvSpPr>
        <p:spPr>
          <a:xfrm>
            <a:off x="461925" y="1164843"/>
            <a:ext cx="10051200" cy="523220"/>
          </a:xfrm>
        </p:spPr>
        <p:txBody>
          <a:bodyPr/>
          <a:lstStyle/>
          <a:p>
            <a:r>
              <a:rPr lang="en-GB" sz="4000" dirty="0"/>
              <a:t>Pro</a:t>
            </a:r>
            <a:r>
              <a:rPr lang="en-US" altLang="en-US" sz="4000" dirty="0"/>
              <a:t>hibitions and restrictions</a:t>
            </a:r>
            <a:endParaRPr lang="en-GB" sz="4000" dirty="0"/>
          </a:p>
        </p:txBody>
      </p:sp>
      <p:sp>
        <p:nvSpPr>
          <p:cNvPr id="178179" name="Rectangle 3">
            <a:extLst>
              <a:ext uri="{FF2B5EF4-FFF2-40B4-BE49-F238E27FC236}">
                <a16:creationId xmlns:a16="http://schemas.microsoft.com/office/drawing/2014/main" id="{8F3C38A7-0A62-4C7C-873B-D5DF0048F475}"/>
              </a:ext>
            </a:extLst>
          </p:cNvPr>
          <p:cNvSpPr>
            <a:spLocks noGrp="1" noChangeArrowheads="1"/>
          </p:cNvSpPr>
          <p:nvPr>
            <p:ph idx="13"/>
          </p:nvPr>
        </p:nvSpPr>
        <p:spPr>
          <a:xfrm>
            <a:off x="684905" y="1817121"/>
            <a:ext cx="10822190" cy="4906471"/>
          </a:xfrm>
        </p:spPr>
        <p:txBody>
          <a:bodyPr wrap="square">
            <a:spAutoFit/>
          </a:bodyPr>
          <a:lstStyle/>
          <a:p>
            <a:r>
              <a:rPr lang="en-US" altLang="en-US" sz="1800" dirty="0"/>
              <a:t>Volume 1 of the Tariff</a:t>
            </a:r>
          </a:p>
          <a:p>
            <a:r>
              <a:rPr lang="en-US" altLang="en-US" sz="1800" dirty="0"/>
              <a:t>Some goods are controlled as prohibitions or restrictions (P&amp;R goods)</a:t>
            </a:r>
          </a:p>
          <a:p>
            <a:pPr algn="l" rtl="0" fontAlgn="base">
              <a:buFont typeface="Arial" panose="020B0604020202020204" pitchFamily="34" charset="0"/>
              <a:buChar char="•"/>
            </a:pPr>
            <a:r>
              <a:rPr lang="en-US" altLang="en-US" sz="1800" dirty="0"/>
              <a:t>National restrictions – health, security</a:t>
            </a:r>
          </a:p>
          <a:p>
            <a:pPr lvl="1" fontAlgn="base"/>
            <a:r>
              <a:rPr lang="en-GB" sz="1800" b="0" i="0" u="none" strike="noStrike" dirty="0">
                <a:solidFill>
                  <a:srgbClr val="000000"/>
                </a:solidFill>
                <a:effectLst/>
              </a:rPr>
              <a:t>Other legislation – counterfeit goods, animals, furs, etc</a:t>
            </a:r>
            <a:r>
              <a:rPr lang="en-US" sz="1800" b="0" i="0" dirty="0">
                <a:solidFill>
                  <a:srgbClr val="000000"/>
                </a:solidFill>
                <a:effectLst/>
              </a:rPr>
              <a:t>​</a:t>
            </a:r>
          </a:p>
          <a:p>
            <a:pPr lvl="1" fontAlgn="base"/>
            <a:r>
              <a:rPr lang="en-GB" sz="1800" b="0" i="0" u="none" strike="noStrike" dirty="0">
                <a:solidFill>
                  <a:srgbClr val="000000"/>
                </a:solidFill>
                <a:effectLst/>
              </a:rPr>
              <a:t>Agricultural goods – CAP: Defra: RPA</a:t>
            </a:r>
            <a:r>
              <a:rPr lang="en-US" sz="1800" b="0" i="0" dirty="0">
                <a:solidFill>
                  <a:srgbClr val="000000"/>
                </a:solidFill>
                <a:effectLst/>
              </a:rPr>
              <a:t>​</a:t>
            </a:r>
          </a:p>
          <a:p>
            <a:pPr lvl="1" fontAlgn="base"/>
            <a:r>
              <a:rPr lang="en-GB" sz="1800" b="0" i="0" u="none" strike="noStrike" dirty="0">
                <a:solidFill>
                  <a:srgbClr val="000000"/>
                </a:solidFill>
                <a:effectLst/>
              </a:rPr>
              <a:t>Department for Digital, Culture, Media and Sport</a:t>
            </a:r>
            <a:endParaRPr lang="en-US" altLang="en-US" sz="1800" dirty="0"/>
          </a:p>
          <a:p>
            <a:pPr lvl="1"/>
            <a:r>
              <a:rPr lang="en-US" altLang="en-US" sz="1800" dirty="0"/>
              <a:t>Restricted goods may be identified against their commodity-code number</a:t>
            </a:r>
          </a:p>
          <a:p>
            <a:pPr lvl="1"/>
            <a:endParaRPr lang="en-US" altLang="en-US" sz="1800" dirty="0"/>
          </a:p>
          <a:p>
            <a:pPr>
              <a:spcAft>
                <a:spcPts val="600"/>
              </a:spcAft>
            </a:pPr>
            <a:r>
              <a:rPr lang="en-US" altLang="en-US" sz="1800" dirty="0"/>
              <a:t>Licensing is used:</a:t>
            </a:r>
          </a:p>
          <a:p>
            <a:pPr marL="432000" lvl="1" indent="-162000">
              <a:lnSpc>
                <a:spcPct val="100000"/>
              </a:lnSpc>
              <a:spcBef>
                <a:spcPts val="0"/>
              </a:spcBef>
              <a:spcAft>
                <a:spcPts val="600"/>
              </a:spcAft>
              <a:buClr>
                <a:schemeClr val="accent1"/>
              </a:buClr>
              <a:buFont typeface="System Font Regular"/>
              <a:buChar char="–"/>
            </a:pPr>
            <a:r>
              <a:rPr lang="en-US" altLang="en-US" sz="1800" dirty="0"/>
              <a:t>to protect UK/EU industries</a:t>
            </a:r>
          </a:p>
          <a:p>
            <a:pPr marL="432000" lvl="1" indent="-162000">
              <a:lnSpc>
                <a:spcPct val="100000"/>
              </a:lnSpc>
              <a:spcBef>
                <a:spcPts val="0"/>
              </a:spcBef>
              <a:spcAft>
                <a:spcPts val="600"/>
              </a:spcAft>
              <a:buClr>
                <a:schemeClr val="accent1"/>
              </a:buClr>
              <a:buFont typeface="System Font Regular"/>
              <a:buChar char="–"/>
            </a:pPr>
            <a:r>
              <a:rPr lang="en-US" altLang="en-US" sz="1800" dirty="0"/>
              <a:t>to </a:t>
            </a:r>
            <a:r>
              <a:rPr lang="en-US" altLang="en-US" sz="1800" dirty="0" err="1"/>
              <a:t>stabilise</a:t>
            </a:r>
            <a:r>
              <a:rPr lang="en-US" altLang="en-US" sz="1800" dirty="0"/>
              <a:t> markets and promote free trade</a:t>
            </a:r>
          </a:p>
          <a:p>
            <a:pPr marL="432000" lvl="1" indent="-162000">
              <a:lnSpc>
                <a:spcPct val="100000"/>
              </a:lnSpc>
              <a:spcBef>
                <a:spcPts val="0"/>
              </a:spcBef>
              <a:spcAft>
                <a:spcPts val="600"/>
              </a:spcAft>
              <a:buClr>
                <a:schemeClr val="accent1"/>
              </a:buClr>
              <a:buFont typeface="System Font Regular"/>
              <a:buChar char="–"/>
            </a:pPr>
            <a:r>
              <a:rPr lang="en-US" altLang="en-US" sz="1800" dirty="0"/>
              <a:t>for surveillance in respect of sensitive goods</a:t>
            </a:r>
          </a:p>
          <a:p>
            <a:pPr marL="432000" lvl="1" indent="-162000">
              <a:lnSpc>
                <a:spcPct val="100000"/>
              </a:lnSpc>
              <a:spcBef>
                <a:spcPts val="0"/>
              </a:spcBef>
              <a:spcAft>
                <a:spcPts val="600"/>
              </a:spcAft>
              <a:buClr>
                <a:schemeClr val="accent1"/>
              </a:buClr>
              <a:buFont typeface="System Font Regular"/>
              <a:buChar char="–"/>
            </a:pPr>
            <a:r>
              <a:rPr lang="en-US" altLang="en-US" sz="1800" dirty="0"/>
              <a:t>for public health and safety</a:t>
            </a:r>
          </a:p>
          <a:p>
            <a:pPr marL="432000" lvl="1" indent="-162000">
              <a:lnSpc>
                <a:spcPct val="100000"/>
              </a:lnSpc>
              <a:spcBef>
                <a:spcPts val="0"/>
              </a:spcBef>
              <a:spcAft>
                <a:spcPts val="1200"/>
              </a:spcAft>
              <a:buClr>
                <a:schemeClr val="accent1"/>
              </a:buClr>
              <a:buFont typeface="System Font Regular"/>
              <a:buChar char="–"/>
            </a:pPr>
            <a:r>
              <a:rPr lang="en-GB" altLang="en-US" sz="1800" dirty="0"/>
              <a:t>to prevent the proliferation of military and dual-use goods</a:t>
            </a:r>
            <a:endParaRPr lang="en-US" altLang="en-US" sz="1800" dirty="0"/>
          </a:p>
        </p:txBody>
      </p:sp>
      <p:sp>
        <p:nvSpPr>
          <p:cNvPr id="5" name="Slide Number Placeholder 4">
            <a:extLst>
              <a:ext uri="{FF2B5EF4-FFF2-40B4-BE49-F238E27FC236}">
                <a16:creationId xmlns:a16="http://schemas.microsoft.com/office/drawing/2014/main" id="{5A8334ED-5603-3D42-855E-ED2DD52A9EE8}"/>
              </a:ext>
            </a:extLst>
          </p:cNvPr>
          <p:cNvSpPr>
            <a:spLocks noGrp="1"/>
          </p:cNvSpPr>
          <p:nvPr>
            <p:ph type="sldNum" sz="quarter" idx="12"/>
          </p:nvPr>
        </p:nvSpPr>
        <p:spPr/>
        <p:txBody>
          <a:bodyPr/>
          <a:lstStyle/>
          <a:p>
            <a:fld id="{DC1C2B30-68F8-E140-8F6A-84EA7724D904}" type="slidenum">
              <a:rPr lang="en-US" smtClean="0"/>
              <a:t>12</a:t>
            </a:fld>
            <a:endParaRPr lang="en-US" dirty="0"/>
          </a:p>
        </p:txBody>
      </p:sp>
      <p:sp>
        <p:nvSpPr>
          <p:cNvPr id="11" name="TextBox 10">
            <a:extLst>
              <a:ext uri="{FF2B5EF4-FFF2-40B4-BE49-F238E27FC236}">
                <a16:creationId xmlns:a16="http://schemas.microsoft.com/office/drawing/2014/main" id="{65A65A8A-F27B-430C-BE38-6FD70D7AB27B}"/>
              </a:ext>
            </a:extLst>
          </p:cNvPr>
          <p:cNvSpPr txBox="1"/>
          <p:nvPr/>
        </p:nvSpPr>
        <p:spPr>
          <a:xfrm>
            <a:off x="8640384" y="1350913"/>
            <a:ext cx="3099216" cy="2308324"/>
          </a:xfrm>
          <a:prstGeom prst="rect">
            <a:avLst/>
          </a:prstGeom>
          <a:noFill/>
          <a:ln>
            <a:solidFill>
              <a:schemeClr val="tx1"/>
            </a:solidFill>
          </a:ln>
        </p:spPr>
        <p:txBody>
          <a:bodyPr wrap="square">
            <a:spAutoFit/>
          </a:bodyPr>
          <a:lstStyle/>
          <a:p>
            <a:pPr algn="l" rtl="0" fontAlgn="base"/>
            <a:r>
              <a:rPr lang="en-GB" b="0" i="0" u="none" strike="noStrike" dirty="0">
                <a:solidFill>
                  <a:srgbClr val="000000"/>
                </a:solidFill>
                <a:effectLst/>
                <a:latin typeface="Arial" panose="020B0604020202020204" pitchFamily="34" charset="0"/>
                <a:cs typeface="Arial" panose="020B0604020202020204" pitchFamily="34" charset="0"/>
              </a:rPr>
              <a:t>Full list in Volume 1 of the UK Trade Tariff</a:t>
            </a:r>
            <a:r>
              <a:rPr lang="en-US" b="0" i="0" dirty="0">
                <a:solidFill>
                  <a:srgbClr val="000000"/>
                </a:solidFill>
                <a:effectLst/>
                <a:latin typeface="Arial" panose="020B0604020202020204" pitchFamily="34" charset="0"/>
                <a:cs typeface="Arial" panose="020B0604020202020204" pitchFamily="34" charset="0"/>
              </a:rPr>
              <a:t>​</a:t>
            </a:r>
          </a:p>
          <a:p>
            <a:pPr algn="l" rtl="0" fontAlgn="base"/>
            <a:r>
              <a:rPr lang="en-GB" b="0" i="0" u="sng" strike="noStrike" dirty="0">
                <a:solidFill>
                  <a:srgbClr val="0563C1"/>
                </a:solidFill>
                <a:effectLst/>
                <a:latin typeface="Arial" panose="020B0604020202020204" pitchFamily="34" charset="0"/>
                <a:cs typeface="Arial" panose="020B0604020202020204" pitchFamily="34" charset="0"/>
                <a:hlinkClick r:id="rId4"/>
              </a:rPr>
              <a:t>https://www.gov.uk/government/publications/uk-trade-tariff-export-prohibitions-and-restrictions/uk-trade-tariff-export-prohibitions-and-restrictions</a:t>
            </a:r>
            <a:r>
              <a:rPr lang="en-GB" b="0" i="0" u="none" strike="noStrike" dirty="0">
                <a:solidFill>
                  <a:srgbClr val="000000"/>
                </a:solidFill>
                <a:effectLst/>
                <a:latin typeface="Arial" panose="020B0604020202020204" pitchFamily="34" charset="0"/>
                <a:cs typeface="Arial" panose="020B0604020202020204" pitchFamily="34" charset="0"/>
              </a:rPr>
              <a:t> </a:t>
            </a:r>
            <a:endParaRPr lang="en-US" b="0" i="0" dirty="0">
              <a:solidFill>
                <a:srgbClr val="000000"/>
              </a:solidFill>
              <a:effectLst/>
              <a:latin typeface="Arial" panose="020B0604020202020204" pitchFamily="34" charset="0"/>
              <a:cs typeface="Arial" panose="020B0604020202020204" pitchFamily="34" charset="0"/>
            </a:endParaRPr>
          </a:p>
        </p:txBody>
      </p:sp>
      <p:sp>
        <p:nvSpPr>
          <p:cNvPr id="7" name="Footer Placeholder 1">
            <a:extLst>
              <a:ext uri="{FF2B5EF4-FFF2-40B4-BE49-F238E27FC236}">
                <a16:creationId xmlns:a16="http://schemas.microsoft.com/office/drawing/2014/main" id="{5C4E8EE3-704A-464C-8C53-0B304161A95F}"/>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1746D-D7B6-DB45-AF6C-6200666B4F6B}"/>
              </a:ext>
            </a:extLst>
          </p:cNvPr>
          <p:cNvSpPr>
            <a:spLocks noGrp="1"/>
          </p:cNvSpPr>
          <p:nvPr>
            <p:ph type="title"/>
          </p:nvPr>
        </p:nvSpPr>
        <p:spPr>
          <a:xfrm>
            <a:off x="1062000" y="1442395"/>
            <a:ext cx="10051200" cy="523220"/>
          </a:xfrm>
        </p:spPr>
        <p:txBody>
          <a:bodyPr/>
          <a:lstStyle/>
          <a:p>
            <a:r>
              <a:rPr lang="en-GB" sz="4000" dirty="0"/>
              <a:t>Prohibitions</a:t>
            </a:r>
          </a:p>
        </p:txBody>
      </p:sp>
      <p:sp>
        <p:nvSpPr>
          <p:cNvPr id="5" name="Slide Number Placeholder 4">
            <a:extLst>
              <a:ext uri="{FF2B5EF4-FFF2-40B4-BE49-F238E27FC236}">
                <a16:creationId xmlns:a16="http://schemas.microsoft.com/office/drawing/2014/main" id="{5B4519E9-59AA-2A49-B475-BC8F5498C673}"/>
              </a:ext>
            </a:extLst>
          </p:cNvPr>
          <p:cNvSpPr>
            <a:spLocks noGrp="1"/>
          </p:cNvSpPr>
          <p:nvPr>
            <p:ph type="sldNum" sz="quarter" idx="12"/>
          </p:nvPr>
        </p:nvSpPr>
        <p:spPr/>
        <p:txBody>
          <a:bodyPr/>
          <a:lstStyle/>
          <a:p>
            <a:fld id="{DC1C2B30-68F8-E140-8F6A-84EA7724D904}" type="slidenum">
              <a:rPr lang="en-US" smtClean="0"/>
              <a:t>13</a:t>
            </a:fld>
            <a:endParaRPr lang="en-US" dirty="0"/>
          </a:p>
        </p:txBody>
      </p:sp>
      <p:pic>
        <p:nvPicPr>
          <p:cNvPr id="1026" name="Picture 2">
            <a:extLst>
              <a:ext uri="{FF2B5EF4-FFF2-40B4-BE49-F238E27FC236}">
                <a16:creationId xmlns:a16="http://schemas.microsoft.com/office/drawing/2014/main" id="{B35F6B93-F4C8-4D32-8783-3A91D341F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2381" y="2061149"/>
            <a:ext cx="8142438" cy="4097233"/>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1">
            <a:extLst>
              <a:ext uri="{FF2B5EF4-FFF2-40B4-BE49-F238E27FC236}">
                <a16:creationId xmlns:a16="http://schemas.microsoft.com/office/drawing/2014/main" id="{1995EF58-7A74-4CA9-97F6-999C9B70DBE3}"/>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941A84EA-5192-8146-AB90-B360240BD3E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3182"/>
          <a:stretch/>
        </p:blipFill>
        <p:spPr>
          <a:xfrm rot="16200000">
            <a:off x="2285047" y="-1266915"/>
            <a:ext cx="5871082" cy="10441174"/>
          </a:xfrm>
          <a:prstGeom prst="rect">
            <a:avLst/>
          </a:prstGeom>
        </p:spPr>
      </p:pic>
      <p:sp>
        <p:nvSpPr>
          <p:cNvPr id="3" name="Slide Number Placeholder 2">
            <a:extLst>
              <a:ext uri="{FF2B5EF4-FFF2-40B4-BE49-F238E27FC236}">
                <a16:creationId xmlns:a16="http://schemas.microsoft.com/office/drawing/2014/main" id="{3B72970B-9C32-A242-9DDB-298E72671187}"/>
              </a:ext>
            </a:extLst>
          </p:cNvPr>
          <p:cNvSpPr>
            <a:spLocks noGrp="1"/>
          </p:cNvSpPr>
          <p:nvPr>
            <p:ph type="sldNum" sz="quarter" idx="12"/>
          </p:nvPr>
        </p:nvSpPr>
        <p:spPr/>
        <p:txBody>
          <a:bodyPr/>
          <a:lstStyle/>
          <a:p>
            <a:fld id="{DC1C2B30-68F8-E140-8F6A-84EA7724D904}" type="slidenum">
              <a:rPr lang="en-US" smtClean="0"/>
              <a:t>14</a:t>
            </a:fld>
            <a:endParaRPr lang="en-US" dirty="0"/>
          </a:p>
        </p:txBody>
      </p:sp>
      <p:sp>
        <p:nvSpPr>
          <p:cNvPr id="4" name="Title 3">
            <a:extLst>
              <a:ext uri="{FF2B5EF4-FFF2-40B4-BE49-F238E27FC236}">
                <a16:creationId xmlns:a16="http://schemas.microsoft.com/office/drawing/2014/main" id="{0EC4E5C6-41DA-F243-9B5B-E1C157AD580D}"/>
              </a:ext>
            </a:extLst>
          </p:cNvPr>
          <p:cNvSpPr>
            <a:spLocks noGrp="1"/>
          </p:cNvSpPr>
          <p:nvPr>
            <p:ph type="title"/>
          </p:nvPr>
        </p:nvSpPr>
        <p:spPr>
          <a:xfrm>
            <a:off x="1003385" y="3391374"/>
            <a:ext cx="10051200" cy="706347"/>
          </a:xfrm>
        </p:spPr>
        <p:txBody>
          <a:bodyPr/>
          <a:lstStyle/>
          <a:p>
            <a:r>
              <a:rPr lang="en-GB" sz="5400" dirty="0">
                <a:solidFill>
                  <a:schemeClr val="bg1"/>
                </a:solidFill>
              </a:rPr>
              <a:t>Military &amp; Dual-use Items</a:t>
            </a:r>
          </a:p>
        </p:txBody>
      </p:sp>
      <p:sp>
        <p:nvSpPr>
          <p:cNvPr id="8" name="Footer Placeholder 1">
            <a:extLst>
              <a:ext uri="{FF2B5EF4-FFF2-40B4-BE49-F238E27FC236}">
                <a16:creationId xmlns:a16="http://schemas.microsoft.com/office/drawing/2014/main" id="{A3A8B326-4660-46E6-9A11-2F6FF15DC6E6}"/>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extLst>
      <p:ext uri="{BB962C8B-B14F-4D97-AF65-F5344CB8AC3E}">
        <p14:creationId xmlns:p14="http://schemas.microsoft.com/office/powerpoint/2010/main" val="280767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FADBF-32C1-554A-874A-D96FEF47E1BD}"/>
              </a:ext>
            </a:extLst>
          </p:cNvPr>
          <p:cNvSpPr>
            <a:spLocks noGrp="1"/>
          </p:cNvSpPr>
          <p:nvPr>
            <p:ph type="title"/>
          </p:nvPr>
        </p:nvSpPr>
        <p:spPr>
          <a:xfrm>
            <a:off x="452400" y="1205692"/>
            <a:ext cx="10051200" cy="523220"/>
          </a:xfrm>
        </p:spPr>
        <p:txBody>
          <a:bodyPr/>
          <a:lstStyle/>
          <a:p>
            <a:r>
              <a:rPr lang="en-GB" sz="4000" dirty="0"/>
              <a:t>Mil</a:t>
            </a:r>
            <a:r>
              <a:rPr lang="en-US" sz="4000" dirty="0" err="1"/>
              <a:t>itary</a:t>
            </a:r>
            <a:r>
              <a:rPr lang="en-US" sz="4000" dirty="0"/>
              <a:t> Goods Software and Technology</a:t>
            </a:r>
            <a:endParaRPr lang="en-GB" sz="4000" dirty="0"/>
          </a:p>
        </p:txBody>
      </p:sp>
      <p:sp>
        <p:nvSpPr>
          <p:cNvPr id="3" name="Content Placeholder 2"/>
          <p:cNvSpPr>
            <a:spLocks noGrp="1"/>
          </p:cNvSpPr>
          <p:nvPr>
            <p:ph idx="13"/>
          </p:nvPr>
        </p:nvSpPr>
        <p:spPr>
          <a:xfrm>
            <a:off x="888343" y="1808076"/>
            <a:ext cx="10415314" cy="3339376"/>
          </a:xfrm>
        </p:spPr>
        <p:txBody>
          <a:bodyPr wrap="square">
            <a:spAutoFit/>
          </a:bodyPr>
          <a:lstStyle/>
          <a:p>
            <a:r>
              <a:rPr lang="en-US" altLang="en-US" sz="1800" dirty="0"/>
              <a:t>Goods and technology relating to goods </a:t>
            </a:r>
            <a:r>
              <a:rPr lang="en-US" altLang="en-US" sz="1800" u="sng" dirty="0"/>
              <a:t>specially designed or modified</a:t>
            </a:r>
            <a:r>
              <a:rPr lang="en-US" altLang="en-US" sz="1800" dirty="0"/>
              <a:t> for military use</a:t>
            </a:r>
          </a:p>
          <a:p>
            <a:pPr>
              <a:spcAft>
                <a:spcPts val="600"/>
              </a:spcAft>
            </a:pPr>
            <a:r>
              <a:rPr lang="en-US" altLang="en-US" sz="1800" dirty="0"/>
              <a:t>Technology is information that is </a:t>
            </a:r>
            <a:r>
              <a:rPr lang="en-GB" altLang="en-US" sz="1800" dirty="0"/>
              <a:t>capable of being used in connection with the... </a:t>
            </a:r>
          </a:p>
          <a:p>
            <a:pPr marL="432000" lvl="1" indent="-162000">
              <a:lnSpc>
                <a:spcPct val="100000"/>
              </a:lnSpc>
              <a:spcBef>
                <a:spcPts val="0"/>
              </a:spcBef>
              <a:spcAft>
                <a:spcPts val="600"/>
              </a:spcAft>
              <a:buClr>
                <a:schemeClr val="accent1"/>
              </a:buClr>
              <a:buFont typeface="System Font Regular"/>
              <a:buChar char="–"/>
            </a:pPr>
            <a:r>
              <a:rPr lang="en-GB" altLang="en-US" sz="1800" dirty="0"/>
              <a:t>Design of controlled goods</a:t>
            </a:r>
          </a:p>
          <a:p>
            <a:pPr marL="432000" lvl="1" indent="-162000">
              <a:lnSpc>
                <a:spcPct val="100000"/>
              </a:lnSpc>
              <a:spcBef>
                <a:spcPts val="0"/>
              </a:spcBef>
              <a:spcAft>
                <a:spcPts val="600"/>
              </a:spcAft>
              <a:buClr>
                <a:schemeClr val="accent1"/>
              </a:buClr>
              <a:buFont typeface="System Font Regular"/>
              <a:buChar char="–"/>
            </a:pPr>
            <a:r>
              <a:rPr lang="en-GB" altLang="en-US" sz="1800" dirty="0"/>
              <a:t>Development of controlled goods</a:t>
            </a:r>
          </a:p>
          <a:p>
            <a:pPr marL="432000" lvl="1" indent="-162000">
              <a:lnSpc>
                <a:spcPct val="100000"/>
              </a:lnSpc>
              <a:spcBef>
                <a:spcPts val="0"/>
              </a:spcBef>
              <a:spcAft>
                <a:spcPts val="1200"/>
              </a:spcAft>
              <a:buClr>
                <a:schemeClr val="accent1"/>
              </a:buClr>
              <a:buFont typeface="System Font Regular"/>
              <a:buChar char="–"/>
            </a:pPr>
            <a:r>
              <a:rPr lang="en-GB" altLang="en-US" sz="1800" dirty="0"/>
              <a:t>Production or use of controlled goods</a:t>
            </a:r>
          </a:p>
          <a:p>
            <a:r>
              <a:rPr lang="en-GB" sz="1800" b="0" i="0" u="none" strike="noStrike" dirty="0">
                <a:solidFill>
                  <a:srgbClr val="000000"/>
                </a:solidFill>
                <a:effectLst/>
              </a:rPr>
              <a:t>Australia, Austria, Belgium, Canada, Denmark, Finland, France, Germany, Iceland, Ireland, Italy, Japan, Netherlands, New Zealand, Norway, Spain, Sweden, United Kingdom, USA</a:t>
            </a:r>
          </a:p>
          <a:p>
            <a:r>
              <a:rPr lang="en-US" altLang="en-US" sz="1800" dirty="0"/>
              <a:t>This special design for military purposes could have happened at any time in the past</a:t>
            </a:r>
          </a:p>
          <a:p>
            <a:endParaRPr lang="en-US" altLang="en-US" sz="1800" dirty="0"/>
          </a:p>
        </p:txBody>
      </p:sp>
      <p:sp>
        <p:nvSpPr>
          <p:cNvPr id="6" name="Slide Number Placeholder 5">
            <a:extLst>
              <a:ext uri="{FF2B5EF4-FFF2-40B4-BE49-F238E27FC236}">
                <a16:creationId xmlns:a16="http://schemas.microsoft.com/office/drawing/2014/main" id="{141F560D-1F3D-8F40-AEC2-031F97173F8D}"/>
              </a:ext>
            </a:extLst>
          </p:cNvPr>
          <p:cNvSpPr>
            <a:spLocks noGrp="1"/>
          </p:cNvSpPr>
          <p:nvPr>
            <p:ph type="sldNum" sz="quarter" idx="12"/>
          </p:nvPr>
        </p:nvSpPr>
        <p:spPr/>
        <p:txBody>
          <a:bodyPr/>
          <a:lstStyle/>
          <a:p>
            <a:fld id="{DC1C2B30-68F8-E140-8F6A-84EA7724D904}" type="slidenum">
              <a:rPr lang="en-US" smtClean="0"/>
              <a:t>15</a:t>
            </a:fld>
            <a:endParaRPr lang="en-US" dirty="0"/>
          </a:p>
        </p:txBody>
      </p:sp>
      <p:pic>
        <p:nvPicPr>
          <p:cNvPr id="15364" name="Picture 4">
            <a:extLst>
              <a:ext uri="{FF2B5EF4-FFF2-40B4-BE49-F238E27FC236}">
                <a16:creationId xmlns:a16="http://schemas.microsoft.com/office/drawing/2014/main" id="{94EB8D74-F87D-478B-A091-D2B3FEEBF1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5134" y="4838700"/>
            <a:ext cx="6561731" cy="1933651"/>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373DBDEC-87EF-4AAA-9D2C-44886C8300E3}"/>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23A539-6B84-494A-B86E-E36AC1A7D881}"/>
              </a:ext>
            </a:extLst>
          </p:cNvPr>
          <p:cNvSpPr>
            <a:spLocks noGrp="1"/>
          </p:cNvSpPr>
          <p:nvPr>
            <p:ph type="sldNum" sz="quarter" idx="12"/>
          </p:nvPr>
        </p:nvSpPr>
        <p:spPr/>
        <p:txBody>
          <a:bodyPr/>
          <a:lstStyle/>
          <a:p>
            <a:fld id="{B9A6C435-D4D8-E543-AD95-E724EE56C655}" type="slidenum">
              <a:rPr lang="en-US" smtClean="0"/>
              <a:t>16</a:t>
            </a:fld>
            <a:endParaRPr lang="en-US"/>
          </a:p>
        </p:txBody>
      </p:sp>
      <p:sp>
        <p:nvSpPr>
          <p:cNvPr id="5" name="Title 4">
            <a:extLst>
              <a:ext uri="{FF2B5EF4-FFF2-40B4-BE49-F238E27FC236}">
                <a16:creationId xmlns:a16="http://schemas.microsoft.com/office/drawing/2014/main" id="{2042797B-FCCA-3340-A96B-C436F5CDD7D9}"/>
              </a:ext>
            </a:extLst>
          </p:cNvPr>
          <p:cNvSpPr>
            <a:spLocks noGrp="1"/>
          </p:cNvSpPr>
          <p:nvPr>
            <p:ph type="title"/>
          </p:nvPr>
        </p:nvSpPr>
        <p:spPr>
          <a:xfrm>
            <a:off x="480975" y="1328974"/>
            <a:ext cx="10051200" cy="523220"/>
          </a:xfrm>
        </p:spPr>
        <p:txBody>
          <a:bodyPr/>
          <a:lstStyle/>
          <a:p>
            <a:r>
              <a:rPr lang="en-GB" sz="4000" dirty="0"/>
              <a:t>Military list classification list </a:t>
            </a:r>
          </a:p>
        </p:txBody>
      </p:sp>
      <p:sp>
        <p:nvSpPr>
          <p:cNvPr id="3" name="Content Placeholder 2"/>
          <p:cNvSpPr>
            <a:spLocks noGrp="1"/>
          </p:cNvSpPr>
          <p:nvPr>
            <p:ph idx="13"/>
          </p:nvPr>
        </p:nvSpPr>
        <p:spPr>
          <a:xfrm>
            <a:off x="1080000" y="2185200"/>
            <a:ext cx="4140000" cy="3500958"/>
          </a:xfrm>
        </p:spPr>
        <p:txBody>
          <a:bodyPr wrap="square" lIns="0" tIns="0" rIns="0" bIns="0">
            <a:spAutoFit/>
          </a:bodyPr>
          <a:lstStyle/>
          <a:p>
            <a:pPr marL="0" indent="0" defTabSz="594000">
              <a:lnSpc>
                <a:spcPct val="100000"/>
              </a:lnSpc>
              <a:spcBef>
                <a:spcPts val="0"/>
              </a:spcBef>
              <a:spcAft>
                <a:spcPts val="900"/>
              </a:spcAft>
              <a:buNone/>
            </a:pPr>
            <a:r>
              <a:rPr lang="en-GB" altLang="en-US" b="1" dirty="0">
                <a:solidFill>
                  <a:schemeClr val="accent1"/>
                </a:solidFill>
              </a:rPr>
              <a:t>ML1</a:t>
            </a:r>
            <a:r>
              <a:rPr lang="en-GB" altLang="en-US" dirty="0"/>
              <a:t>	– Arms and automatic weapons</a:t>
            </a:r>
          </a:p>
          <a:p>
            <a:pPr marL="0" indent="0" defTabSz="594000">
              <a:lnSpc>
                <a:spcPct val="100000"/>
              </a:lnSpc>
              <a:spcBef>
                <a:spcPts val="0"/>
              </a:spcBef>
              <a:spcAft>
                <a:spcPts val="900"/>
              </a:spcAft>
              <a:buNone/>
            </a:pPr>
            <a:r>
              <a:rPr lang="en-GB" altLang="en-US" b="1" dirty="0">
                <a:solidFill>
                  <a:schemeClr val="accent1"/>
                </a:solidFill>
              </a:rPr>
              <a:t>ML3</a:t>
            </a:r>
            <a:r>
              <a:rPr lang="en-GB" altLang="en-US" dirty="0"/>
              <a:t>	– Ammunition</a:t>
            </a:r>
          </a:p>
          <a:p>
            <a:pPr marL="0" indent="0" defTabSz="594000">
              <a:lnSpc>
                <a:spcPct val="100000"/>
              </a:lnSpc>
              <a:spcBef>
                <a:spcPts val="0"/>
              </a:spcBef>
              <a:spcAft>
                <a:spcPts val="900"/>
              </a:spcAft>
              <a:buNone/>
            </a:pPr>
            <a:r>
              <a:rPr lang="en-GB" altLang="en-US" b="1" dirty="0">
                <a:solidFill>
                  <a:schemeClr val="accent1"/>
                </a:solidFill>
              </a:rPr>
              <a:t>ML5</a:t>
            </a:r>
            <a:r>
              <a:rPr lang="en-GB" altLang="en-US" dirty="0"/>
              <a:t>	– Fire control equipment</a:t>
            </a:r>
          </a:p>
          <a:p>
            <a:pPr marL="0" indent="0" defTabSz="594000">
              <a:lnSpc>
                <a:spcPct val="100000"/>
              </a:lnSpc>
              <a:spcBef>
                <a:spcPts val="0"/>
              </a:spcBef>
              <a:spcAft>
                <a:spcPts val="900"/>
              </a:spcAft>
              <a:buNone/>
            </a:pPr>
            <a:r>
              <a:rPr lang="en-GB" altLang="en-US" b="1" dirty="0">
                <a:solidFill>
                  <a:schemeClr val="accent1"/>
                </a:solidFill>
              </a:rPr>
              <a:t>ML7</a:t>
            </a:r>
            <a:r>
              <a:rPr lang="en-GB" altLang="en-US" dirty="0"/>
              <a:t>	– Chemical or biological</a:t>
            </a:r>
          </a:p>
          <a:p>
            <a:pPr marL="0" indent="0" defTabSz="594000">
              <a:lnSpc>
                <a:spcPct val="100000"/>
              </a:lnSpc>
              <a:spcBef>
                <a:spcPts val="0"/>
              </a:spcBef>
              <a:spcAft>
                <a:spcPts val="900"/>
              </a:spcAft>
              <a:buNone/>
            </a:pPr>
            <a:r>
              <a:rPr lang="en-GB" altLang="en-US" b="1" dirty="0">
                <a:solidFill>
                  <a:schemeClr val="accent1"/>
                </a:solidFill>
              </a:rPr>
              <a:t>ML9</a:t>
            </a:r>
            <a:r>
              <a:rPr lang="en-GB" altLang="en-US" dirty="0"/>
              <a:t>	– Vessels</a:t>
            </a:r>
          </a:p>
          <a:p>
            <a:pPr marL="0" indent="0" defTabSz="594000">
              <a:lnSpc>
                <a:spcPct val="100000"/>
              </a:lnSpc>
              <a:spcBef>
                <a:spcPts val="0"/>
              </a:spcBef>
              <a:spcAft>
                <a:spcPts val="900"/>
              </a:spcAft>
              <a:buNone/>
            </a:pPr>
            <a:r>
              <a:rPr lang="en-GB" altLang="en-US" b="1" dirty="0">
                <a:solidFill>
                  <a:schemeClr val="accent1"/>
                </a:solidFill>
              </a:rPr>
              <a:t>ML11</a:t>
            </a:r>
            <a:r>
              <a:rPr lang="en-GB" altLang="en-US" dirty="0"/>
              <a:t>	– Electronic equipment</a:t>
            </a:r>
          </a:p>
          <a:p>
            <a:pPr marL="0" indent="0" defTabSz="594000">
              <a:lnSpc>
                <a:spcPct val="100000"/>
              </a:lnSpc>
              <a:spcBef>
                <a:spcPts val="0"/>
              </a:spcBef>
              <a:spcAft>
                <a:spcPts val="900"/>
              </a:spcAft>
              <a:buNone/>
            </a:pPr>
            <a:r>
              <a:rPr lang="en-GB" altLang="en-US" b="1" dirty="0">
                <a:solidFill>
                  <a:schemeClr val="accent1"/>
                </a:solidFill>
              </a:rPr>
              <a:t>ML13</a:t>
            </a:r>
            <a:r>
              <a:rPr lang="en-GB" altLang="en-US" dirty="0"/>
              <a:t>	– Armoured or protective eqpt</a:t>
            </a:r>
          </a:p>
          <a:p>
            <a:pPr marL="0" indent="0" defTabSz="594000">
              <a:lnSpc>
                <a:spcPct val="100000"/>
              </a:lnSpc>
              <a:spcBef>
                <a:spcPts val="0"/>
              </a:spcBef>
              <a:spcAft>
                <a:spcPts val="900"/>
              </a:spcAft>
              <a:buNone/>
            </a:pPr>
            <a:r>
              <a:rPr lang="en-GB" altLang="en-US" b="1" dirty="0">
                <a:solidFill>
                  <a:schemeClr val="accent1"/>
                </a:solidFill>
              </a:rPr>
              <a:t>ML15</a:t>
            </a:r>
            <a:r>
              <a:rPr lang="en-GB" altLang="en-US" dirty="0"/>
              <a:t>	– Imaging/counter-measure eqpt</a:t>
            </a:r>
          </a:p>
          <a:p>
            <a:pPr marL="0" indent="0" defTabSz="594000">
              <a:lnSpc>
                <a:spcPct val="100000"/>
              </a:lnSpc>
              <a:spcBef>
                <a:spcPts val="0"/>
              </a:spcBef>
              <a:spcAft>
                <a:spcPts val="900"/>
              </a:spcAft>
              <a:buNone/>
            </a:pPr>
            <a:r>
              <a:rPr lang="en-GB" altLang="en-US" b="1" dirty="0">
                <a:solidFill>
                  <a:schemeClr val="accent1"/>
                </a:solidFill>
              </a:rPr>
              <a:t>ML19</a:t>
            </a:r>
            <a:r>
              <a:rPr lang="en-GB" altLang="en-US" dirty="0"/>
              <a:t>	– Directed weapon energy systems</a:t>
            </a:r>
          </a:p>
          <a:p>
            <a:pPr marL="0" indent="0" defTabSz="594000">
              <a:lnSpc>
                <a:spcPct val="100000"/>
              </a:lnSpc>
              <a:spcBef>
                <a:spcPts val="0"/>
              </a:spcBef>
              <a:spcAft>
                <a:spcPts val="900"/>
              </a:spcAft>
              <a:buNone/>
            </a:pPr>
            <a:r>
              <a:rPr lang="en-GB" altLang="en-US" b="1" dirty="0">
                <a:solidFill>
                  <a:schemeClr val="accent1"/>
                </a:solidFill>
              </a:rPr>
              <a:t>ML21</a:t>
            </a:r>
            <a:r>
              <a:rPr lang="en-GB" altLang="en-US" b="1" dirty="0">
                <a:solidFill>
                  <a:schemeClr val="tx2">
                    <a:lumMod val="60000"/>
                    <a:lumOff val="40000"/>
                  </a:schemeClr>
                </a:solidFill>
              </a:rPr>
              <a:t>	</a:t>
            </a:r>
            <a:r>
              <a:rPr lang="en-GB" altLang="en-US" b="1" dirty="0">
                <a:solidFill>
                  <a:schemeClr val="accent1"/>
                </a:solidFill>
              </a:rPr>
              <a:t>– Software</a:t>
            </a:r>
          </a:p>
        </p:txBody>
      </p:sp>
      <p:sp>
        <p:nvSpPr>
          <p:cNvPr id="7" name="Content Placeholder 2">
            <a:extLst>
              <a:ext uri="{FF2B5EF4-FFF2-40B4-BE49-F238E27FC236}">
                <a16:creationId xmlns:a16="http://schemas.microsoft.com/office/drawing/2014/main" id="{9F51770D-4C52-2848-807B-7C36B2CBC79F}"/>
              </a:ext>
            </a:extLst>
          </p:cNvPr>
          <p:cNvSpPr txBox="1">
            <a:spLocks/>
          </p:cNvSpPr>
          <p:nvPr/>
        </p:nvSpPr>
        <p:spPr>
          <a:xfrm>
            <a:off x="6096000" y="2188800"/>
            <a:ext cx="4140000" cy="3593291"/>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94000">
              <a:lnSpc>
                <a:spcPct val="100000"/>
              </a:lnSpc>
              <a:spcBef>
                <a:spcPts val="0"/>
              </a:spcBef>
              <a:spcAft>
                <a:spcPts val="900"/>
              </a:spcAft>
              <a:buFont typeface="Arial" panose="020B0604020202020204" pitchFamily="34" charset="0"/>
              <a:buNone/>
            </a:pPr>
            <a:r>
              <a:rPr lang="en-GB" altLang="en-US" sz="1600" b="1" dirty="0">
                <a:solidFill>
                  <a:schemeClr val="accent1"/>
                </a:solidFill>
              </a:rPr>
              <a:t>ML2</a:t>
            </a:r>
            <a:r>
              <a:rPr lang="en-GB" altLang="en-US" sz="1600" dirty="0"/>
              <a:t>	– Armaments (greater calibre)</a:t>
            </a:r>
          </a:p>
          <a:p>
            <a:pPr marL="0" indent="0" defTabSz="594000">
              <a:lnSpc>
                <a:spcPct val="100000"/>
              </a:lnSpc>
              <a:spcBef>
                <a:spcPts val="0"/>
              </a:spcBef>
              <a:spcAft>
                <a:spcPts val="900"/>
              </a:spcAft>
              <a:buFont typeface="Arial" panose="020B0604020202020204" pitchFamily="34" charset="0"/>
              <a:buNone/>
            </a:pPr>
            <a:r>
              <a:rPr lang="en-GB" altLang="en-US" sz="1600" b="1" dirty="0">
                <a:solidFill>
                  <a:schemeClr val="accent1"/>
                </a:solidFill>
              </a:rPr>
              <a:t>ML4</a:t>
            </a:r>
            <a:r>
              <a:rPr lang="en-GB" altLang="en-US" sz="1600" dirty="0"/>
              <a:t>	– Bombs, torpedoes, etc</a:t>
            </a:r>
          </a:p>
          <a:p>
            <a:pPr marL="0" indent="0" defTabSz="594000">
              <a:lnSpc>
                <a:spcPct val="100000"/>
              </a:lnSpc>
              <a:spcBef>
                <a:spcPts val="0"/>
              </a:spcBef>
              <a:spcAft>
                <a:spcPts val="900"/>
              </a:spcAft>
              <a:buFont typeface="Arial" panose="020B0604020202020204" pitchFamily="34" charset="0"/>
              <a:buNone/>
            </a:pPr>
            <a:r>
              <a:rPr lang="en-GB" altLang="en-US" sz="1600" b="1" dirty="0">
                <a:solidFill>
                  <a:schemeClr val="accent1"/>
                </a:solidFill>
              </a:rPr>
              <a:t>ML6</a:t>
            </a:r>
            <a:r>
              <a:rPr lang="en-GB" altLang="en-US" sz="1600" dirty="0"/>
              <a:t>	– Ground vehicles</a:t>
            </a:r>
          </a:p>
          <a:p>
            <a:pPr marL="0" indent="0" defTabSz="594000">
              <a:lnSpc>
                <a:spcPct val="100000"/>
              </a:lnSpc>
              <a:spcBef>
                <a:spcPts val="0"/>
              </a:spcBef>
              <a:spcAft>
                <a:spcPts val="900"/>
              </a:spcAft>
              <a:buFont typeface="Arial" panose="020B0604020202020204" pitchFamily="34" charset="0"/>
              <a:buNone/>
            </a:pPr>
            <a:r>
              <a:rPr lang="en-GB" altLang="en-US" sz="1600" b="1" dirty="0">
                <a:solidFill>
                  <a:schemeClr val="accent1"/>
                </a:solidFill>
              </a:rPr>
              <a:t>ML8</a:t>
            </a:r>
            <a:r>
              <a:rPr lang="en-GB" altLang="en-US" sz="1600" dirty="0"/>
              <a:t>	– Explosives and propellants</a:t>
            </a:r>
          </a:p>
          <a:p>
            <a:pPr marL="0" indent="0" defTabSz="594000">
              <a:lnSpc>
                <a:spcPct val="100000"/>
              </a:lnSpc>
              <a:spcBef>
                <a:spcPts val="0"/>
              </a:spcBef>
              <a:spcAft>
                <a:spcPts val="900"/>
              </a:spcAft>
              <a:buFont typeface="Arial" panose="020B0604020202020204" pitchFamily="34" charset="0"/>
              <a:buNone/>
            </a:pPr>
            <a:r>
              <a:rPr lang="en-GB" altLang="en-US" sz="1600" b="1" dirty="0">
                <a:solidFill>
                  <a:schemeClr val="accent1"/>
                </a:solidFill>
              </a:rPr>
              <a:t>ML10</a:t>
            </a:r>
            <a:r>
              <a:rPr lang="en-GB" altLang="en-US" sz="1600" dirty="0"/>
              <a:t>	– Aircraft</a:t>
            </a:r>
          </a:p>
          <a:p>
            <a:pPr marL="0" indent="0" defTabSz="594000">
              <a:lnSpc>
                <a:spcPct val="100000"/>
              </a:lnSpc>
              <a:spcBef>
                <a:spcPts val="0"/>
              </a:spcBef>
              <a:spcAft>
                <a:spcPts val="900"/>
              </a:spcAft>
              <a:buFont typeface="Arial" panose="020B0604020202020204" pitchFamily="34" charset="0"/>
              <a:buNone/>
            </a:pPr>
            <a:r>
              <a:rPr lang="en-GB" altLang="en-US" sz="1600" b="1" dirty="0">
                <a:solidFill>
                  <a:schemeClr val="accent1"/>
                </a:solidFill>
              </a:rPr>
              <a:t>ML12</a:t>
            </a:r>
            <a:r>
              <a:rPr lang="en-GB" altLang="en-US" sz="1600" dirty="0"/>
              <a:t>	– Kinetic energy weapons</a:t>
            </a:r>
          </a:p>
          <a:p>
            <a:pPr marL="0" indent="0" defTabSz="594000">
              <a:lnSpc>
                <a:spcPct val="100000"/>
              </a:lnSpc>
              <a:spcBef>
                <a:spcPts val="0"/>
              </a:spcBef>
              <a:spcAft>
                <a:spcPts val="900"/>
              </a:spcAft>
              <a:buFont typeface="Arial" panose="020B0604020202020204" pitchFamily="34" charset="0"/>
              <a:buNone/>
            </a:pPr>
            <a:r>
              <a:rPr lang="en-GB" altLang="en-US" sz="1600" b="1" dirty="0">
                <a:solidFill>
                  <a:schemeClr val="accent1"/>
                </a:solidFill>
              </a:rPr>
              <a:t>ML14</a:t>
            </a:r>
            <a:r>
              <a:rPr lang="en-GB" altLang="en-US" sz="1600" dirty="0"/>
              <a:t>	– Training/simulations eqpt</a:t>
            </a:r>
          </a:p>
          <a:p>
            <a:pPr marL="0" indent="0" defTabSz="594000">
              <a:lnSpc>
                <a:spcPct val="100000"/>
              </a:lnSpc>
              <a:spcBef>
                <a:spcPts val="0"/>
              </a:spcBef>
              <a:spcAft>
                <a:spcPts val="900"/>
              </a:spcAft>
              <a:buFont typeface="Arial" panose="020B0604020202020204" pitchFamily="34" charset="0"/>
              <a:buNone/>
            </a:pPr>
            <a:r>
              <a:rPr lang="en-GB" altLang="en-US" sz="1600" b="1" dirty="0">
                <a:solidFill>
                  <a:schemeClr val="accent1"/>
                </a:solidFill>
              </a:rPr>
              <a:t>ML16</a:t>
            </a:r>
            <a:r>
              <a:rPr lang="en-GB" altLang="en-US" sz="1600" dirty="0"/>
              <a:t>	– Forgings/castings</a:t>
            </a:r>
          </a:p>
          <a:p>
            <a:pPr marL="0" indent="0" defTabSz="594000">
              <a:lnSpc>
                <a:spcPct val="100000"/>
              </a:lnSpc>
              <a:spcBef>
                <a:spcPts val="0"/>
              </a:spcBef>
              <a:spcAft>
                <a:spcPts val="900"/>
              </a:spcAft>
              <a:buFont typeface="Arial" panose="020B0604020202020204" pitchFamily="34" charset="0"/>
              <a:buNone/>
            </a:pPr>
            <a:r>
              <a:rPr lang="en-GB" altLang="en-US" sz="1600" b="1" dirty="0">
                <a:solidFill>
                  <a:schemeClr val="accent1"/>
                </a:solidFill>
              </a:rPr>
              <a:t>ML20</a:t>
            </a:r>
            <a:r>
              <a:rPr lang="en-GB" altLang="en-US" sz="1600" dirty="0"/>
              <a:t>	– Cryogenic/super conductive</a:t>
            </a:r>
          </a:p>
          <a:p>
            <a:pPr marL="0" indent="0" defTabSz="594000">
              <a:lnSpc>
                <a:spcPct val="100000"/>
              </a:lnSpc>
              <a:spcBef>
                <a:spcPts val="0"/>
              </a:spcBef>
              <a:spcAft>
                <a:spcPts val="900"/>
              </a:spcAft>
              <a:buFont typeface="Arial" panose="020B0604020202020204" pitchFamily="34" charset="0"/>
              <a:buNone/>
            </a:pPr>
            <a:r>
              <a:rPr lang="en-GB" altLang="en-US" sz="1600" b="1" dirty="0">
                <a:solidFill>
                  <a:schemeClr val="accent1"/>
                </a:solidFill>
              </a:rPr>
              <a:t>ML22	– Technology</a:t>
            </a:r>
          </a:p>
        </p:txBody>
      </p:sp>
      <p:sp>
        <p:nvSpPr>
          <p:cNvPr id="8" name="TextBox 7">
            <a:extLst>
              <a:ext uri="{FF2B5EF4-FFF2-40B4-BE49-F238E27FC236}">
                <a16:creationId xmlns:a16="http://schemas.microsoft.com/office/drawing/2014/main" id="{004F0A55-1B8C-9D4A-953B-E9394C9BBC8D}"/>
              </a:ext>
            </a:extLst>
          </p:cNvPr>
          <p:cNvSpPr txBox="1"/>
          <p:nvPr/>
        </p:nvSpPr>
        <p:spPr>
          <a:xfrm>
            <a:off x="1062000" y="5976511"/>
            <a:ext cx="8205849" cy="276999"/>
          </a:xfrm>
          <a:prstGeom prst="rect">
            <a:avLst/>
          </a:prstGeom>
          <a:noFill/>
        </p:spPr>
        <p:txBody>
          <a:bodyPr wrap="square" lIns="0" tIns="0" rIns="0" bIns="0" rtlCol="0">
            <a:spAutoFit/>
          </a:bodyPr>
          <a:lstStyle/>
          <a:p>
            <a:pPr>
              <a:spcAft>
                <a:spcPts val="1200"/>
              </a:spcAft>
            </a:pPr>
            <a:r>
              <a:rPr lang="en-GB" altLang="en-US" b="1" spc="-10" dirty="0">
                <a:solidFill>
                  <a:schemeClr val="accent1"/>
                </a:solidFill>
                <a:latin typeface="Arial" panose="020B0604020202020204" pitchFamily="34" charset="0"/>
                <a:cs typeface="Arial" panose="020B0604020202020204" pitchFamily="34" charset="0"/>
              </a:rPr>
              <a:t>This list doesn’t provide the complete classification information!</a:t>
            </a:r>
          </a:p>
        </p:txBody>
      </p:sp>
      <p:sp>
        <p:nvSpPr>
          <p:cNvPr id="11" name="Footer Placeholder 1">
            <a:extLst>
              <a:ext uri="{FF2B5EF4-FFF2-40B4-BE49-F238E27FC236}">
                <a16:creationId xmlns:a16="http://schemas.microsoft.com/office/drawing/2014/main" id="{6DC31B8A-2628-4355-BB23-F3290C103682}"/>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extLst>
      <p:ext uri="{BB962C8B-B14F-4D97-AF65-F5344CB8AC3E}">
        <p14:creationId xmlns:p14="http://schemas.microsoft.com/office/powerpoint/2010/main" val="661656573"/>
      </p:ext>
    </p:extLst>
  </p:cSld>
  <p:clrMapOvr>
    <a:masterClrMapping/>
  </p:clrMapOvr>
  <mc:AlternateContent xmlns:mc="http://schemas.openxmlformats.org/markup-compatibility/2006" xmlns:p14="http://schemas.microsoft.com/office/powerpoint/2010/main">
    <mc:Choice Requires="p14">
      <p:transition p14:dur="1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1746D-D7B6-DB45-AF6C-6200666B4F6B}"/>
              </a:ext>
            </a:extLst>
          </p:cNvPr>
          <p:cNvSpPr>
            <a:spLocks noGrp="1"/>
          </p:cNvSpPr>
          <p:nvPr>
            <p:ph type="title"/>
          </p:nvPr>
        </p:nvSpPr>
        <p:spPr>
          <a:xfrm>
            <a:off x="547650" y="1180785"/>
            <a:ext cx="10051200" cy="523220"/>
          </a:xfrm>
        </p:spPr>
        <p:txBody>
          <a:bodyPr/>
          <a:lstStyle/>
          <a:p>
            <a:r>
              <a:rPr lang="en-GB" sz="4000" dirty="0"/>
              <a:t>Dual-use Goods, Software &amp; Technology</a:t>
            </a:r>
          </a:p>
        </p:txBody>
      </p:sp>
      <p:sp>
        <p:nvSpPr>
          <p:cNvPr id="182275" name="Rectangle 3">
            <a:extLst>
              <a:ext uri="{FF2B5EF4-FFF2-40B4-BE49-F238E27FC236}">
                <a16:creationId xmlns:a16="http://schemas.microsoft.com/office/drawing/2014/main" id="{7165E382-456D-488D-8004-5364AB5AF1CB}"/>
              </a:ext>
            </a:extLst>
          </p:cNvPr>
          <p:cNvSpPr>
            <a:spLocks noGrp="1" noChangeArrowheads="1"/>
          </p:cNvSpPr>
          <p:nvPr>
            <p:ph idx="13"/>
          </p:nvPr>
        </p:nvSpPr>
        <p:spPr>
          <a:xfrm>
            <a:off x="837000" y="1910061"/>
            <a:ext cx="10033200" cy="1692771"/>
          </a:xfrm>
        </p:spPr>
        <p:txBody>
          <a:bodyPr wrap="square">
            <a:spAutoFit/>
          </a:bodyPr>
          <a:lstStyle/>
          <a:p>
            <a:pPr marL="0" indent="0" algn="l" rtl="0" fontAlgn="base">
              <a:buNone/>
            </a:pPr>
            <a:r>
              <a:rPr lang="en-GB" sz="1800" b="1" i="0" u="none" strike="noStrike" dirty="0">
                <a:solidFill>
                  <a:srgbClr val="000000"/>
                </a:solidFill>
                <a:effectLst/>
              </a:rPr>
              <a:t>Goods of a commercial design but are of a specification that makes the item capable of being used in military type scenarios. </a:t>
            </a:r>
            <a:r>
              <a:rPr lang="en-US" sz="1800" b="0" i="0" dirty="0">
                <a:solidFill>
                  <a:srgbClr val="000000"/>
                </a:solidFill>
                <a:effectLst/>
              </a:rPr>
              <a:t>​</a:t>
            </a:r>
          </a:p>
          <a:p>
            <a:pPr marL="0" indent="0" algn="l" rtl="0" fontAlgn="base">
              <a:buNone/>
            </a:pPr>
            <a:r>
              <a:rPr lang="en-GB" sz="1800" b="0" i="0" u="none" strike="noStrike" dirty="0">
                <a:solidFill>
                  <a:srgbClr val="000000"/>
                </a:solidFill>
                <a:effectLst/>
              </a:rPr>
              <a:t>Items are only dual use if listed in the dual use list. </a:t>
            </a:r>
            <a:r>
              <a:rPr lang="en-US" sz="1800" b="0" i="0" dirty="0">
                <a:solidFill>
                  <a:srgbClr val="000000"/>
                </a:solidFill>
                <a:effectLst/>
              </a:rPr>
              <a:t>​</a:t>
            </a:r>
          </a:p>
          <a:p>
            <a:pPr marL="0" indent="0" algn="l" rtl="0" fontAlgn="base">
              <a:buNone/>
            </a:pPr>
            <a:r>
              <a:rPr lang="en-GB" sz="1800" b="0" i="0" u="none" strike="noStrike" dirty="0">
                <a:solidFill>
                  <a:srgbClr val="000000"/>
                </a:solidFill>
                <a:effectLst/>
              </a:rPr>
              <a:t>Dual-use goods are based on their technological capabilities – categories in sections in-line with the Wassenaar Agreement</a:t>
            </a:r>
            <a:endParaRPr lang="en-US" sz="1800" b="0" i="0" dirty="0">
              <a:solidFill>
                <a:srgbClr val="000000"/>
              </a:solidFill>
              <a:effectLst/>
            </a:endParaRPr>
          </a:p>
        </p:txBody>
      </p:sp>
      <p:sp>
        <p:nvSpPr>
          <p:cNvPr id="5" name="Slide Number Placeholder 4">
            <a:extLst>
              <a:ext uri="{FF2B5EF4-FFF2-40B4-BE49-F238E27FC236}">
                <a16:creationId xmlns:a16="http://schemas.microsoft.com/office/drawing/2014/main" id="{5B4519E9-59AA-2A49-B475-BC8F5498C673}"/>
              </a:ext>
            </a:extLst>
          </p:cNvPr>
          <p:cNvSpPr>
            <a:spLocks noGrp="1"/>
          </p:cNvSpPr>
          <p:nvPr>
            <p:ph type="sldNum" sz="quarter" idx="12"/>
          </p:nvPr>
        </p:nvSpPr>
        <p:spPr/>
        <p:txBody>
          <a:bodyPr/>
          <a:lstStyle/>
          <a:p>
            <a:fld id="{DC1C2B30-68F8-E140-8F6A-84EA7724D904}" type="slidenum">
              <a:rPr lang="en-US" smtClean="0"/>
              <a:t>17</a:t>
            </a:fld>
            <a:endParaRPr lang="en-US" dirty="0"/>
          </a:p>
        </p:txBody>
      </p:sp>
      <p:pic>
        <p:nvPicPr>
          <p:cNvPr id="1026" name="Picture 2">
            <a:extLst>
              <a:ext uri="{FF2B5EF4-FFF2-40B4-BE49-F238E27FC236}">
                <a16:creationId xmlns:a16="http://schemas.microsoft.com/office/drawing/2014/main" id="{C2328528-4B77-459C-8A31-A5C8DE40A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7222" y="3808888"/>
            <a:ext cx="5893778" cy="2534824"/>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74E27778-DF9B-4AD3-BBAF-1CBAF3C1A3C5}"/>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extLst>
      <p:ext uri="{BB962C8B-B14F-4D97-AF65-F5344CB8AC3E}">
        <p14:creationId xmlns:p14="http://schemas.microsoft.com/office/powerpoint/2010/main" val="341066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1746D-D7B6-DB45-AF6C-6200666B4F6B}"/>
              </a:ext>
            </a:extLst>
          </p:cNvPr>
          <p:cNvSpPr>
            <a:spLocks noGrp="1"/>
          </p:cNvSpPr>
          <p:nvPr>
            <p:ph type="title"/>
          </p:nvPr>
        </p:nvSpPr>
        <p:spPr>
          <a:xfrm>
            <a:off x="557175" y="1302747"/>
            <a:ext cx="10051200" cy="523220"/>
          </a:xfrm>
        </p:spPr>
        <p:txBody>
          <a:bodyPr/>
          <a:lstStyle/>
          <a:p>
            <a:r>
              <a:rPr lang="en-GB" sz="4000" dirty="0"/>
              <a:t>UK Dual Use List</a:t>
            </a:r>
          </a:p>
        </p:txBody>
      </p:sp>
      <p:sp>
        <p:nvSpPr>
          <p:cNvPr id="5" name="Slide Number Placeholder 4">
            <a:extLst>
              <a:ext uri="{FF2B5EF4-FFF2-40B4-BE49-F238E27FC236}">
                <a16:creationId xmlns:a16="http://schemas.microsoft.com/office/drawing/2014/main" id="{5B4519E9-59AA-2A49-B475-BC8F5498C673}"/>
              </a:ext>
            </a:extLst>
          </p:cNvPr>
          <p:cNvSpPr>
            <a:spLocks noGrp="1"/>
          </p:cNvSpPr>
          <p:nvPr>
            <p:ph type="sldNum" sz="quarter" idx="12"/>
          </p:nvPr>
        </p:nvSpPr>
        <p:spPr/>
        <p:txBody>
          <a:bodyPr/>
          <a:lstStyle/>
          <a:p>
            <a:fld id="{DC1C2B30-68F8-E140-8F6A-84EA7724D904}" type="slidenum">
              <a:rPr lang="en-US" smtClean="0"/>
              <a:t>18</a:t>
            </a:fld>
            <a:endParaRPr lang="en-US" dirty="0"/>
          </a:p>
        </p:txBody>
      </p:sp>
      <p:sp>
        <p:nvSpPr>
          <p:cNvPr id="9" name="TextBox 8">
            <a:extLst>
              <a:ext uri="{FF2B5EF4-FFF2-40B4-BE49-F238E27FC236}">
                <a16:creationId xmlns:a16="http://schemas.microsoft.com/office/drawing/2014/main" id="{FEB0E175-FDA8-4485-886A-0E58AF6D0BB8}"/>
              </a:ext>
            </a:extLst>
          </p:cNvPr>
          <p:cNvSpPr txBox="1"/>
          <p:nvPr/>
        </p:nvSpPr>
        <p:spPr>
          <a:xfrm>
            <a:off x="918796" y="2221197"/>
            <a:ext cx="6093068" cy="4062651"/>
          </a:xfrm>
          <a:prstGeom prst="rect">
            <a:avLst/>
          </a:prstGeom>
          <a:noFill/>
        </p:spPr>
        <p:txBody>
          <a:bodyPr wrap="square">
            <a:spAutoFit/>
          </a:bodyPr>
          <a:lstStyle/>
          <a:p>
            <a:pPr algn="l" rtl="0" fontAlgn="base"/>
            <a:r>
              <a:rPr lang="en-GB" sz="2000" b="1" i="0" u="sng" dirty="0">
                <a:solidFill>
                  <a:schemeClr val="accent1"/>
                </a:solidFill>
                <a:effectLst/>
                <a:latin typeface="Arial" panose="020B0604020202020204" pitchFamily="34" charset="0"/>
                <a:cs typeface="Arial" panose="020B0604020202020204" pitchFamily="34" charset="0"/>
              </a:rPr>
              <a:t>Categories</a:t>
            </a:r>
            <a:r>
              <a:rPr lang="en-US" sz="2000" b="1" i="0" dirty="0">
                <a:solidFill>
                  <a:schemeClr val="accent1"/>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Category 0: Nuclear Materials</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Category 1: Materials, chemicals,     </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                  micro-organisms and toxins</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Category 2: Materials Processing</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Category 3: Electronics</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Category 4: Computers</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Category 5: Telecommunications and    </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                  Information Security</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Category 6: Sensors and Lasers</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Category 7: Navigation and Avionics</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Category 8: Marine </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Category 9: Aerospace and Propulsion </a:t>
            </a:r>
            <a:r>
              <a:rPr lang="en-US" sz="2000" b="0" i="0" dirty="0">
                <a:solidFill>
                  <a:srgbClr val="000000"/>
                </a:solidFill>
                <a:effectLst/>
                <a:latin typeface="Calibri" panose="020F0502020204030204" pitchFamily="34" charset="0"/>
              </a:rPr>
              <a:t>​</a:t>
            </a:r>
            <a:endParaRPr lang="en-US" sz="2000" b="0" i="0" dirty="0">
              <a:solidFill>
                <a:srgbClr val="000000"/>
              </a:solidFill>
              <a:effectLst/>
              <a:latin typeface="Segoe UI" panose="020B0502040204020203" pitchFamily="34" charset="0"/>
            </a:endParaRPr>
          </a:p>
        </p:txBody>
      </p:sp>
      <p:sp>
        <p:nvSpPr>
          <p:cNvPr id="11" name="TextBox 10">
            <a:extLst>
              <a:ext uri="{FF2B5EF4-FFF2-40B4-BE49-F238E27FC236}">
                <a16:creationId xmlns:a16="http://schemas.microsoft.com/office/drawing/2014/main" id="{E3E50038-A188-49EE-9477-16373E225355}"/>
              </a:ext>
            </a:extLst>
          </p:cNvPr>
          <p:cNvSpPr txBox="1"/>
          <p:nvPr/>
        </p:nvSpPr>
        <p:spPr>
          <a:xfrm>
            <a:off x="6128240" y="2258998"/>
            <a:ext cx="6093068" cy="2246769"/>
          </a:xfrm>
          <a:prstGeom prst="rect">
            <a:avLst/>
          </a:prstGeom>
          <a:noFill/>
        </p:spPr>
        <p:txBody>
          <a:bodyPr wrap="square">
            <a:spAutoFit/>
          </a:bodyPr>
          <a:lstStyle/>
          <a:p>
            <a:pPr algn="l" rtl="0" fontAlgn="base"/>
            <a:r>
              <a:rPr lang="en-GB" sz="2000" b="1" i="0" u="sng" dirty="0">
                <a:solidFill>
                  <a:schemeClr val="accent1"/>
                </a:solidFill>
                <a:effectLst/>
                <a:latin typeface="Arial" panose="020B0604020202020204" pitchFamily="34" charset="0"/>
                <a:cs typeface="Arial" panose="020B0604020202020204" pitchFamily="34" charset="0"/>
              </a:rPr>
              <a:t>Sub-Categories</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A: systems, equipment &amp; components</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B: test, inspection &amp; production   </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    equipment</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C: materials </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D: software </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E: technology </a:t>
            </a:r>
            <a:endParaRPr lang="en-US" sz="2000" b="0" i="0" dirty="0">
              <a:solidFill>
                <a:srgbClr val="000000"/>
              </a:solidFill>
              <a:effectLst/>
              <a:latin typeface="Arial" panose="020B0604020202020204" pitchFamily="34" charset="0"/>
              <a:cs typeface="Arial" panose="020B0604020202020204" pitchFamily="34" charset="0"/>
            </a:endParaRPr>
          </a:p>
        </p:txBody>
      </p:sp>
      <p:sp>
        <p:nvSpPr>
          <p:cNvPr id="7" name="Footer Placeholder 1">
            <a:extLst>
              <a:ext uri="{FF2B5EF4-FFF2-40B4-BE49-F238E27FC236}">
                <a16:creationId xmlns:a16="http://schemas.microsoft.com/office/drawing/2014/main" id="{884F65B2-EBC3-4CAE-A12C-C4F522AD549E}"/>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extLst>
      <p:ext uri="{BB962C8B-B14F-4D97-AF65-F5344CB8AC3E}">
        <p14:creationId xmlns:p14="http://schemas.microsoft.com/office/powerpoint/2010/main" val="344764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1746D-D7B6-DB45-AF6C-6200666B4F6B}"/>
              </a:ext>
            </a:extLst>
          </p:cNvPr>
          <p:cNvSpPr>
            <a:spLocks noGrp="1"/>
          </p:cNvSpPr>
          <p:nvPr>
            <p:ph type="title"/>
          </p:nvPr>
        </p:nvSpPr>
        <p:spPr>
          <a:xfrm>
            <a:off x="519075" y="1322008"/>
            <a:ext cx="10051200" cy="523220"/>
          </a:xfrm>
        </p:spPr>
        <p:txBody>
          <a:bodyPr/>
          <a:lstStyle/>
          <a:p>
            <a:r>
              <a:rPr lang="en-GB" sz="4000" dirty="0"/>
              <a:t>Export Control Number (ECN)</a:t>
            </a:r>
          </a:p>
        </p:txBody>
      </p:sp>
      <p:sp>
        <p:nvSpPr>
          <p:cNvPr id="5" name="Slide Number Placeholder 4">
            <a:extLst>
              <a:ext uri="{FF2B5EF4-FFF2-40B4-BE49-F238E27FC236}">
                <a16:creationId xmlns:a16="http://schemas.microsoft.com/office/drawing/2014/main" id="{5B4519E9-59AA-2A49-B475-BC8F5498C673}"/>
              </a:ext>
            </a:extLst>
          </p:cNvPr>
          <p:cNvSpPr>
            <a:spLocks noGrp="1"/>
          </p:cNvSpPr>
          <p:nvPr>
            <p:ph type="sldNum" sz="quarter" idx="12"/>
          </p:nvPr>
        </p:nvSpPr>
        <p:spPr/>
        <p:txBody>
          <a:bodyPr/>
          <a:lstStyle/>
          <a:p>
            <a:fld id="{DC1C2B30-68F8-E140-8F6A-84EA7724D904}" type="slidenum">
              <a:rPr lang="en-US" smtClean="0"/>
              <a:t>19</a:t>
            </a:fld>
            <a:endParaRPr lang="en-US" dirty="0"/>
          </a:p>
        </p:txBody>
      </p:sp>
      <p:pic>
        <p:nvPicPr>
          <p:cNvPr id="2050" name="Picture 2">
            <a:extLst>
              <a:ext uri="{FF2B5EF4-FFF2-40B4-BE49-F238E27FC236}">
                <a16:creationId xmlns:a16="http://schemas.microsoft.com/office/drawing/2014/main" id="{C3B3A09F-E85B-423A-8652-93CCD9091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1926514"/>
            <a:ext cx="6922396" cy="45106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ED282A6-8D0A-4DC0-8231-6BFD8C10CAD4}"/>
              </a:ext>
            </a:extLst>
          </p:cNvPr>
          <p:cNvSpPr txBox="1"/>
          <p:nvPr/>
        </p:nvSpPr>
        <p:spPr>
          <a:xfrm>
            <a:off x="7808221" y="2840624"/>
            <a:ext cx="4131629" cy="1323439"/>
          </a:xfrm>
          <a:prstGeom prst="rect">
            <a:avLst/>
          </a:prstGeom>
          <a:noFill/>
        </p:spPr>
        <p:txBody>
          <a:bodyPr wrap="square">
            <a:spAutoFit/>
          </a:bodyPr>
          <a:lstStyle/>
          <a:p>
            <a:r>
              <a:rPr lang="en-GB" sz="2000" b="0" i="0" u="none" strike="noStrike" dirty="0">
                <a:solidFill>
                  <a:srgbClr val="000000"/>
                </a:solidFill>
                <a:effectLst/>
                <a:latin typeface="Arial" panose="020B0604020202020204" pitchFamily="34" charset="0"/>
                <a:cs typeface="Arial" panose="020B0604020202020204" pitchFamily="34" charset="0"/>
              </a:rPr>
              <a:t>A technical expert or engineer should be involved with classifying products and allocating the ECN </a:t>
            </a:r>
            <a:endParaRPr lang="en-GB" sz="2000" dirty="0">
              <a:latin typeface="Arial" panose="020B0604020202020204" pitchFamily="34" charset="0"/>
              <a:cs typeface="Arial" panose="020B0604020202020204" pitchFamily="34" charset="0"/>
            </a:endParaRPr>
          </a:p>
        </p:txBody>
      </p:sp>
      <p:sp>
        <p:nvSpPr>
          <p:cNvPr id="7" name="Footer Placeholder 1">
            <a:extLst>
              <a:ext uri="{FF2B5EF4-FFF2-40B4-BE49-F238E27FC236}">
                <a16:creationId xmlns:a16="http://schemas.microsoft.com/office/drawing/2014/main" id="{23CAE286-7080-415A-A986-D295E1E4BFE2}"/>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extLst>
      <p:ext uri="{BB962C8B-B14F-4D97-AF65-F5344CB8AC3E}">
        <p14:creationId xmlns:p14="http://schemas.microsoft.com/office/powerpoint/2010/main" val="48326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CC63366-46C6-7E44-9D38-F213BC7FEBDD}"/>
              </a:ext>
            </a:extLst>
          </p:cNvPr>
          <p:cNvSpPr>
            <a:spLocks noGrp="1"/>
          </p:cNvSpPr>
          <p:nvPr>
            <p:ph type="sldNum" sz="quarter" idx="12"/>
          </p:nvPr>
        </p:nvSpPr>
        <p:spPr/>
        <p:txBody>
          <a:bodyPr/>
          <a:lstStyle/>
          <a:p>
            <a:fld id="{DC1C2B30-68F8-E140-8F6A-84EA7724D904}" type="slidenum">
              <a:rPr lang="en-US" smtClean="0"/>
              <a:pPr/>
              <a:t>2</a:t>
            </a:fld>
            <a:endParaRPr lang="en-US" dirty="0"/>
          </a:p>
        </p:txBody>
      </p:sp>
      <p:graphicFrame>
        <p:nvGraphicFramePr>
          <p:cNvPr id="2" name="Table 1">
            <a:extLst>
              <a:ext uri="{FF2B5EF4-FFF2-40B4-BE49-F238E27FC236}">
                <a16:creationId xmlns:a16="http://schemas.microsoft.com/office/drawing/2014/main" id="{2AD35B62-ECA8-40A7-A6FF-D0264776AC3A}"/>
              </a:ext>
            </a:extLst>
          </p:cNvPr>
          <p:cNvGraphicFramePr>
            <a:graphicFrameLocks noGrp="1"/>
          </p:cNvGraphicFramePr>
          <p:nvPr>
            <p:extLst>
              <p:ext uri="{D42A27DB-BD31-4B8C-83A1-F6EECF244321}">
                <p14:modId xmlns:p14="http://schemas.microsoft.com/office/powerpoint/2010/main" val="1967719481"/>
              </p:ext>
            </p:extLst>
          </p:nvPr>
        </p:nvGraphicFramePr>
        <p:xfrm>
          <a:off x="1312352" y="1503845"/>
          <a:ext cx="9567295" cy="4393545"/>
        </p:xfrm>
        <a:graphic>
          <a:graphicData uri="http://schemas.openxmlformats.org/drawingml/2006/table">
            <a:tbl>
              <a:tblPr>
                <a:tableStyleId>{0660B408-B3CF-4A94-85FC-2B1E0A45F4A2}</a:tableStyleId>
              </a:tblPr>
              <a:tblGrid>
                <a:gridCol w="9567295">
                  <a:extLst>
                    <a:ext uri="{9D8B030D-6E8A-4147-A177-3AD203B41FA5}">
                      <a16:colId xmlns:a16="http://schemas.microsoft.com/office/drawing/2014/main" val="3681305820"/>
                    </a:ext>
                  </a:extLst>
                </a:gridCol>
              </a:tblGrid>
              <a:tr h="406432">
                <a:tc>
                  <a:txBody>
                    <a:bodyPr/>
                    <a:lstStyle/>
                    <a:p>
                      <a:pPr algn="ctr" fontAlgn="base"/>
                      <a:r>
                        <a:rPr lang="en-GB" sz="2400" b="1" dirty="0">
                          <a:effectLst/>
                        </a:rPr>
                        <a:t>Housekeeping​</a:t>
                      </a:r>
                      <a:endParaRPr lang="en-GB" sz="1600" b="1">
                        <a:effectLst/>
                      </a:endParaRPr>
                    </a:p>
                  </a:txBody>
                  <a:tcPr marL="70562" marR="70562" marT="35281" marB="35281"/>
                </a:tc>
                <a:extLst>
                  <a:ext uri="{0D108BD9-81ED-4DB2-BD59-A6C34878D82A}">
                    <a16:rowId xmlns:a16="http://schemas.microsoft.com/office/drawing/2014/main" val="2500199990"/>
                  </a:ext>
                </a:extLst>
              </a:tr>
              <a:tr h="3957223">
                <a:tc>
                  <a:txBody>
                    <a:bodyPr/>
                    <a:lstStyle/>
                    <a:p>
                      <a:pPr algn="l" fontAlgn="base"/>
                      <a:endParaRPr lang="en-GB" sz="1800" dirty="0">
                        <a:effectLst/>
                      </a:endParaRPr>
                    </a:p>
                    <a:p>
                      <a:pPr lvl="0" algn="l">
                        <a:buNone/>
                      </a:pPr>
                      <a:r>
                        <a:rPr lang="en-GB" sz="1800" dirty="0">
                          <a:effectLst/>
                        </a:rPr>
                        <a:t>1) Please keep your cameras off and microphones muted </a:t>
                      </a:r>
                    </a:p>
                    <a:p>
                      <a:pPr lvl="0" algn="l">
                        <a:buNone/>
                      </a:pPr>
                      <a:endParaRPr lang="en-GB" sz="1800" dirty="0">
                        <a:effectLst/>
                      </a:endParaRPr>
                    </a:p>
                    <a:p>
                      <a:pPr lvl="0" algn="l">
                        <a:buNone/>
                      </a:pPr>
                      <a:r>
                        <a:rPr lang="en-GB" sz="1800" dirty="0">
                          <a:effectLst/>
                        </a:rPr>
                        <a:t>2) Please use chat function to ask questions we will try and answer all questions where possible. Any unanswered queries will be collated and responded to after the webinar.​</a:t>
                      </a:r>
                    </a:p>
                    <a:p>
                      <a:pPr lvl="0" algn="l">
                        <a:buNone/>
                      </a:pPr>
                      <a:endParaRPr lang="en-GB" sz="1800" dirty="0">
                        <a:effectLst/>
                      </a:endParaRPr>
                    </a:p>
                    <a:p>
                      <a:pPr lvl="0" algn="l">
                        <a:buNone/>
                      </a:pPr>
                      <a:r>
                        <a:rPr lang="en-GB" sz="1800" dirty="0">
                          <a:effectLst/>
                        </a:rPr>
                        <a:t>3) The sessions will be recorded today and emailed to all attendees </a:t>
                      </a:r>
                    </a:p>
                    <a:p>
                      <a:pPr lvl="0" algn="l">
                        <a:buNone/>
                      </a:pPr>
                      <a:endParaRPr lang="en-GB" sz="1800" dirty="0">
                        <a:effectLst/>
                      </a:endParaRPr>
                    </a:p>
                    <a:p>
                      <a:pPr algn="ctr" fontAlgn="base"/>
                      <a:endParaRPr lang="en-GB" sz="1800" dirty="0">
                        <a:effectLst/>
                      </a:endParaRPr>
                    </a:p>
                    <a:p>
                      <a:pPr algn="ctr" fontAlgn="base"/>
                      <a:r>
                        <a:rPr lang="en-GB" sz="1800" dirty="0">
                          <a:effectLst/>
                        </a:rPr>
                        <a:t>We would like to encourage participation from all delegates. ​</a:t>
                      </a:r>
                      <a:endParaRPr lang="en-GB" sz="1600">
                        <a:effectLst/>
                      </a:endParaRPr>
                    </a:p>
                    <a:p>
                      <a:pPr algn="ctr" fontAlgn="base"/>
                      <a:r>
                        <a:rPr lang="en-GB" sz="1800" dirty="0">
                          <a:effectLst/>
                        </a:rPr>
                        <a:t>​</a:t>
                      </a:r>
                      <a:endParaRPr lang="en-GB" sz="1600">
                        <a:effectLst/>
                      </a:endParaRPr>
                    </a:p>
                    <a:p>
                      <a:pPr indent="0" algn="ctr" fontAlgn="base">
                        <a:buNone/>
                      </a:pPr>
                      <a:r>
                        <a:rPr lang="en-GB" sz="1800" dirty="0">
                          <a:effectLst/>
                        </a:rPr>
                        <a:t>Export Academy Programme Co-ordinator – </a:t>
                      </a:r>
                      <a:r>
                        <a:rPr lang="en-GB" sz="1800" u="sng" strike="noStrike" dirty="0">
                          <a:effectLst/>
                          <a:hlinkClick r:id="rId3"/>
                        </a:rPr>
                        <a:t>helen.shaw@tradene.org</a:t>
                      </a:r>
                      <a:r>
                        <a:rPr lang="en-GB" sz="1800" dirty="0">
                          <a:effectLst/>
                        </a:rPr>
                        <a:t>​</a:t>
                      </a:r>
                      <a:endParaRPr lang="en-GB" sz="1600">
                        <a:effectLst/>
                      </a:endParaRPr>
                    </a:p>
                  </a:txBody>
                  <a:tcPr marL="70562" marR="70562" marT="35281" marB="35281"/>
                </a:tc>
                <a:extLst>
                  <a:ext uri="{0D108BD9-81ED-4DB2-BD59-A6C34878D82A}">
                    <a16:rowId xmlns:a16="http://schemas.microsoft.com/office/drawing/2014/main" val="1637473876"/>
                  </a:ext>
                </a:extLst>
              </a:tr>
            </a:tbl>
          </a:graphicData>
        </a:graphic>
      </p:graphicFrame>
      <p:sp>
        <p:nvSpPr>
          <p:cNvPr id="3" name="Rectangle 1">
            <a:extLst>
              <a:ext uri="{FF2B5EF4-FFF2-40B4-BE49-F238E27FC236}">
                <a16:creationId xmlns:a16="http://schemas.microsoft.com/office/drawing/2014/main" id="{BA1DE6A7-6D72-4A63-A3AE-F720D3DC9559}"/>
              </a:ext>
            </a:extLst>
          </p:cNvPr>
          <p:cNvSpPr>
            <a:spLocks noChangeArrowheads="1"/>
          </p:cNvSpPr>
          <p:nvPr/>
        </p:nvSpPr>
        <p:spPr bwMode="auto">
          <a:xfrm>
            <a:off x="437287" y="982123"/>
            <a:ext cx="203720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9519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8D4372-B9BC-1F4B-99FE-97E821140AE7}"/>
              </a:ext>
            </a:extLst>
          </p:cNvPr>
          <p:cNvSpPr>
            <a:spLocks noGrp="1"/>
          </p:cNvSpPr>
          <p:nvPr>
            <p:ph type="sldNum" sz="quarter" idx="12"/>
          </p:nvPr>
        </p:nvSpPr>
        <p:spPr/>
        <p:txBody>
          <a:bodyPr/>
          <a:lstStyle/>
          <a:p>
            <a:fld id="{B9A6C435-D4D8-E543-AD95-E724EE56C655}" type="slidenum">
              <a:rPr lang="en-US" smtClean="0"/>
              <a:t>20</a:t>
            </a:fld>
            <a:endParaRPr lang="en-US"/>
          </a:p>
        </p:txBody>
      </p:sp>
      <p:sp>
        <p:nvSpPr>
          <p:cNvPr id="4" name="Title 3">
            <a:extLst>
              <a:ext uri="{FF2B5EF4-FFF2-40B4-BE49-F238E27FC236}">
                <a16:creationId xmlns:a16="http://schemas.microsoft.com/office/drawing/2014/main" id="{BF0037F5-5890-CA45-8984-29836707A4D5}"/>
              </a:ext>
            </a:extLst>
          </p:cNvPr>
          <p:cNvSpPr>
            <a:spLocks noGrp="1"/>
          </p:cNvSpPr>
          <p:nvPr>
            <p:ph type="title"/>
          </p:nvPr>
        </p:nvSpPr>
        <p:spPr>
          <a:xfrm>
            <a:off x="414300" y="1246070"/>
            <a:ext cx="10051200" cy="523220"/>
          </a:xfrm>
        </p:spPr>
        <p:txBody>
          <a:bodyPr/>
          <a:lstStyle/>
          <a:p>
            <a:r>
              <a:rPr lang="en-GB" sz="4000" dirty="0"/>
              <a:t>Goods checker</a:t>
            </a:r>
          </a:p>
        </p:txBody>
      </p:sp>
      <p:sp>
        <p:nvSpPr>
          <p:cNvPr id="6" name="Content Placeholder 5">
            <a:extLst>
              <a:ext uri="{FF2B5EF4-FFF2-40B4-BE49-F238E27FC236}">
                <a16:creationId xmlns:a16="http://schemas.microsoft.com/office/drawing/2014/main" id="{6DDBCA28-9DD3-084A-827C-3783BFC89D77}"/>
              </a:ext>
            </a:extLst>
          </p:cNvPr>
          <p:cNvSpPr>
            <a:spLocks noGrp="1"/>
          </p:cNvSpPr>
          <p:nvPr>
            <p:ph idx="13"/>
          </p:nvPr>
        </p:nvSpPr>
        <p:spPr>
          <a:xfrm>
            <a:off x="805603" y="1769290"/>
            <a:ext cx="10962797" cy="1538883"/>
          </a:xfrm>
        </p:spPr>
        <p:txBody>
          <a:bodyPr/>
          <a:lstStyle/>
          <a:p>
            <a:pPr marL="0" indent="0">
              <a:buNone/>
              <a:defRPr/>
            </a:pPr>
            <a:r>
              <a:rPr lang="en-GB" sz="1800" dirty="0"/>
              <a:t>The goods checker helps to establish if your items are controlled and identify the appropriate control </a:t>
            </a:r>
            <a:br>
              <a:rPr lang="en-GB" sz="1800" dirty="0"/>
            </a:br>
            <a:r>
              <a:rPr lang="en-GB" sz="1800" dirty="0"/>
              <a:t>entry ('rating') from the </a:t>
            </a:r>
            <a:r>
              <a:rPr lang="en-GB" sz="1800" dirty="0">
                <a:solidFill>
                  <a:schemeClr val="accent1"/>
                </a:solidFill>
                <a:hlinkClick r:id="rId4">
                  <a:extLst>
                    <a:ext uri="{A12FA001-AC4F-418D-AE19-62706E023703}">
                      <ahyp:hlinkClr xmlns:ahyp="http://schemas.microsoft.com/office/drawing/2018/hyperlinkcolor" val="tx"/>
                    </a:ext>
                  </a:extLst>
                </a:hlinkClick>
              </a:rPr>
              <a:t>UK Strategic Export Control Lists</a:t>
            </a:r>
            <a:r>
              <a:rPr lang="en-GB" sz="1800" dirty="0"/>
              <a:t>. If so, you will need to apply for an appropriate export licence.</a:t>
            </a:r>
          </a:p>
          <a:p>
            <a:pPr marL="0" indent="0">
              <a:buNone/>
              <a:defRPr/>
            </a:pPr>
            <a:r>
              <a:rPr lang="en-GB" sz="1800" dirty="0" err="1"/>
              <a:t>Link:</a:t>
            </a:r>
            <a:r>
              <a:rPr lang="en-GB" sz="1800" b="0" i="0" u="sng" strike="noStrike" dirty="0" err="1">
                <a:solidFill>
                  <a:srgbClr val="0563C1"/>
                </a:solidFill>
                <a:effectLst/>
                <a:hlinkClick r:id="rId5"/>
              </a:rPr>
              <a:t>https</a:t>
            </a:r>
            <a:r>
              <a:rPr lang="en-GB" sz="1800" b="0" i="0" u="sng" strike="noStrike" dirty="0">
                <a:solidFill>
                  <a:srgbClr val="0563C1"/>
                </a:solidFill>
                <a:effectLst/>
                <a:hlinkClick r:id="rId5"/>
              </a:rPr>
              <a:t>://www.ecochecker.trade.gov.uk/spirefox5live/fox/spire/OGEL_GOODS_CHECKER_LANDING_PAGE/new</a:t>
            </a:r>
            <a:r>
              <a:rPr lang="en-GB" sz="1800" b="0" i="0" u="none" strike="noStrike" dirty="0">
                <a:solidFill>
                  <a:srgbClr val="000000"/>
                </a:solidFill>
                <a:effectLst/>
              </a:rPr>
              <a:t> </a:t>
            </a:r>
            <a:endParaRPr lang="en-GB" sz="1800" dirty="0"/>
          </a:p>
        </p:txBody>
      </p:sp>
      <p:pic>
        <p:nvPicPr>
          <p:cNvPr id="16386" name="Picture 2">
            <a:extLst>
              <a:ext uri="{FF2B5EF4-FFF2-40B4-BE49-F238E27FC236}">
                <a16:creationId xmlns:a16="http://schemas.microsoft.com/office/drawing/2014/main" id="{93136469-F181-4B2D-A36F-59938DE86A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987" y="3429000"/>
            <a:ext cx="5229225" cy="320424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9BF54E0A-5879-464D-B429-C996EB21DFD9}"/>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F60C5C-BF7E-9542-8B21-ABD13C1FF157}"/>
              </a:ext>
            </a:extLst>
          </p:cNvPr>
          <p:cNvSpPr>
            <a:spLocks noGrp="1"/>
          </p:cNvSpPr>
          <p:nvPr>
            <p:ph type="ctrTitle"/>
          </p:nvPr>
        </p:nvSpPr>
        <p:spPr>
          <a:xfrm>
            <a:off x="1307938" y="1987313"/>
            <a:ext cx="8507393" cy="1569660"/>
          </a:xfrm>
        </p:spPr>
        <p:txBody>
          <a:bodyPr/>
          <a:lstStyle/>
          <a:p>
            <a:r>
              <a:rPr lang="en-GB" spc="-50" dirty="0"/>
              <a:t>EXPORT LICENSING &amp; SPIRE SYSTEM</a:t>
            </a:r>
          </a:p>
        </p:txBody>
      </p:sp>
      <p:sp>
        <p:nvSpPr>
          <p:cNvPr id="7" name="Content Placeholder 6">
            <a:extLst>
              <a:ext uri="{FF2B5EF4-FFF2-40B4-BE49-F238E27FC236}">
                <a16:creationId xmlns:a16="http://schemas.microsoft.com/office/drawing/2014/main" id="{969E22AB-0546-F84B-B17F-675D0D0A7895}"/>
              </a:ext>
            </a:extLst>
          </p:cNvPr>
          <p:cNvSpPr>
            <a:spLocks noGrp="1"/>
          </p:cNvSpPr>
          <p:nvPr>
            <p:ph idx="1"/>
          </p:nvPr>
        </p:nvSpPr>
        <p:spPr>
          <a:xfrm>
            <a:off x="1307938" y="3658641"/>
            <a:ext cx="8518967" cy="304699"/>
          </a:xfrm>
        </p:spPr>
        <p:txBody>
          <a:bodyPr/>
          <a:lstStyle/>
          <a:p>
            <a:r>
              <a:rPr lang="en-GB" sz="2200" dirty="0"/>
              <a:t>Module 6 – Export Controls</a:t>
            </a:r>
          </a:p>
        </p:txBody>
      </p:sp>
      <p:sp>
        <p:nvSpPr>
          <p:cNvPr id="4" name="Slide Number Placeholder 3">
            <a:extLst>
              <a:ext uri="{FF2B5EF4-FFF2-40B4-BE49-F238E27FC236}">
                <a16:creationId xmlns:a16="http://schemas.microsoft.com/office/drawing/2014/main" id="{F9B48DBC-DF0A-4945-86DB-3ABA689489F2}"/>
              </a:ext>
            </a:extLst>
          </p:cNvPr>
          <p:cNvSpPr>
            <a:spLocks noGrp="1"/>
          </p:cNvSpPr>
          <p:nvPr>
            <p:ph type="sldNum" sz="quarter" idx="12"/>
          </p:nvPr>
        </p:nvSpPr>
        <p:spPr/>
        <p:txBody>
          <a:bodyPr/>
          <a:lstStyle/>
          <a:p>
            <a:fld id="{DC1C2B30-68F8-E140-8F6A-84EA7724D904}" type="slidenum">
              <a:rPr lang="en-US" smtClean="0"/>
              <a:t>21</a:t>
            </a:fld>
            <a:endParaRPr lang="en-US" dirty="0"/>
          </a:p>
        </p:txBody>
      </p:sp>
    </p:spTree>
    <p:extLst>
      <p:ext uri="{BB962C8B-B14F-4D97-AF65-F5344CB8AC3E}">
        <p14:creationId xmlns:p14="http://schemas.microsoft.com/office/powerpoint/2010/main" val="263359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782D95-26A3-C247-8BCA-0B6E61E8E00A}"/>
              </a:ext>
            </a:extLst>
          </p:cNvPr>
          <p:cNvSpPr>
            <a:spLocks noGrp="1"/>
          </p:cNvSpPr>
          <p:nvPr>
            <p:ph type="title"/>
          </p:nvPr>
        </p:nvSpPr>
        <p:spPr>
          <a:xfrm>
            <a:off x="1062000" y="1444969"/>
            <a:ext cx="10051200" cy="523220"/>
          </a:xfrm>
        </p:spPr>
        <p:txBody>
          <a:bodyPr/>
          <a:lstStyle/>
          <a:p>
            <a:r>
              <a:rPr lang="en-GB" sz="4000" dirty="0"/>
              <a:t>Export</a:t>
            </a:r>
            <a:r>
              <a:rPr lang="en-US" sz="4000" dirty="0"/>
              <a:t> license – Post Brexit</a:t>
            </a:r>
            <a:endParaRPr lang="en-GB" sz="4000" dirty="0"/>
          </a:p>
        </p:txBody>
      </p:sp>
      <p:sp>
        <p:nvSpPr>
          <p:cNvPr id="2" name="Content Placeholder 1">
            <a:extLst>
              <a:ext uri="{FF2B5EF4-FFF2-40B4-BE49-F238E27FC236}">
                <a16:creationId xmlns:a16="http://schemas.microsoft.com/office/drawing/2014/main" id="{E161705B-0960-FD44-B4FB-D5567CB4F454}"/>
              </a:ext>
            </a:extLst>
          </p:cNvPr>
          <p:cNvSpPr>
            <a:spLocks noGrp="1"/>
          </p:cNvSpPr>
          <p:nvPr>
            <p:ph idx="13"/>
          </p:nvPr>
        </p:nvSpPr>
        <p:spPr>
          <a:xfrm>
            <a:off x="1062000" y="2173475"/>
            <a:ext cx="10033200" cy="2616101"/>
          </a:xfrm>
        </p:spPr>
        <p:txBody>
          <a:bodyPr/>
          <a:lstStyle/>
          <a:p>
            <a:r>
              <a:rPr lang="en-US" sz="2000" dirty="0"/>
              <a:t>Military goods and technology - no change</a:t>
            </a:r>
          </a:p>
          <a:p>
            <a:r>
              <a:rPr lang="en-US" sz="2000" dirty="0"/>
              <a:t>Drugs have need to be registered today but additional licenses will be needed for some products</a:t>
            </a:r>
          </a:p>
          <a:p>
            <a:r>
              <a:rPr lang="en-US" sz="2000" b="0" i="0" u="none" strike="noStrike" dirty="0">
                <a:solidFill>
                  <a:srgbClr val="000000"/>
                </a:solidFill>
                <a:effectLst/>
              </a:rPr>
              <a:t>DUAL USE goods, software &amp; technology – Items will now require a license when shipped into the </a:t>
            </a:r>
            <a:r>
              <a:rPr lang="en-US" sz="2000" b="0" i="0" u="none" strike="noStrike" dirty="0" err="1">
                <a:solidFill>
                  <a:srgbClr val="000000"/>
                </a:solidFill>
                <a:effectLst/>
              </a:rPr>
              <a:t>EU</a:t>
            </a:r>
            <a:r>
              <a:rPr lang="en-US" sz="2000" dirty="0" err="1"/>
              <a:t>Key</a:t>
            </a:r>
            <a:r>
              <a:rPr lang="en-US" sz="2000" dirty="0"/>
              <a:t> term: dual-use controlled goods</a:t>
            </a:r>
          </a:p>
          <a:p>
            <a:r>
              <a:rPr lang="en-US" sz="2000" b="0" i="0" u="none" strike="noStrike" dirty="0">
                <a:solidFill>
                  <a:srgbClr val="000000"/>
                </a:solidFill>
                <a:effectLst/>
              </a:rPr>
              <a:t>The commodity code in the UK Trade Tariff may “indicate” whether export controls may be required but does not determine the classification</a:t>
            </a:r>
            <a:endParaRPr lang="en-US" sz="2000" dirty="0"/>
          </a:p>
        </p:txBody>
      </p:sp>
      <p:pic>
        <p:nvPicPr>
          <p:cNvPr id="4" name="Picture 3">
            <a:extLst>
              <a:ext uri="{FF2B5EF4-FFF2-40B4-BE49-F238E27FC236}">
                <a16:creationId xmlns:a16="http://schemas.microsoft.com/office/drawing/2014/main" id="{186C9AD5-C0C3-B148-81B3-4ED83C53E4F5}"/>
              </a:ext>
            </a:extLst>
          </p:cNvPr>
          <p:cNvPicPr>
            <a:picLocks noChangeAspect="1"/>
          </p:cNvPicPr>
          <p:nvPr/>
        </p:nvPicPr>
        <p:blipFill>
          <a:blip r:embed="rId2"/>
          <a:stretch>
            <a:fillRect/>
          </a:stretch>
        </p:blipFill>
        <p:spPr>
          <a:xfrm>
            <a:off x="1080000" y="4923880"/>
            <a:ext cx="10033200" cy="1062034"/>
          </a:xfrm>
          <a:prstGeom prst="rect">
            <a:avLst/>
          </a:prstGeom>
          <a:ln>
            <a:solidFill>
              <a:schemeClr val="accent4"/>
            </a:solidFill>
          </a:ln>
        </p:spPr>
      </p:pic>
      <p:sp>
        <p:nvSpPr>
          <p:cNvPr id="5" name="TextBox 4">
            <a:extLst>
              <a:ext uri="{FF2B5EF4-FFF2-40B4-BE49-F238E27FC236}">
                <a16:creationId xmlns:a16="http://schemas.microsoft.com/office/drawing/2014/main" id="{D1037D37-EBFC-E94B-BC6D-BC5B1A2A0FBE}"/>
              </a:ext>
            </a:extLst>
          </p:cNvPr>
          <p:cNvSpPr txBox="1"/>
          <p:nvPr/>
        </p:nvSpPr>
        <p:spPr>
          <a:xfrm>
            <a:off x="11190795" y="4972837"/>
            <a:ext cx="212651" cy="153888"/>
          </a:xfrm>
          <a:prstGeom prst="rect">
            <a:avLst/>
          </a:prstGeom>
          <a:noFill/>
        </p:spPr>
        <p:txBody>
          <a:bodyPr wrap="square" lIns="0" tIns="0" rIns="0" bIns="0" rtlCol="0">
            <a:spAutoFit/>
          </a:bodyPr>
          <a:lstStyle/>
          <a:p>
            <a:r>
              <a:rPr lang="en-GB" sz="1000" dirty="0">
                <a:solidFill>
                  <a:schemeClr val="accent1"/>
                </a:solidFill>
                <a:latin typeface="Arial" panose="020B0604020202020204" pitchFamily="34" charset="0"/>
                <a:cs typeface="Arial" panose="020B0604020202020204" pitchFamily="34" charset="0"/>
              </a:rPr>
              <a:t>2</a:t>
            </a:r>
          </a:p>
        </p:txBody>
      </p:sp>
      <p:sp>
        <p:nvSpPr>
          <p:cNvPr id="6" name="TextBox 5">
            <a:extLst>
              <a:ext uri="{FF2B5EF4-FFF2-40B4-BE49-F238E27FC236}">
                <a16:creationId xmlns:a16="http://schemas.microsoft.com/office/drawing/2014/main" id="{C6725F9D-98AE-A84D-A84B-A699BB5F8733}"/>
              </a:ext>
            </a:extLst>
          </p:cNvPr>
          <p:cNvSpPr txBox="1"/>
          <p:nvPr/>
        </p:nvSpPr>
        <p:spPr>
          <a:xfrm>
            <a:off x="11190795" y="5336309"/>
            <a:ext cx="212651" cy="153888"/>
          </a:xfrm>
          <a:prstGeom prst="rect">
            <a:avLst/>
          </a:prstGeom>
          <a:noFill/>
        </p:spPr>
        <p:txBody>
          <a:bodyPr wrap="square" lIns="0" tIns="0" rIns="0" bIns="0" rtlCol="0">
            <a:spAutoFit/>
          </a:bodyPr>
          <a:lstStyle/>
          <a:p>
            <a:r>
              <a:rPr lang="en-GB" sz="1000" dirty="0">
                <a:solidFill>
                  <a:schemeClr val="accent1"/>
                </a:solidFill>
                <a:latin typeface="Arial" panose="020B0604020202020204" pitchFamily="34" charset="0"/>
                <a:cs typeface="Arial" panose="020B0604020202020204" pitchFamily="34" charset="0"/>
              </a:rPr>
              <a:t>2</a:t>
            </a:r>
          </a:p>
        </p:txBody>
      </p:sp>
      <p:sp>
        <p:nvSpPr>
          <p:cNvPr id="9" name="Slide Number Placeholder 8">
            <a:extLst>
              <a:ext uri="{FF2B5EF4-FFF2-40B4-BE49-F238E27FC236}">
                <a16:creationId xmlns:a16="http://schemas.microsoft.com/office/drawing/2014/main" id="{4C1C8759-1B17-7040-A9FC-1ADBC5E53C87}"/>
              </a:ext>
            </a:extLst>
          </p:cNvPr>
          <p:cNvSpPr>
            <a:spLocks noGrp="1"/>
          </p:cNvSpPr>
          <p:nvPr>
            <p:ph type="sldNum" sz="quarter" idx="12"/>
          </p:nvPr>
        </p:nvSpPr>
        <p:spPr/>
        <p:txBody>
          <a:bodyPr/>
          <a:lstStyle/>
          <a:p>
            <a:fld id="{DC1C2B30-68F8-E140-8F6A-84EA7724D904}" type="slidenum">
              <a:rPr lang="en-US" smtClean="0"/>
              <a:t>22</a:t>
            </a:fld>
            <a:endParaRPr lang="en-US" dirty="0"/>
          </a:p>
        </p:txBody>
      </p:sp>
      <p:sp>
        <p:nvSpPr>
          <p:cNvPr id="11" name="Footer Placeholder 1">
            <a:extLst>
              <a:ext uri="{FF2B5EF4-FFF2-40B4-BE49-F238E27FC236}">
                <a16:creationId xmlns:a16="http://schemas.microsoft.com/office/drawing/2014/main" id="{0016EDB5-B773-420D-89BB-B3B9281F96C4}"/>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extLst>
      <p:ext uri="{BB962C8B-B14F-4D97-AF65-F5344CB8AC3E}">
        <p14:creationId xmlns:p14="http://schemas.microsoft.com/office/powerpoint/2010/main" val="402435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1746D-D7B6-DB45-AF6C-6200666B4F6B}"/>
              </a:ext>
            </a:extLst>
          </p:cNvPr>
          <p:cNvSpPr>
            <a:spLocks noGrp="1"/>
          </p:cNvSpPr>
          <p:nvPr>
            <p:ph type="title"/>
          </p:nvPr>
        </p:nvSpPr>
        <p:spPr>
          <a:xfrm>
            <a:off x="1062000" y="1442395"/>
            <a:ext cx="10051200" cy="523220"/>
          </a:xfrm>
        </p:spPr>
        <p:txBody>
          <a:bodyPr/>
          <a:lstStyle/>
          <a:p>
            <a:r>
              <a:rPr lang="en-GB" sz="4000" dirty="0"/>
              <a:t>Export licences – Post Brexit</a:t>
            </a:r>
          </a:p>
        </p:txBody>
      </p:sp>
      <p:sp>
        <p:nvSpPr>
          <p:cNvPr id="182275" name="Rectangle 3">
            <a:extLst>
              <a:ext uri="{FF2B5EF4-FFF2-40B4-BE49-F238E27FC236}">
                <a16:creationId xmlns:a16="http://schemas.microsoft.com/office/drawing/2014/main" id="{7165E382-456D-488D-8004-5364AB5AF1CB}"/>
              </a:ext>
            </a:extLst>
          </p:cNvPr>
          <p:cNvSpPr>
            <a:spLocks noGrp="1" noChangeArrowheads="1"/>
          </p:cNvSpPr>
          <p:nvPr>
            <p:ph idx="13"/>
          </p:nvPr>
        </p:nvSpPr>
        <p:spPr>
          <a:xfrm>
            <a:off x="1080000" y="2185200"/>
            <a:ext cx="10033200" cy="4103688"/>
          </a:xfrm>
        </p:spPr>
        <p:txBody>
          <a:bodyPr>
            <a:spAutoFit/>
          </a:bodyPr>
          <a:lstStyle/>
          <a:p>
            <a:pPr marL="0" indent="0" algn="l" rtl="0" fontAlgn="base">
              <a:buNone/>
            </a:pPr>
            <a:r>
              <a:rPr lang="en-GB" sz="2000" b="0" i="0" u="none" strike="noStrike" dirty="0">
                <a:solidFill>
                  <a:srgbClr val="000000"/>
                </a:solidFill>
                <a:effectLst/>
              </a:rPr>
              <a:t>New licences will apply after the end of the implementation period </a:t>
            </a:r>
            <a:r>
              <a:rPr lang="en-US" sz="2000" b="0" i="0" dirty="0">
                <a:solidFill>
                  <a:srgbClr val="000000"/>
                </a:solidFill>
                <a:effectLst/>
              </a:rPr>
              <a:t>​</a:t>
            </a:r>
          </a:p>
          <a:p>
            <a:pPr algn="l" rtl="0" fontAlgn="base">
              <a:buFont typeface="Arial" panose="020B0604020202020204" pitchFamily="34" charset="0"/>
              <a:buChar char="•"/>
            </a:pPr>
            <a:r>
              <a:rPr lang="en-GB" sz="2000" b="1" i="0" u="none" strike="noStrike" dirty="0">
                <a:solidFill>
                  <a:srgbClr val="000000"/>
                </a:solidFill>
                <a:effectLst/>
              </a:rPr>
              <a:t>OGEL - export of dual-use items to EU member states </a:t>
            </a:r>
            <a:r>
              <a:rPr lang="en-GB" sz="2000" b="0" i="0" u="sng" strike="noStrike" dirty="0">
                <a:solidFill>
                  <a:srgbClr val="0563C1"/>
                </a:solidFill>
                <a:effectLst/>
                <a:hlinkClick r:id="rId4"/>
              </a:rPr>
              <a:t>https://www.gov.uk/government/publications/open-general-export-licence-export-of-dual-use-items-to-eu-member-states</a:t>
            </a:r>
            <a:r>
              <a:rPr lang="en-GB" sz="2000" b="0" i="0" dirty="0">
                <a:solidFill>
                  <a:srgbClr val="000000"/>
                </a:solidFill>
                <a:effectLst/>
              </a:rPr>
              <a:t>​</a:t>
            </a:r>
          </a:p>
          <a:p>
            <a:pPr algn="l" rtl="0" fontAlgn="base">
              <a:buFont typeface="Arial" panose="020B0604020202020204" pitchFamily="34" charset="0"/>
              <a:buChar char="•"/>
            </a:pPr>
            <a:r>
              <a:rPr lang="en-GB" sz="2000" b="1" i="0" u="none" strike="noStrike" dirty="0">
                <a:solidFill>
                  <a:srgbClr val="000000"/>
                </a:solidFill>
                <a:effectLst/>
              </a:rPr>
              <a:t>GEA 001, 002, 003, 004 &amp; 005 </a:t>
            </a:r>
            <a:r>
              <a:rPr lang="en-GB" sz="2000" b="0" i="0" u="none" strike="noStrike" dirty="0">
                <a:solidFill>
                  <a:srgbClr val="000000"/>
                </a:solidFill>
                <a:effectLst/>
              </a:rPr>
              <a:t>– </a:t>
            </a:r>
            <a:r>
              <a:rPr lang="en-GB" sz="2000" b="0" i="0" u="sng" dirty="0">
                <a:solidFill>
                  <a:srgbClr val="000000"/>
                </a:solidFill>
                <a:effectLst/>
              </a:rPr>
              <a:t>Replace the EUGEA OGELs</a:t>
            </a:r>
            <a:r>
              <a:rPr lang="en-US" sz="2000" b="0" i="0" dirty="0">
                <a:solidFill>
                  <a:srgbClr val="000000"/>
                </a:solidFill>
                <a:effectLst/>
              </a:rPr>
              <a:t>​</a:t>
            </a:r>
          </a:p>
          <a:p>
            <a:pPr lvl="1" fontAlgn="base"/>
            <a:r>
              <a:rPr lang="en-GB" sz="2000" b="0" i="0" u="none" strike="noStrike" dirty="0">
                <a:solidFill>
                  <a:srgbClr val="000000"/>
                </a:solidFill>
                <a:effectLst/>
              </a:rPr>
              <a:t>For shipments of dual use goods into the following countries:</a:t>
            </a:r>
            <a:r>
              <a:rPr lang="en-US" sz="2000" b="0" i="0" dirty="0">
                <a:solidFill>
                  <a:srgbClr val="000000"/>
                </a:solidFill>
                <a:effectLst/>
              </a:rPr>
              <a:t>​</a:t>
            </a:r>
          </a:p>
          <a:p>
            <a:pPr lvl="1" fontAlgn="base"/>
            <a:r>
              <a:rPr lang="en-GB" sz="2000" b="0" i="0" u="none" strike="noStrike" dirty="0">
                <a:solidFill>
                  <a:srgbClr val="000000"/>
                </a:solidFill>
                <a:effectLst/>
              </a:rPr>
              <a:t>Australia, Canada, Japan, Liechtenstein, New Zealand, </a:t>
            </a:r>
            <a:r>
              <a:rPr lang="en-GB" sz="2000" b="0" i="0" u="none" strike="noStrike" dirty="0" err="1">
                <a:solidFill>
                  <a:srgbClr val="000000"/>
                </a:solidFill>
                <a:effectLst/>
              </a:rPr>
              <a:t>Noway</a:t>
            </a:r>
            <a:r>
              <a:rPr lang="en-GB" sz="2000" b="0" i="0" u="none" strike="noStrike" dirty="0">
                <a:solidFill>
                  <a:srgbClr val="000000"/>
                </a:solidFill>
                <a:effectLst/>
              </a:rPr>
              <a:t>, Switzerland, USA</a:t>
            </a:r>
            <a:r>
              <a:rPr lang="en-US" sz="2000" b="0" i="0" dirty="0">
                <a:solidFill>
                  <a:srgbClr val="000000"/>
                </a:solidFill>
                <a:effectLst/>
              </a:rPr>
              <a:t>​</a:t>
            </a:r>
          </a:p>
          <a:p>
            <a:pPr algn="l" rtl="0" fontAlgn="base">
              <a:buFont typeface="Arial" panose="020B0604020202020204" pitchFamily="34" charset="0"/>
              <a:buChar char="•"/>
            </a:pPr>
            <a:r>
              <a:rPr lang="en-GB" sz="2000" b="1" i="0" u="none" strike="noStrike" dirty="0">
                <a:solidFill>
                  <a:srgbClr val="000000"/>
                </a:solidFill>
                <a:effectLst/>
              </a:rPr>
              <a:t>EU GEA 001, 002, 003, 004 &amp; 005 – </a:t>
            </a:r>
            <a:r>
              <a:rPr lang="en-GB" sz="2000" b="0" i="0" u="sng" dirty="0">
                <a:solidFill>
                  <a:srgbClr val="000000"/>
                </a:solidFill>
                <a:effectLst/>
              </a:rPr>
              <a:t>For use only when shipping form Northern Ireland</a:t>
            </a:r>
            <a:r>
              <a:rPr lang="en-US" sz="2000" b="0" i="0" dirty="0">
                <a:solidFill>
                  <a:srgbClr val="000000"/>
                </a:solidFill>
                <a:effectLst/>
              </a:rPr>
              <a:t>​</a:t>
            </a:r>
          </a:p>
          <a:p>
            <a:pPr lvl="1" fontAlgn="base"/>
            <a:r>
              <a:rPr lang="en-GB" sz="2000" b="0" i="0" u="none" strike="noStrike" dirty="0">
                <a:solidFill>
                  <a:srgbClr val="000000"/>
                </a:solidFill>
                <a:effectLst/>
              </a:rPr>
              <a:t>For shipments of dual use goods into the following countries:</a:t>
            </a:r>
            <a:r>
              <a:rPr lang="en-US" sz="2000" b="0" i="0" dirty="0">
                <a:solidFill>
                  <a:srgbClr val="000000"/>
                </a:solidFill>
                <a:effectLst/>
              </a:rPr>
              <a:t>​</a:t>
            </a:r>
          </a:p>
          <a:p>
            <a:pPr lvl="2" fontAlgn="base"/>
            <a:r>
              <a:rPr lang="en-GB" b="0" i="0" u="none" strike="noStrike" dirty="0">
                <a:solidFill>
                  <a:srgbClr val="000000"/>
                </a:solidFill>
                <a:effectLst/>
              </a:rPr>
              <a:t>Australia, Canada, Japan, Liechtenstein, New Zealand, </a:t>
            </a:r>
            <a:r>
              <a:rPr lang="en-GB" b="0" i="0" u="none" strike="noStrike" dirty="0" err="1">
                <a:solidFill>
                  <a:srgbClr val="000000"/>
                </a:solidFill>
                <a:effectLst/>
              </a:rPr>
              <a:t>Noway</a:t>
            </a:r>
            <a:r>
              <a:rPr lang="en-GB" b="0" i="0" u="none" strike="noStrike" dirty="0">
                <a:solidFill>
                  <a:srgbClr val="000000"/>
                </a:solidFill>
                <a:effectLst/>
              </a:rPr>
              <a:t>, Switzerland, USA</a:t>
            </a:r>
            <a:endParaRPr lang="en-US" b="0" i="0" dirty="0">
              <a:solidFill>
                <a:srgbClr val="000000"/>
              </a:solidFill>
              <a:effectLst/>
            </a:endParaRPr>
          </a:p>
        </p:txBody>
      </p:sp>
      <p:sp>
        <p:nvSpPr>
          <p:cNvPr id="5" name="Slide Number Placeholder 4">
            <a:extLst>
              <a:ext uri="{FF2B5EF4-FFF2-40B4-BE49-F238E27FC236}">
                <a16:creationId xmlns:a16="http://schemas.microsoft.com/office/drawing/2014/main" id="{5B4519E9-59AA-2A49-B475-BC8F5498C673}"/>
              </a:ext>
            </a:extLst>
          </p:cNvPr>
          <p:cNvSpPr>
            <a:spLocks noGrp="1"/>
          </p:cNvSpPr>
          <p:nvPr>
            <p:ph type="sldNum" sz="quarter" idx="12"/>
          </p:nvPr>
        </p:nvSpPr>
        <p:spPr/>
        <p:txBody>
          <a:bodyPr/>
          <a:lstStyle/>
          <a:p>
            <a:fld id="{DC1C2B30-68F8-E140-8F6A-84EA7724D904}" type="slidenum">
              <a:rPr lang="en-US" smtClean="0"/>
              <a:t>23</a:t>
            </a:fld>
            <a:endParaRPr lang="en-US" dirty="0"/>
          </a:p>
        </p:txBody>
      </p:sp>
      <p:sp>
        <p:nvSpPr>
          <p:cNvPr id="7" name="Footer Placeholder 1">
            <a:extLst>
              <a:ext uri="{FF2B5EF4-FFF2-40B4-BE49-F238E27FC236}">
                <a16:creationId xmlns:a16="http://schemas.microsoft.com/office/drawing/2014/main" id="{977C7523-59A5-4755-BC08-6B25E075D45E}"/>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extLst>
      <p:ext uri="{BB962C8B-B14F-4D97-AF65-F5344CB8AC3E}">
        <p14:creationId xmlns:p14="http://schemas.microsoft.com/office/powerpoint/2010/main" val="273437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3208A-AA1B-9341-ACD1-79AD4A06C654}"/>
              </a:ext>
            </a:extLst>
          </p:cNvPr>
          <p:cNvSpPr>
            <a:spLocks noGrp="1"/>
          </p:cNvSpPr>
          <p:nvPr>
            <p:ph type="title"/>
          </p:nvPr>
        </p:nvSpPr>
        <p:spPr>
          <a:xfrm>
            <a:off x="461925" y="1096745"/>
            <a:ext cx="10051200" cy="1046440"/>
          </a:xfrm>
        </p:spPr>
        <p:txBody>
          <a:bodyPr/>
          <a:lstStyle/>
          <a:p>
            <a:r>
              <a:rPr lang="en-GB" sz="4000" dirty="0"/>
              <a:t>SPIRE is… Sh</a:t>
            </a:r>
            <a:r>
              <a:rPr lang="en-GB" altLang="en-US" sz="4000" spc="-10" dirty="0">
                <a:latin typeface="Arial" panose="020B0604020202020204" pitchFamily="34" charset="0"/>
                <a:cs typeface="Arial" panose="020B0604020202020204" pitchFamily="34" charset="0"/>
              </a:rPr>
              <a:t>ared Primary Information Resource </a:t>
            </a:r>
            <a:r>
              <a:rPr lang="en-GB" altLang="en-US" sz="4000" spc="-10" dirty="0"/>
              <a:t>Environment</a:t>
            </a:r>
            <a:endParaRPr lang="en-GB" sz="4000" dirty="0"/>
          </a:p>
        </p:txBody>
      </p:sp>
      <p:sp>
        <p:nvSpPr>
          <p:cNvPr id="3" name="Content Placeholder 2"/>
          <p:cNvSpPr>
            <a:spLocks noGrp="1"/>
          </p:cNvSpPr>
          <p:nvPr>
            <p:ph idx="13"/>
          </p:nvPr>
        </p:nvSpPr>
        <p:spPr>
          <a:xfrm>
            <a:off x="632325" y="2252484"/>
            <a:ext cx="7397250" cy="2123658"/>
          </a:xfrm>
        </p:spPr>
        <p:txBody>
          <a:bodyPr wrap="square">
            <a:spAutoFit/>
          </a:bodyPr>
          <a:lstStyle/>
          <a:p>
            <a:pPr marL="162000" lvl="1" indent="-162000">
              <a:lnSpc>
                <a:spcPct val="100000"/>
              </a:lnSpc>
              <a:spcBef>
                <a:spcPts val="0"/>
              </a:spcBef>
              <a:spcAft>
                <a:spcPts val="1200"/>
              </a:spcAft>
              <a:buClr>
                <a:schemeClr val="accent1"/>
              </a:buClr>
              <a:buSzPct val="110000"/>
            </a:pPr>
            <a:r>
              <a:rPr lang="en-US" sz="1800" b="0" i="0" dirty="0">
                <a:solidFill>
                  <a:srgbClr val="000000"/>
                </a:solidFill>
                <a:effectLst/>
              </a:rPr>
              <a:t>Interacts with HMRC CHIEF system to validate and decrement licenses</a:t>
            </a:r>
            <a:endParaRPr lang="en-US" altLang="en-US" sz="1800" spc="-10" dirty="0"/>
          </a:p>
          <a:p>
            <a:pPr marL="162000" lvl="1" indent="-162000">
              <a:lnSpc>
                <a:spcPct val="100000"/>
              </a:lnSpc>
              <a:spcBef>
                <a:spcPts val="0"/>
              </a:spcBef>
              <a:spcAft>
                <a:spcPts val="1200"/>
              </a:spcAft>
              <a:buClr>
                <a:schemeClr val="accent1"/>
              </a:buClr>
              <a:buSzPct val="110000"/>
            </a:pPr>
            <a:r>
              <a:rPr lang="en-GB" altLang="en-US" sz="1800" spc="-10" dirty="0">
                <a:latin typeface="Arial" panose="020B0604020202020204" pitchFamily="34" charset="0"/>
                <a:cs typeface="Arial" panose="020B0604020202020204" pitchFamily="34" charset="0"/>
              </a:rPr>
              <a:t>Electronic export licensing system since 2007 – </a:t>
            </a:r>
            <a:br>
              <a:rPr lang="en-GB" altLang="en-US" sz="1800" spc="-10" dirty="0">
                <a:latin typeface="Arial" panose="020B0604020202020204" pitchFamily="34" charset="0"/>
                <a:cs typeface="Arial" panose="020B0604020202020204" pitchFamily="34" charset="0"/>
              </a:rPr>
            </a:br>
            <a:r>
              <a:rPr lang="en-GB" altLang="en-US" sz="1800" spc="-1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http://www.spire.gov.uk</a:t>
            </a:r>
            <a:r>
              <a:rPr lang="en-GB" altLang="en-US" sz="1800" spc="-10" dirty="0">
                <a:solidFill>
                  <a:schemeClr val="accent1"/>
                </a:solidFill>
                <a:latin typeface="Arial" panose="020B0604020202020204" pitchFamily="34" charset="0"/>
                <a:cs typeface="Arial" panose="020B0604020202020204" pitchFamily="34" charset="0"/>
              </a:rPr>
              <a:t> </a:t>
            </a:r>
          </a:p>
          <a:p>
            <a:pPr marL="162000" lvl="1" indent="-162000">
              <a:lnSpc>
                <a:spcPct val="100000"/>
              </a:lnSpc>
              <a:spcBef>
                <a:spcPts val="0"/>
              </a:spcBef>
              <a:spcAft>
                <a:spcPts val="1200"/>
              </a:spcAft>
              <a:buClr>
                <a:schemeClr val="accent1"/>
              </a:buClr>
              <a:buSzPct val="110000"/>
            </a:pPr>
            <a:r>
              <a:rPr lang="en-US" altLang="en-US" sz="1800" spc="-10" dirty="0">
                <a:latin typeface="Arial" panose="020B0604020202020204" pitchFamily="34" charset="0"/>
                <a:cs typeface="Arial" panose="020B0604020202020204" pitchFamily="34" charset="0"/>
              </a:rPr>
              <a:t>Interacts with </a:t>
            </a:r>
            <a:r>
              <a:rPr lang="en-US" altLang="en-US" sz="1800" spc="-10" dirty="0"/>
              <a:t>government departments: </a:t>
            </a:r>
            <a:r>
              <a:rPr lang="en-US" altLang="en-US" sz="1800" spc="-10" dirty="0">
                <a:latin typeface="Arial" panose="020B0604020202020204" pitchFamily="34" charset="0"/>
                <a:cs typeface="Arial" panose="020B0604020202020204" pitchFamily="34" charset="0"/>
              </a:rPr>
              <a:t>Border Force, DIT-ECJU, FCDO, MoD, BEIS, GCHQ, HMRC, etc.</a:t>
            </a:r>
          </a:p>
          <a:p>
            <a:pPr marL="162000" lvl="1" indent="-162000">
              <a:lnSpc>
                <a:spcPct val="100000"/>
              </a:lnSpc>
              <a:spcBef>
                <a:spcPts val="0"/>
              </a:spcBef>
              <a:spcAft>
                <a:spcPts val="1200"/>
              </a:spcAft>
              <a:buClr>
                <a:schemeClr val="accent1"/>
              </a:buClr>
              <a:buSzPct val="110000"/>
            </a:pPr>
            <a:r>
              <a:rPr lang="en-US" altLang="en-US" sz="1800" spc="-10" dirty="0"/>
              <a:t>ECJU currently working on a replacement to SPIRE called LITE</a:t>
            </a:r>
          </a:p>
        </p:txBody>
      </p:sp>
      <p:pic>
        <p:nvPicPr>
          <p:cNvPr id="8" name="Picture 7" descr="A picture containing nature&#10;&#10;Description automatically generated">
            <a:extLst>
              <a:ext uri="{FF2B5EF4-FFF2-40B4-BE49-F238E27FC236}">
                <a16:creationId xmlns:a16="http://schemas.microsoft.com/office/drawing/2014/main" id="{D661EB03-A63C-E044-B07E-C218E698052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520"/>
          <a:stretch/>
        </p:blipFill>
        <p:spPr>
          <a:xfrm>
            <a:off x="8153166" y="1752600"/>
            <a:ext cx="3663234" cy="3677427"/>
          </a:xfrm>
          <a:prstGeom prst="rect">
            <a:avLst/>
          </a:prstGeom>
        </p:spPr>
      </p:pic>
      <p:sp>
        <p:nvSpPr>
          <p:cNvPr id="5" name="Content Placeholder 2">
            <a:extLst>
              <a:ext uri="{FF2B5EF4-FFF2-40B4-BE49-F238E27FC236}">
                <a16:creationId xmlns:a16="http://schemas.microsoft.com/office/drawing/2014/main" id="{D97DD685-148C-5F45-8D68-1AB23846101E}"/>
              </a:ext>
            </a:extLst>
          </p:cNvPr>
          <p:cNvSpPr txBox="1">
            <a:spLocks/>
          </p:cNvSpPr>
          <p:nvPr/>
        </p:nvSpPr>
        <p:spPr>
          <a:xfrm>
            <a:off x="8160091" y="1845468"/>
            <a:ext cx="3656309" cy="3491689"/>
          </a:xfrm>
          <a:prstGeom prst="rect">
            <a:avLst/>
          </a:prstGeom>
          <a:noFill/>
        </p:spPr>
        <p:txBody>
          <a:bodyPr vert="horz" wrap="square" lIns="180000" tIns="180000" rIns="180000" bIns="10800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792000" defTabSz="720000">
              <a:lnSpc>
                <a:spcPct val="100000"/>
              </a:lnSpc>
              <a:spcBef>
                <a:spcPts val="0"/>
              </a:spcBef>
              <a:buFont typeface="Arial" panose="020B0604020202020204" pitchFamily="34" charset="0"/>
              <a:buNone/>
              <a:tabLst>
                <a:tab pos="792000" algn="l"/>
                <a:tab pos="1008000" algn="l"/>
              </a:tabLst>
            </a:pPr>
            <a:r>
              <a:rPr lang="en-GB" altLang="en-US" sz="1400" b="1" dirty="0">
                <a:solidFill>
                  <a:schemeClr val="bg1"/>
                </a:solidFill>
              </a:rPr>
              <a:t>CHIEF</a:t>
            </a:r>
            <a:r>
              <a:rPr lang="en-GB" altLang="en-US" sz="1400" dirty="0">
                <a:solidFill>
                  <a:schemeClr val="bg1"/>
                </a:solidFill>
              </a:rPr>
              <a:t>	=	Customs Handling of Import</a:t>
            </a:r>
          </a:p>
          <a:p>
            <a:pPr marL="0" indent="-792000" defTabSz="720000">
              <a:lnSpc>
                <a:spcPct val="100000"/>
              </a:lnSpc>
              <a:spcBef>
                <a:spcPts val="0"/>
              </a:spcBef>
              <a:buFont typeface="Arial" panose="020B0604020202020204" pitchFamily="34" charset="0"/>
              <a:buNone/>
              <a:tabLst>
                <a:tab pos="792000" algn="l"/>
                <a:tab pos="1008000" algn="l"/>
              </a:tabLst>
            </a:pPr>
            <a:r>
              <a:rPr lang="en-GB" altLang="en-US" sz="1400" dirty="0">
                <a:solidFill>
                  <a:schemeClr val="bg1"/>
                </a:solidFill>
              </a:rPr>
              <a:t>		Export Freight (UK Customs</a:t>
            </a:r>
          </a:p>
          <a:p>
            <a:pPr marL="0" indent="-792000" defTabSz="720000">
              <a:lnSpc>
                <a:spcPct val="100000"/>
              </a:lnSpc>
              <a:spcBef>
                <a:spcPts val="0"/>
              </a:spcBef>
              <a:spcAft>
                <a:spcPts val="1200"/>
              </a:spcAft>
              <a:buFont typeface="Arial" panose="020B0604020202020204" pitchFamily="34" charset="0"/>
              <a:buNone/>
              <a:tabLst>
                <a:tab pos="792000" algn="l"/>
                <a:tab pos="1008000" algn="l"/>
              </a:tabLst>
            </a:pPr>
            <a:r>
              <a:rPr lang="en-GB" altLang="en-US" sz="1400" dirty="0">
                <a:solidFill>
                  <a:schemeClr val="bg1"/>
                </a:solidFill>
              </a:rPr>
              <a:t>		computer)</a:t>
            </a:r>
          </a:p>
          <a:p>
            <a:pPr marL="0" indent="-792000" defTabSz="720000">
              <a:lnSpc>
                <a:spcPct val="100000"/>
              </a:lnSpc>
              <a:spcBef>
                <a:spcPts val="0"/>
              </a:spcBef>
              <a:buFont typeface="Arial" panose="020B0604020202020204" pitchFamily="34" charset="0"/>
              <a:buNone/>
              <a:tabLst>
                <a:tab pos="792000" algn="l"/>
                <a:tab pos="1008000" algn="l"/>
              </a:tabLst>
            </a:pPr>
            <a:r>
              <a:rPr lang="en-GB" altLang="en-US" sz="1400" b="1" dirty="0">
                <a:solidFill>
                  <a:schemeClr val="bg1"/>
                </a:solidFill>
              </a:rPr>
              <a:t>BEIS</a:t>
            </a:r>
            <a:r>
              <a:rPr lang="en-GB" altLang="en-US" sz="1400" dirty="0">
                <a:solidFill>
                  <a:schemeClr val="bg1"/>
                </a:solidFill>
              </a:rPr>
              <a:t>	=	Department for Business,</a:t>
            </a:r>
          </a:p>
          <a:p>
            <a:pPr marL="0" indent="-792000" defTabSz="720000">
              <a:lnSpc>
                <a:spcPct val="100000"/>
              </a:lnSpc>
              <a:spcBef>
                <a:spcPts val="0"/>
              </a:spcBef>
              <a:buFont typeface="Arial" panose="020B0604020202020204" pitchFamily="34" charset="0"/>
              <a:buNone/>
              <a:tabLst>
                <a:tab pos="792000" algn="l"/>
                <a:tab pos="1008000" algn="l"/>
              </a:tabLst>
            </a:pPr>
            <a:r>
              <a:rPr lang="en-GB" altLang="en-US" sz="1400" dirty="0">
                <a:solidFill>
                  <a:schemeClr val="bg1"/>
                </a:solidFill>
              </a:rPr>
              <a:t>		Energy and Industrial</a:t>
            </a:r>
          </a:p>
          <a:p>
            <a:pPr marL="0" indent="-792000" defTabSz="720000">
              <a:lnSpc>
                <a:spcPct val="100000"/>
              </a:lnSpc>
              <a:spcBef>
                <a:spcPts val="0"/>
              </a:spcBef>
              <a:spcAft>
                <a:spcPts val="1200"/>
              </a:spcAft>
              <a:buFont typeface="Arial" panose="020B0604020202020204" pitchFamily="34" charset="0"/>
              <a:buNone/>
              <a:tabLst>
                <a:tab pos="792000" algn="l"/>
                <a:tab pos="1008000" algn="l"/>
              </a:tabLst>
            </a:pPr>
            <a:r>
              <a:rPr lang="en-GB" altLang="en-US" sz="1400" dirty="0">
                <a:solidFill>
                  <a:schemeClr val="bg1"/>
                </a:solidFill>
              </a:rPr>
              <a:t>		Strategy</a:t>
            </a:r>
          </a:p>
          <a:p>
            <a:pPr marL="0" indent="-792000" defTabSz="720000">
              <a:lnSpc>
                <a:spcPct val="100000"/>
              </a:lnSpc>
              <a:spcBef>
                <a:spcPts val="0"/>
              </a:spcBef>
              <a:spcAft>
                <a:spcPts val="1200"/>
              </a:spcAft>
              <a:buFontTx/>
              <a:buNone/>
              <a:tabLst>
                <a:tab pos="792000" algn="l"/>
                <a:tab pos="1008000" algn="l"/>
              </a:tabLst>
            </a:pPr>
            <a:r>
              <a:rPr lang="en-GB" altLang="en-US" sz="1400" b="1" dirty="0">
                <a:solidFill>
                  <a:schemeClr val="bg1"/>
                </a:solidFill>
              </a:rPr>
              <a:t>BF	</a:t>
            </a:r>
            <a:r>
              <a:rPr lang="en-GB" altLang="en-US" sz="1400" dirty="0">
                <a:solidFill>
                  <a:schemeClr val="bg1"/>
                </a:solidFill>
              </a:rPr>
              <a:t>=	Border Force</a:t>
            </a:r>
          </a:p>
          <a:p>
            <a:pPr marL="0" indent="-792000" defTabSz="720000">
              <a:lnSpc>
                <a:spcPct val="100000"/>
              </a:lnSpc>
              <a:spcBef>
                <a:spcPts val="0"/>
              </a:spcBef>
              <a:buFontTx/>
              <a:buNone/>
              <a:tabLst>
                <a:tab pos="792000" algn="l"/>
                <a:tab pos="1008000" algn="l"/>
              </a:tabLst>
            </a:pPr>
            <a:r>
              <a:rPr lang="en-GB" altLang="en-US" sz="1400" b="1" dirty="0">
                <a:solidFill>
                  <a:schemeClr val="bg1"/>
                </a:solidFill>
              </a:rPr>
              <a:t>GCHQ</a:t>
            </a:r>
            <a:r>
              <a:rPr lang="en-GB" altLang="en-US" sz="1400" dirty="0">
                <a:solidFill>
                  <a:schemeClr val="bg1"/>
                </a:solidFill>
              </a:rPr>
              <a:t>	=	Government</a:t>
            </a:r>
          </a:p>
          <a:p>
            <a:pPr marL="0" indent="-792000" defTabSz="720000">
              <a:lnSpc>
                <a:spcPct val="100000"/>
              </a:lnSpc>
              <a:spcBef>
                <a:spcPts val="0"/>
              </a:spcBef>
              <a:buFontTx/>
              <a:buNone/>
              <a:tabLst>
                <a:tab pos="792000" algn="l"/>
                <a:tab pos="1008000" algn="l"/>
              </a:tabLst>
            </a:pPr>
            <a:r>
              <a:rPr lang="en-GB" altLang="en-US" sz="1400" dirty="0">
                <a:solidFill>
                  <a:schemeClr val="bg1"/>
                </a:solidFill>
              </a:rPr>
              <a:t>		Communications</a:t>
            </a:r>
          </a:p>
          <a:p>
            <a:pPr marL="0" indent="-792000" defTabSz="720000">
              <a:lnSpc>
                <a:spcPct val="100000"/>
              </a:lnSpc>
              <a:spcBef>
                <a:spcPts val="0"/>
              </a:spcBef>
              <a:spcAft>
                <a:spcPts val="1200"/>
              </a:spcAft>
              <a:buFontTx/>
              <a:buNone/>
              <a:tabLst>
                <a:tab pos="792000" algn="l"/>
                <a:tab pos="1008000" algn="l"/>
              </a:tabLst>
            </a:pPr>
            <a:r>
              <a:rPr lang="en-GB" altLang="en-US" sz="1400" dirty="0">
                <a:solidFill>
                  <a:schemeClr val="bg1"/>
                </a:solidFill>
              </a:rPr>
              <a:t>		Headquarters</a:t>
            </a:r>
          </a:p>
          <a:p>
            <a:pPr marL="0" indent="-792000" defTabSz="720000">
              <a:lnSpc>
                <a:spcPct val="100000"/>
              </a:lnSpc>
              <a:spcBef>
                <a:spcPts val="0"/>
              </a:spcBef>
              <a:buFontTx/>
              <a:buNone/>
              <a:tabLst>
                <a:tab pos="792000" algn="l"/>
                <a:tab pos="1008000" algn="l"/>
              </a:tabLst>
            </a:pPr>
            <a:r>
              <a:rPr lang="en-GB" altLang="en-US" sz="1400" b="1" dirty="0">
                <a:solidFill>
                  <a:schemeClr val="bg1"/>
                </a:solidFill>
              </a:rPr>
              <a:t>FCDO</a:t>
            </a:r>
            <a:r>
              <a:rPr lang="en-GB" altLang="en-US" sz="1400" dirty="0">
                <a:solidFill>
                  <a:schemeClr val="bg1"/>
                </a:solidFill>
              </a:rPr>
              <a:t>	=	Foreign, Commonwealth</a:t>
            </a:r>
          </a:p>
          <a:p>
            <a:pPr marL="0" indent="-792000" defTabSz="720000">
              <a:lnSpc>
                <a:spcPct val="100000"/>
              </a:lnSpc>
              <a:spcBef>
                <a:spcPts val="0"/>
              </a:spcBef>
              <a:spcAft>
                <a:spcPts val="1200"/>
              </a:spcAft>
              <a:buFontTx/>
              <a:buNone/>
              <a:tabLst>
                <a:tab pos="792000" algn="l"/>
                <a:tab pos="1008000" algn="l"/>
              </a:tabLst>
            </a:pPr>
            <a:r>
              <a:rPr lang="en-GB" altLang="en-US" sz="1400" dirty="0">
                <a:solidFill>
                  <a:schemeClr val="bg1"/>
                </a:solidFill>
              </a:rPr>
              <a:t>		&amp; Development Office</a:t>
            </a:r>
            <a:endParaRPr lang="en-US" altLang="en-US" sz="1400" dirty="0">
              <a:solidFill>
                <a:schemeClr val="bg1"/>
              </a:solidFill>
            </a:endParaRPr>
          </a:p>
        </p:txBody>
      </p:sp>
      <p:sp>
        <p:nvSpPr>
          <p:cNvPr id="11" name="Slide Number Placeholder 10">
            <a:extLst>
              <a:ext uri="{FF2B5EF4-FFF2-40B4-BE49-F238E27FC236}">
                <a16:creationId xmlns:a16="http://schemas.microsoft.com/office/drawing/2014/main" id="{C55B8106-742D-5549-B2EC-A457B6B8E8EB}"/>
              </a:ext>
            </a:extLst>
          </p:cNvPr>
          <p:cNvSpPr>
            <a:spLocks noGrp="1"/>
          </p:cNvSpPr>
          <p:nvPr>
            <p:ph type="sldNum" sz="quarter" idx="12"/>
          </p:nvPr>
        </p:nvSpPr>
        <p:spPr/>
        <p:txBody>
          <a:bodyPr/>
          <a:lstStyle/>
          <a:p>
            <a:fld id="{DC1C2B30-68F8-E140-8F6A-84EA7724D904}" type="slidenum">
              <a:rPr lang="en-US" smtClean="0"/>
              <a:t>24</a:t>
            </a:fld>
            <a:endParaRPr lang="en-US" dirty="0"/>
          </a:p>
        </p:txBody>
      </p:sp>
      <p:sp>
        <p:nvSpPr>
          <p:cNvPr id="10" name="Footer Placeholder 1">
            <a:extLst>
              <a:ext uri="{FF2B5EF4-FFF2-40B4-BE49-F238E27FC236}">
                <a16:creationId xmlns:a16="http://schemas.microsoft.com/office/drawing/2014/main" id="{D81E546E-E57F-464A-A11A-D1709D4421CA}"/>
              </a:ext>
            </a:extLst>
          </p:cNvPr>
          <p:cNvSpPr>
            <a:spLocks noGrp="1"/>
          </p:cNvSpPr>
          <p:nvPr>
            <p:ph type="ftr" sz="quarter" idx="11"/>
          </p:nvPr>
        </p:nvSpPr>
        <p:spPr>
          <a:xfrm>
            <a:off x="5853600" y="666000"/>
            <a:ext cx="5914800" cy="184666"/>
          </a:xfrm>
        </p:spPr>
        <p:txBody>
          <a:bodyPr/>
          <a:lstStyle/>
          <a:p>
            <a:r>
              <a:rPr lang="en-GB" dirty="0"/>
              <a:t>MODULE 6 – EXPORT CONTROLS</a:t>
            </a:r>
          </a:p>
        </p:txBody>
      </p:sp>
      <p:pic>
        <p:nvPicPr>
          <p:cNvPr id="9" name="Content Placeholder 3">
            <a:extLst>
              <a:ext uri="{FF2B5EF4-FFF2-40B4-BE49-F238E27FC236}">
                <a16:creationId xmlns:a16="http://schemas.microsoft.com/office/drawing/2014/main" id="{6F6B6944-A472-4E71-8293-FB346868D091}"/>
              </a:ext>
            </a:extLst>
          </p:cNvPr>
          <p:cNvPicPr>
            <a:picLocks noChangeAspect="1"/>
          </p:cNvPicPr>
          <p:nvPr/>
        </p:nvPicPr>
        <p:blipFill rotWithShape="1">
          <a:blip r:embed="rId6"/>
          <a:srcRect b="49383"/>
          <a:stretch/>
        </p:blipFill>
        <p:spPr>
          <a:xfrm>
            <a:off x="1459357" y="4494294"/>
            <a:ext cx="5360543" cy="1824706"/>
          </a:xfrm>
          <a:prstGeom prst="rect">
            <a:avLst/>
          </a:prstGeom>
          <a:ln>
            <a:solidFill>
              <a:schemeClr val="tx1"/>
            </a:solid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F4E9-5983-9643-BE04-C5EA9D418889}"/>
              </a:ext>
            </a:extLst>
          </p:cNvPr>
          <p:cNvSpPr>
            <a:spLocks noGrp="1"/>
          </p:cNvSpPr>
          <p:nvPr>
            <p:ph type="title"/>
          </p:nvPr>
        </p:nvSpPr>
        <p:spPr>
          <a:xfrm>
            <a:off x="433350" y="1087436"/>
            <a:ext cx="10051200" cy="523220"/>
          </a:xfrm>
        </p:spPr>
        <p:txBody>
          <a:bodyPr/>
          <a:lstStyle/>
          <a:p>
            <a:r>
              <a:rPr lang="en-GB" sz="4000" dirty="0"/>
              <a:t>Registering on SPIRE</a:t>
            </a:r>
          </a:p>
        </p:txBody>
      </p:sp>
      <p:sp>
        <p:nvSpPr>
          <p:cNvPr id="10" name="Content Placeholder 2">
            <a:extLst>
              <a:ext uri="{FF2B5EF4-FFF2-40B4-BE49-F238E27FC236}">
                <a16:creationId xmlns:a16="http://schemas.microsoft.com/office/drawing/2014/main" id="{B7820D67-FA65-2242-9EB9-943E8C96BEA3}"/>
              </a:ext>
            </a:extLst>
          </p:cNvPr>
          <p:cNvSpPr txBox="1">
            <a:spLocks/>
          </p:cNvSpPr>
          <p:nvPr/>
        </p:nvSpPr>
        <p:spPr>
          <a:xfrm>
            <a:off x="7779750" y="1719901"/>
            <a:ext cx="4069350" cy="4134465"/>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spcAft>
                <a:spcPts val="800"/>
              </a:spcAft>
              <a:buClr>
                <a:schemeClr val="accent1"/>
              </a:buClr>
              <a:buSzPct val="110000"/>
              <a:buNone/>
            </a:pPr>
            <a:r>
              <a:rPr lang="en-US" sz="2000" b="1" spc="-10" dirty="0"/>
              <a:t>SPIRE provides access to…</a:t>
            </a:r>
            <a:endParaRPr lang="en-GB" altLang="en-US" sz="2000" dirty="0"/>
          </a:p>
          <a:p>
            <a:pPr marL="162000" lvl="1" indent="-162000">
              <a:lnSpc>
                <a:spcPct val="100000"/>
              </a:lnSpc>
              <a:spcBef>
                <a:spcPts val="0"/>
              </a:spcBef>
              <a:spcAft>
                <a:spcPts val="1200"/>
              </a:spcAft>
              <a:buClr>
                <a:schemeClr val="accent1"/>
              </a:buClr>
              <a:buSzPct val="110000"/>
            </a:pPr>
            <a:r>
              <a:rPr lang="en-GB" altLang="en-US" dirty="0"/>
              <a:t>Export-licence applications</a:t>
            </a:r>
          </a:p>
          <a:p>
            <a:pPr marL="162000" lvl="1" indent="-162000">
              <a:lnSpc>
                <a:spcPct val="100000"/>
              </a:lnSpc>
              <a:spcBef>
                <a:spcPts val="0"/>
              </a:spcBef>
              <a:spcAft>
                <a:spcPts val="1200"/>
              </a:spcAft>
              <a:buClr>
                <a:schemeClr val="accent1"/>
              </a:buClr>
              <a:buSzPct val="110000"/>
            </a:pPr>
            <a:r>
              <a:rPr lang="en-GB" altLang="en-US" dirty="0"/>
              <a:t>OGEL registrations</a:t>
            </a:r>
          </a:p>
          <a:p>
            <a:pPr marL="162000" lvl="1" indent="-162000">
              <a:lnSpc>
                <a:spcPct val="100000"/>
              </a:lnSpc>
              <a:spcBef>
                <a:spcPts val="0"/>
              </a:spcBef>
              <a:spcAft>
                <a:spcPts val="1200"/>
              </a:spcAft>
              <a:buClr>
                <a:schemeClr val="accent1"/>
              </a:buClr>
              <a:buSzPct val="110000"/>
            </a:pPr>
            <a:r>
              <a:rPr lang="en-GB" altLang="en-US" dirty="0"/>
              <a:t>Goods checker/OGEL checker</a:t>
            </a:r>
          </a:p>
          <a:p>
            <a:pPr marL="162000" lvl="1" indent="-162000">
              <a:lnSpc>
                <a:spcPct val="100000"/>
              </a:lnSpc>
              <a:spcBef>
                <a:spcPts val="0"/>
              </a:spcBef>
              <a:spcAft>
                <a:spcPts val="1200"/>
              </a:spcAft>
              <a:buClr>
                <a:schemeClr val="accent1"/>
              </a:buClr>
              <a:buSzPct val="110000"/>
            </a:pPr>
            <a:r>
              <a:rPr lang="en-GB" altLang="en-US" dirty="0"/>
              <a:t>Classification search facility</a:t>
            </a:r>
          </a:p>
          <a:p>
            <a:pPr marL="162000" lvl="1" indent="-162000">
              <a:lnSpc>
                <a:spcPct val="100000"/>
              </a:lnSpc>
              <a:spcBef>
                <a:spcPts val="0"/>
              </a:spcBef>
              <a:spcAft>
                <a:spcPts val="1200"/>
              </a:spcAft>
              <a:buClr>
                <a:schemeClr val="accent1"/>
              </a:buClr>
              <a:buSzPct val="110000"/>
            </a:pPr>
            <a:r>
              <a:rPr lang="en-GB" altLang="en-US" dirty="0"/>
              <a:t>End-user advice service</a:t>
            </a:r>
          </a:p>
          <a:p>
            <a:pPr marL="162000" lvl="1" indent="-162000">
              <a:lnSpc>
                <a:spcPct val="100000"/>
              </a:lnSpc>
              <a:spcBef>
                <a:spcPts val="0"/>
              </a:spcBef>
              <a:spcAft>
                <a:spcPts val="1200"/>
              </a:spcAft>
              <a:buClr>
                <a:schemeClr val="accent1"/>
              </a:buClr>
              <a:buSzPct val="110000"/>
            </a:pPr>
            <a:r>
              <a:rPr lang="en-GB" altLang="en-US" dirty="0"/>
              <a:t>Classification guidance </a:t>
            </a:r>
          </a:p>
          <a:p>
            <a:pPr marL="162000" lvl="1" indent="-162000">
              <a:lnSpc>
                <a:spcPct val="100000"/>
              </a:lnSpc>
              <a:spcBef>
                <a:spcPts val="0"/>
              </a:spcBef>
              <a:spcAft>
                <a:spcPts val="1200"/>
              </a:spcAft>
              <a:buClr>
                <a:schemeClr val="accent1"/>
              </a:buClr>
              <a:buSzPct val="110000"/>
            </a:pPr>
            <a:r>
              <a:rPr lang="en-US" altLang="en-US" dirty="0"/>
              <a:t>Company and license maintenance</a:t>
            </a:r>
          </a:p>
          <a:p>
            <a:pPr marL="162000" lvl="1" indent="-162000">
              <a:lnSpc>
                <a:spcPct val="100000"/>
              </a:lnSpc>
              <a:spcBef>
                <a:spcPts val="0"/>
              </a:spcBef>
              <a:spcAft>
                <a:spcPts val="1200"/>
              </a:spcAft>
              <a:buClr>
                <a:schemeClr val="accent1"/>
              </a:buClr>
              <a:buSzPct val="110000"/>
            </a:pPr>
            <a:r>
              <a:rPr lang="en-US" altLang="en-US" dirty="0"/>
              <a:t>View applications/licenses</a:t>
            </a:r>
          </a:p>
          <a:p>
            <a:pPr marL="162000" lvl="1" indent="-162000">
              <a:lnSpc>
                <a:spcPct val="100000"/>
              </a:lnSpc>
              <a:spcBef>
                <a:spcPts val="0"/>
              </a:spcBef>
              <a:spcAft>
                <a:spcPts val="1200"/>
              </a:spcAft>
              <a:buClr>
                <a:schemeClr val="accent1"/>
              </a:buClr>
              <a:buSzPct val="110000"/>
            </a:pPr>
            <a:r>
              <a:rPr lang="en-US" altLang="en-US" dirty="0"/>
              <a:t>OGEL returns</a:t>
            </a:r>
          </a:p>
        </p:txBody>
      </p:sp>
      <p:sp>
        <p:nvSpPr>
          <p:cNvPr id="5" name="Slide Number Placeholder 4">
            <a:extLst>
              <a:ext uri="{FF2B5EF4-FFF2-40B4-BE49-F238E27FC236}">
                <a16:creationId xmlns:a16="http://schemas.microsoft.com/office/drawing/2014/main" id="{DE564C12-D586-B44D-A6FF-6B2EFD8CE60C}"/>
              </a:ext>
            </a:extLst>
          </p:cNvPr>
          <p:cNvSpPr>
            <a:spLocks noGrp="1"/>
          </p:cNvSpPr>
          <p:nvPr>
            <p:ph type="sldNum" sz="quarter" idx="12"/>
          </p:nvPr>
        </p:nvSpPr>
        <p:spPr/>
        <p:txBody>
          <a:bodyPr/>
          <a:lstStyle/>
          <a:p>
            <a:fld id="{DC1C2B30-68F8-E140-8F6A-84EA7724D904}" type="slidenum">
              <a:rPr lang="en-US" smtClean="0"/>
              <a:t>25</a:t>
            </a:fld>
            <a:endParaRPr lang="en-US" dirty="0"/>
          </a:p>
        </p:txBody>
      </p:sp>
      <p:sp>
        <p:nvSpPr>
          <p:cNvPr id="7" name="Footer Placeholder 1">
            <a:extLst>
              <a:ext uri="{FF2B5EF4-FFF2-40B4-BE49-F238E27FC236}">
                <a16:creationId xmlns:a16="http://schemas.microsoft.com/office/drawing/2014/main" id="{AFBD25C3-6D0A-45AE-8B78-73A01B5CD43B}"/>
              </a:ext>
            </a:extLst>
          </p:cNvPr>
          <p:cNvSpPr>
            <a:spLocks noGrp="1"/>
          </p:cNvSpPr>
          <p:nvPr>
            <p:ph type="ftr" sz="quarter" idx="11"/>
          </p:nvPr>
        </p:nvSpPr>
        <p:spPr>
          <a:xfrm>
            <a:off x="5853600" y="666000"/>
            <a:ext cx="5914800" cy="184666"/>
          </a:xfrm>
        </p:spPr>
        <p:txBody>
          <a:bodyPr/>
          <a:lstStyle/>
          <a:p>
            <a:r>
              <a:rPr lang="en-GB" dirty="0"/>
              <a:t>MODULE 6 – EXPORT CONTROLS</a:t>
            </a:r>
          </a:p>
        </p:txBody>
      </p:sp>
      <p:pic>
        <p:nvPicPr>
          <p:cNvPr id="8" name="Content Placeholder 3">
            <a:extLst>
              <a:ext uri="{FF2B5EF4-FFF2-40B4-BE49-F238E27FC236}">
                <a16:creationId xmlns:a16="http://schemas.microsoft.com/office/drawing/2014/main" id="{725CD09D-F4C7-40E5-9037-03645191C6D3}"/>
              </a:ext>
            </a:extLst>
          </p:cNvPr>
          <p:cNvPicPr>
            <a:picLocks noChangeAspect="1"/>
          </p:cNvPicPr>
          <p:nvPr/>
        </p:nvPicPr>
        <p:blipFill rotWithShape="1">
          <a:blip r:embed="rId4"/>
          <a:srcRect t="49775" r="1627"/>
          <a:stretch/>
        </p:blipFill>
        <p:spPr>
          <a:xfrm>
            <a:off x="777206" y="3787133"/>
            <a:ext cx="6622631" cy="2273872"/>
          </a:xfrm>
          <a:prstGeom prst="rect">
            <a:avLst/>
          </a:prstGeom>
          <a:ln>
            <a:solidFill>
              <a:schemeClr val="tx1"/>
            </a:solidFill>
          </a:ln>
        </p:spPr>
      </p:pic>
      <p:sp>
        <p:nvSpPr>
          <p:cNvPr id="9" name="Text Placeholder 3">
            <a:extLst>
              <a:ext uri="{FF2B5EF4-FFF2-40B4-BE49-F238E27FC236}">
                <a16:creationId xmlns:a16="http://schemas.microsoft.com/office/drawing/2014/main" id="{78B3622C-4D62-4D56-B425-FFA0ADB11442}"/>
              </a:ext>
            </a:extLst>
          </p:cNvPr>
          <p:cNvSpPr txBox="1">
            <a:spLocks/>
          </p:cNvSpPr>
          <p:nvPr/>
        </p:nvSpPr>
        <p:spPr>
          <a:xfrm>
            <a:off x="585749" y="1719901"/>
            <a:ext cx="6434176" cy="2277547"/>
          </a:xfrm>
          <a:prstGeom prst="rect">
            <a:avLst/>
          </a:prstGeom>
        </p:spPr>
        <p:txBody>
          <a:bodyPr vert="horz" wrap="square" lIns="0" tIns="0" rIns="0" bIns="0" rtlCol="0">
            <a:spAutoFit/>
          </a:bodyPr>
          <a:lstStyle>
            <a:lvl1pPr marL="162000" indent="-162000" algn="l" defTabSz="914400" rtl="0" eaLnBrk="1" latinLnBrk="0" hangingPunct="1">
              <a:lnSpc>
                <a:spcPct val="100000"/>
              </a:lnSpc>
              <a:spcBef>
                <a:spcPts val="0"/>
              </a:spcBef>
              <a:spcAft>
                <a:spcPts val="1200"/>
              </a:spcAft>
              <a:buClr>
                <a:schemeClr val="accent1"/>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600"/>
              </a:spcBef>
            </a:pPr>
            <a:r>
              <a:rPr lang="en-GB" altLang="en-US" sz="2000" dirty="0">
                <a:latin typeface="Arial" panose="020B0604020202020204" pitchFamily="34" charset="0"/>
                <a:cs typeface="Arial" panose="020B0604020202020204" pitchFamily="34" charset="0"/>
              </a:rPr>
              <a:t>Home page registration, sent a password</a:t>
            </a:r>
          </a:p>
          <a:p>
            <a:pPr>
              <a:lnSpc>
                <a:spcPct val="90000"/>
              </a:lnSpc>
              <a:spcBef>
                <a:spcPts val="600"/>
              </a:spcBef>
            </a:pPr>
            <a:r>
              <a:rPr lang="en-GB" altLang="en-US" sz="2000" dirty="0">
                <a:latin typeface="Arial" panose="020B0604020202020204" pitchFamily="34" charset="0"/>
                <a:cs typeface="Arial" panose="020B0604020202020204" pitchFamily="34" charset="0"/>
              </a:rPr>
              <a:t>Access main site, can either:</a:t>
            </a:r>
          </a:p>
          <a:p>
            <a:pPr lvl="1">
              <a:lnSpc>
                <a:spcPct val="90000"/>
              </a:lnSpc>
              <a:spcBef>
                <a:spcPts val="600"/>
              </a:spcBef>
            </a:pPr>
            <a:r>
              <a:rPr lang="en-GB" altLang="en-US" sz="2000" dirty="0">
                <a:latin typeface="Arial" panose="020B0604020202020204" pitchFamily="34" charset="0"/>
                <a:cs typeface="Arial" panose="020B0604020202020204" pitchFamily="34" charset="0"/>
              </a:rPr>
              <a:t>Use it without full registration but Should register company details</a:t>
            </a:r>
          </a:p>
          <a:p>
            <a:pPr lvl="1">
              <a:lnSpc>
                <a:spcPct val="90000"/>
              </a:lnSpc>
              <a:spcBef>
                <a:spcPts val="600"/>
              </a:spcBef>
            </a:pPr>
            <a:r>
              <a:rPr lang="en-GB" altLang="en-US" sz="2000" dirty="0">
                <a:latin typeface="Arial" panose="020B0604020202020204" pitchFamily="34" charset="0"/>
                <a:cs typeface="Arial" panose="020B0604020202020204" pitchFamily="34" charset="0"/>
              </a:rPr>
              <a:t>EORI (formerly the VAT No.)</a:t>
            </a:r>
          </a:p>
          <a:p>
            <a:pPr marL="0" indent="0">
              <a:spcAft>
                <a:spcPts val="800"/>
              </a:spcAft>
              <a:buFont typeface="Arial" panose="020B0604020202020204" pitchFamily="34" charset="0"/>
              <a:buNone/>
            </a:pPr>
            <a:endParaRPr lang="en-US" altLang="en-US" sz="18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5D896-1700-C545-A25F-3DB778C56DFE}"/>
              </a:ext>
            </a:extLst>
          </p:cNvPr>
          <p:cNvSpPr>
            <a:spLocks noGrp="1"/>
          </p:cNvSpPr>
          <p:nvPr>
            <p:ph type="title"/>
          </p:nvPr>
        </p:nvSpPr>
        <p:spPr>
          <a:xfrm>
            <a:off x="471450" y="1180785"/>
            <a:ext cx="10051200" cy="523220"/>
          </a:xfrm>
        </p:spPr>
        <p:txBody>
          <a:bodyPr/>
          <a:lstStyle/>
          <a:p>
            <a:r>
              <a:rPr lang="en-GB" sz="4000" dirty="0"/>
              <a:t>Individual licence applications</a:t>
            </a:r>
          </a:p>
        </p:txBody>
      </p:sp>
      <p:sp>
        <p:nvSpPr>
          <p:cNvPr id="3" name="Content Placeholder 2"/>
          <p:cNvSpPr>
            <a:spLocks noGrp="1"/>
          </p:cNvSpPr>
          <p:nvPr>
            <p:ph idx="13"/>
          </p:nvPr>
        </p:nvSpPr>
        <p:spPr>
          <a:xfrm>
            <a:off x="837000" y="1802765"/>
            <a:ext cx="10033200" cy="332399"/>
          </a:xfrm>
        </p:spPr>
        <p:txBody>
          <a:bodyPr wrap="square">
            <a:spAutoFit/>
          </a:bodyPr>
          <a:lstStyle/>
          <a:p>
            <a:pPr marL="0" lvl="1" indent="0">
              <a:spcAft>
                <a:spcPts val="900"/>
              </a:spcAft>
              <a:buNone/>
            </a:pPr>
            <a:r>
              <a:rPr lang="en-US" b="1" dirty="0"/>
              <a:t>Apply online through SPIRE</a:t>
            </a:r>
          </a:p>
        </p:txBody>
      </p:sp>
      <p:pic>
        <p:nvPicPr>
          <p:cNvPr id="10" name="Picture 9" descr="A picture containing nature&#10;&#10;Description automatically generated">
            <a:extLst>
              <a:ext uri="{FF2B5EF4-FFF2-40B4-BE49-F238E27FC236}">
                <a16:creationId xmlns:a16="http://schemas.microsoft.com/office/drawing/2014/main" id="{2D3E8F22-9921-2E4C-8A66-F86F35DF4DF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520"/>
          <a:stretch/>
        </p:blipFill>
        <p:spPr>
          <a:xfrm>
            <a:off x="1335460" y="2233924"/>
            <a:ext cx="4519365" cy="3693798"/>
          </a:xfrm>
          <a:prstGeom prst="rect">
            <a:avLst/>
          </a:prstGeom>
        </p:spPr>
      </p:pic>
      <p:pic>
        <p:nvPicPr>
          <p:cNvPr id="11" name="Picture 10" descr="A picture containing nature&#10;&#10;Description automatically generated">
            <a:extLst>
              <a:ext uri="{FF2B5EF4-FFF2-40B4-BE49-F238E27FC236}">
                <a16:creationId xmlns:a16="http://schemas.microsoft.com/office/drawing/2014/main" id="{C4979ACF-4651-E643-B86B-3D1BCF0CE1B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520"/>
          <a:stretch/>
        </p:blipFill>
        <p:spPr>
          <a:xfrm>
            <a:off x="6203825" y="2233924"/>
            <a:ext cx="4519365" cy="3693798"/>
          </a:xfrm>
          <a:prstGeom prst="rect">
            <a:avLst/>
          </a:prstGeom>
        </p:spPr>
      </p:pic>
      <p:sp>
        <p:nvSpPr>
          <p:cNvPr id="6" name="Content Placeholder 2">
            <a:extLst>
              <a:ext uri="{FF2B5EF4-FFF2-40B4-BE49-F238E27FC236}">
                <a16:creationId xmlns:a16="http://schemas.microsoft.com/office/drawing/2014/main" id="{1030B795-9329-6147-BE9B-F559603BFEF1}"/>
              </a:ext>
            </a:extLst>
          </p:cNvPr>
          <p:cNvSpPr txBox="1">
            <a:spLocks/>
          </p:cNvSpPr>
          <p:nvPr/>
        </p:nvSpPr>
        <p:spPr>
          <a:xfrm>
            <a:off x="6344029" y="2330428"/>
            <a:ext cx="4200525" cy="352917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2000" lvl="1" indent="-162000">
              <a:lnSpc>
                <a:spcPct val="100000"/>
              </a:lnSpc>
              <a:spcBef>
                <a:spcPts val="0"/>
              </a:spcBef>
              <a:spcAft>
                <a:spcPts val="900"/>
              </a:spcAft>
            </a:pPr>
            <a:r>
              <a:rPr lang="en-GB" altLang="en-US" dirty="0">
                <a:solidFill>
                  <a:schemeClr val="bg1"/>
                </a:solidFill>
              </a:rPr>
              <a:t>Nature of goods</a:t>
            </a:r>
          </a:p>
          <a:p>
            <a:pPr marL="432000" lvl="2" indent="-162000">
              <a:lnSpc>
                <a:spcPct val="100000"/>
              </a:lnSpc>
              <a:spcBef>
                <a:spcPts val="0"/>
              </a:spcBef>
              <a:spcAft>
                <a:spcPts val="600"/>
              </a:spcAft>
              <a:buFont typeface="System Font Regular"/>
              <a:buChar char="–"/>
            </a:pPr>
            <a:r>
              <a:rPr lang="en-GB" altLang="en-US" sz="1800" dirty="0">
                <a:solidFill>
                  <a:schemeClr val="bg1"/>
                </a:solidFill>
              </a:rPr>
              <a:t>Military use, cryptographic, nuclear </a:t>
            </a:r>
            <a:br>
              <a:rPr lang="en-GB" altLang="en-US" sz="1800" dirty="0">
                <a:solidFill>
                  <a:schemeClr val="bg1"/>
                </a:solidFill>
              </a:rPr>
            </a:br>
            <a:r>
              <a:rPr lang="en-GB" altLang="en-US" sz="1800" dirty="0">
                <a:solidFill>
                  <a:schemeClr val="bg1"/>
                </a:solidFill>
              </a:rPr>
              <a:t>use, firearms</a:t>
            </a:r>
          </a:p>
          <a:p>
            <a:pPr marL="432000" lvl="2" indent="-162000">
              <a:lnSpc>
                <a:spcPct val="100000"/>
              </a:lnSpc>
              <a:spcBef>
                <a:spcPts val="0"/>
              </a:spcBef>
              <a:spcAft>
                <a:spcPts val="600"/>
              </a:spcAft>
              <a:buFont typeface="System Font Regular"/>
              <a:buChar char="–"/>
            </a:pPr>
            <a:r>
              <a:rPr lang="en-GB" altLang="en-US" sz="1800" dirty="0">
                <a:solidFill>
                  <a:schemeClr val="bg1"/>
                </a:solidFill>
              </a:rPr>
              <a:t>Protective marking, e.g., </a:t>
            </a:r>
            <a:br>
              <a:rPr lang="en-GB" altLang="en-US" sz="1800" dirty="0">
                <a:solidFill>
                  <a:schemeClr val="bg1"/>
                </a:solidFill>
              </a:rPr>
            </a:br>
            <a:r>
              <a:rPr lang="en-GB" altLang="en-US" sz="1800" dirty="0">
                <a:solidFill>
                  <a:schemeClr val="bg1"/>
                </a:solidFill>
              </a:rPr>
              <a:t>official-sensitive, secret</a:t>
            </a:r>
          </a:p>
          <a:p>
            <a:pPr marL="432000" lvl="2" indent="-162000">
              <a:lnSpc>
                <a:spcPct val="100000"/>
              </a:lnSpc>
              <a:spcBef>
                <a:spcPts val="0"/>
              </a:spcBef>
              <a:spcAft>
                <a:spcPts val="2200"/>
              </a:spcAft>
              <a:buFont typeface="System Font Regular"/>
              <a:buChar char="–"/>
            </a:pPr>
            <a:r>
              <a:rPr lang="en-GB" altLang="en-US" sz="1800" dirty="0">
                <a:solidFill>
                  <a:schemeClr val="bg1"/>
                </a:solidFill>
              </a:rPr>
              <a:t>Whether to be incorporated as part</a:t>
            </a:r>
            <a:br>
              <a:rPr lang="en-GB" altLang="en-US" sz="1800" dirty="0">
                <a:solidFill>
                  <a:schemeClr val="bg1"/>
                </a:solidFill>
              </a:rPr>
            </a:br>
            <a:r>
              <a:rPr lang="en-GB" altLang="en-US" sz="1800" dirty="0">
                <a:solidFill>
                  <a:schemeClr val="bg1"/>
                </a:solidFill>
              </a:rPr>
              <a:t>of some other equipment/system</a:t>
            </a:r>
          </a:p>
          <a:p>
            <a:pPr marL="162000" lvl="1" indent="-162000">
              <a:lnSpc>
                <a:spcPct val="100000"/>
              </a:lnSpc>
              <a:spcBef>
                <a:spcPts val="0"/>
              </a:spcBef>
              <a:spcAft>
                <a:spcPts val="900"/>
              </a:spcAft>
            </a:pPr>
            <a:r>
              <a:rPr lang="en-GB" altLang="en-US" dirty="0">
                <a:solidFill>
                  <a:schemeClr val="bg1"/>
                </a:solidFill>
              </a:rPr>
              <a:t>Organisation and country of destination</a:t>
            </a:r>
          </a:p>
          <a:p>
            <a:pPr marL="162000" lvl="1" indent="-162000">
              <a:lnSpc>
                <a:spcPct val="100000"/>
              </a:lnSpc>
              <a:spcBef>
                <a:spcPts val="0"/>
              </a:spcBef>
              <a:spcAft>
                <a:spcPts val="900"/>
              </a:spcAft>
            </a:pPr>
            <a:r>
              <a:rPr lang="en-GB" altLang="en-US" dirty="0">
                <a:solidFill>
                  <a:schemeClr val="bg1"/>
                </a:solidFill>
              </a:rPr>
              <a:t>Attached documents</a:t>
            </a:r>
          </a:p>
        </p:txBody>
      </p:sp>
      <p:sp>
        <p:nvSpPr>
          <p:cNvPr id="9" name="Content Placeholder 2">
            <a:extLst>
              <a:ext uri="{FF2B5EF4-FFF2-40B4-BE49-F238E27FC236}">
                <a16:creationId xmlns:a16="http://schemas.microsoft.com/office/drawing/2014/main" id="{D3A5EB0F-F24F-1D4E-ABDA-9422275F3EBB}"/>
              </a:ext>
            </a:extLst>
          </p:cNvPr>
          <p:cNvSpPr txBox="1">
            <a:spLocks/>
          </p:cNvSpPr>
          <p:nvPr/>
        </p:nvSpPr>
        <p:spPr>
          <a:xfrm>
            <a:off x="1557716" y="2380644"/>
            <a:ext cx="4186237" cy="3185487"/>
          </a:xfrm>
          <a:prstGeom prst="rect">
            <a:avLst/>
          </a:prstGeom>
        </p:spPr>
        <p:txBody>
          <a:bodyPr vert="horz" wrap="square" lIns="0" tIns="0" rIns="0" bIns="0" rtlCol="0">
            <a:spAutoFit/>
          </a:bodyPr>
          <a:lstStyle>
            <a:lvl1pPr marL="162000" indent="-162000" algn="l" defTabSz="914400" rtl="0" eaLnBrk="1" latinLnBrk="0" hangingPunct="1">
              <a:lnSpc>
                <a:spcPct val="100000"/>
              </a:lnSpc>
              <a:spcBef>
                <a:spcPts val="0"/>
              </a:spcBef>
              <a:spcAft>
                <a:spcPts val="1200"/>
              </a:spcAft>
              <a:buClr>
                <a:schemeClr val="accent1"/>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2000" lvl="1" indent="-162000">
              <a:lnSpc>
                <a:spcPct val="100000"/>
              </a:lnSpc>
              <a:spcBef>
                <a:spcPts val="0"/>
              </a:spcBef>
              <a:spcAft>
                <a:spcPts val="900"/>
              </a:spcAft>
            </a:pPr>
            <a:r>
              <a:rPr lang="en-GB" altLang="en-US" sz="1800" dirty="0">
                <a:solidFill>
                  <a:schemeClr val="bg1"/>
                </a:solidFill>
              </a:rPr>
              <a:t>Workbasket – new application</a:t>
            </a:r>
          </a:p>
          <a:p>
            <a:pPr marL="162000" lvl="1" indent="-162000">
              <a:lnSpc>
                <a:spcPct val="100000"/>
              </a:lnSpc>
              <a:spcBef>
                <a:spcPts val="0"/>
              </a:spcBef>
              <a:spcAft>
                <a:spcPts val="900"/>
              </a:spcAft>
            </a:pPr>
            <a:r>
              <a:rPr lang="en-GB" altLang="en-US" sz="1800" dirty="0">
                <a:solidFill>
                  <a:schemeClr val="bg1"/>
                </a:solidFill>
              </a:rPr>
              <a:t>Select type, e.g. SIEL and whether permanent or temporary export</a:t>
            </a:r>
          </a:p>
          <a:p>
            <a:pPr marL="162000" lvl="1" indent="-162000">
              <a:lnSpc>
                <a:spcPct val="100000"/>
              </a:lnSpc>
              <a:spcBef>
                <a:spcPts val="0"/>
              </a:spcBef>
              <a:spcAft>
                <a:spcPts val="900"/>
              </a:spcAft>
            </a:pPr>
            <a:r>
              <a:rPr lang="en-GB" altLang="en-US" sz="1800" dirty="0">
                <a:solidFill>
                  <a:schemeClr val="bg1"/>
                </a:solidFill>
              </a:rPr>
              <a:t>Your reference number</a:t>
            </a:r>
          </a:p>
          <a:p>
            <a:pPr marL="162000" lvl="1" indent="-162000">
              <a:lnSpc>
                <a:spcPct val="100000"/>
              </a:lnSpc>
              <a:spcBef>
                <a:spcPts val="0"/>
              </a:spcBef>
              <a:spcAft>
                <a:spcPts val="900"/>
              </a:spcAft>
            </a:pPr>
            <a:r>
              <a:rPr lang="en-GB" altLang="en-US" sz="1800" dirty="0">
                <a:solidFill>
                  <a:schemeClr val="bg1"/>
                </a:solidFill>
              </a:rPr>
              <a:t>Organisation applying</a:t>
            </a:r>
          </a:p>
          <a:p>
            <a:pPr marL="162000" lvl="1" indent="-162000">
              <a:lnSpc>
                <a:spcPct val="100000"/>
              </a:lnSpc>
              <a:spcBef>
                <a:spcPts val="0"/>
              </a:spcBef>
              <a:spcAft>
                <a:spcPts val="900"/>
              </a:spcAft>
            </a:pPr>
            <a:r>
              <a:rPr lang="en-GB" altLang="en-US" sz="1800" dirty="0">
                <a:solidFill>
                  <a:schemeClr val="bg1"/>
                </a:solidFill>
              </a:rPr>
              <a:t>Description and part number</a:t>
            </a:r>
          </a:p>
          <a:p>
            <a:pPr marL="162000" lvl="1" indent="-162000">
              <a:lnSpc>
                <a:spcPct val="100000"/>
              </a:lnSpc>
              <a:spcBef>
                <a:spcPts val="0"/>
              </a:spcBef>
              <a:spcAft>
                <a:spcPts val="900"/>
              </a:spcAft>
            </a:pPr>
            <a:r>
              <a:rPr lang="en-GB" altLang="en-US" sz="1800" dirty="0">
                <a:solidFill>
                  <a:schemeClr val="bg1"/>
                </a:solidFill>
              </a:rPr>
              <a:t>Relevant export control entry</a:t>
            </a:r>
          </a:p>
          <a:p>
            <a:pPr marL="162000" lvl="1" indent="-162000">
              <a:lnSpc>
                <a:spcPct val="100000"/>
              </a:lnSpc>
              <a:spcBef>
                <a:spcPts val="0"/>
              </a:spcBef>
              <a:spcAft>
                <a:spcPts val="900"/>
              </a:spcAft>
            </a:pPr>
            <a:r>
              <a:rPr lang="en-GB" altLang="en-US" sz="1800" dirty="0">
                <a:solidFill>
                  <a:schemeClr val="bg1"/>
                </a:solidFill>
              </a:rPr>
              <a:t>Quantity and value.</a:t>
            </a:r>
            <a:br>
              <a:rPr lang="en-GB" altLang="en-US" sz="1800" dirty="0">
                <a:solidFill>
                  <a:schemeClr val="bg1"/>
                </a:solidFill>
              </a:rPr>
            </a:br>
            <a:r>
              <a:rPr lang="en-GB" altLang="en-US" sz="1800" dirty="0">
                <a:solidFill>
                  <a:schemeClr val="bg1"/>
                </a:solidFill>
              </a:rPr>
              <a:t>Note: Value must be in GBP</a:t>
            </a:r>
          </a:p>
        </p:txBody>
      </p:sp>
      <p:sp>
        <p:nvSpPr>
          <p:cNvPr id="14" name="Slide Number Placeholder 13">
            <a:extLst>
              <a:ext uri="{FF2B5EF4-FFF2-40B4-BE49-F238E27FC236}">
                <a16:creationId xmlns:a16="http://schemas.microsoft.com/office/drawing/2014/main" id="{4F09A33A-BEFE-C343-BC08-7054EC250786}"/>
              </a:ext>
            </a:extLst>
          </p:cNvPr>
          <p:cNvSpPr>
            <a:spLocks noGrp="1"/>
          </p:cNvSpPr>
          <p:nvPr>
            <p:ph type="sldNum" sz="quarter" idx="12"/>
          </p:nvPr>
        </p:nvSpPr>
        <p:spPr>
          <a:xfrm>
            <a:off x="4657725" y="6457176"/>
            <a:ext cx="2743200" cy="184666"/>
          </a:xfrm>
        </p:spPr>
        <p:txBody>
          <a:bodyPr/>
          <a:lstStyle/>
          <a:p>
            <a:fld id="{DC1C2B30-68F8-E140-8F6A-84EA7724D904}" type="slidenum">
              <a:rPr lang="en-US" smtClean="0"/>
              <a:t>26</a:t>
            </a:fld>
            <a:endParaRPr lang="en-US" dirty="0"/>
          </a:p>
        </p:txBody>
      </p:sp>
      <p:sp>
        <p:nvSpPr>
          <p:cNvPr id="12" name="Footer Placeholder 1">
            <a:extLst>
              <a:ext uri="{FF2B5EF4-FFF2-40B4-BE49-F238E27FC236}">
                <a16:creationId xmlns:a16="http://schemas.microsoft.com/office/drawing/2014/main" id="{B8044127-35C0-4D75-A11B-DBD3AB007D43}"/>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9BDDFF-F7C8-C145-AF55-6651F0BA8EB8}"/>
              </a:ext>
            </a:extLst>
          </p:cNvPr>
          <p:cNvSpPr>
            <a:spLocks noGrp="1"/>
          </p:cNvSpPr>
          <p:nvPr>
            <p:ph type="title"/>
          </p:nvPr>
        </p:nvSpPr>
        <p:spPr>
          <a:xfrm>
            <a:off x="468975" y="1125882"/>
            <a:ext cx="10837200" cy="1046440"/>
          </a:xfrm>
        </p:spPr>
        <p:txBody>
          <a:bodyPr/>
          <a:lstStyle/>
          <a:p>
            <a:r>
              <a:rPr lang="en-GB" altLang="en-US" sz="4000" dirty="0"/>
              <a:t>Main types of licence applications made via SPIRE</a:t>
            </a:r>
            <a:endParaRPr lang="en-GB" sz="4000" dirty="0"/>
          </a:p>
        </p:txBody>
      </p:sp>
      <p:graphicFrame>
        <p:nvGraphicFramePr>
          <p:cNvPr id="7" name="Table 10">
            <a:extLst>
              <a:ext uri="{FF2B5EF4-FFF2-40B4-BE49-F238E27FC236}">
                <a16:creationId xmlns:a16="http://schemas.microsoft.com/office/drawing/2014/main" id="{D2480BD1-0DCA-2841-8CA0-9A4F4E9EBA2B}"/>
              </a:ext>
            </a:extLst>
          </p:cNvPr>
          <p:cNvGraphicFramePr>
            <a:graphicFrameLocks noGrp="1"/>
          </p:cNvGraphicFramePr>
          <p:nvPr>
            <p:extLst>
              <p:ext uri="{D42A27DB-BD31-4B8C-83A1-F6EECF244321}">
                <p14:modId xmlns:p14="http://schemas.microsoft.com/office/powerpoint/2010/main" val="806085745"/>
              </p:ext>
            </p:extLst>
          </p:nvPr>
        </p:nvGraphicFramePr>
        <p:xfrm>
          <a:off x="1062000" y="2447539"/>
          <a:ext cx="10040400" cy="3102720"/>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1354979710"/>
                    </a:ext>
                  </a:extLst>
                </a:gridCol>
                <a:gridCol w="8600400">
                  <a:extLst>
                    <a:ext uri="{9D8B030D-6E8A-4147-A177-3AD203B41FA5}">
                      <a16:colId xmlns:a16="http://schemas.microsoft.com/office/drawing/2014/main" val="2395156587"/>
                    </a:ext>
                  </a:extLst>
                </a:gridCol>
              </a:tblGrid>
              <a:tr h="663002">
                <a:tc>
                  <a:txBody>
                    <a:bodyPr/>
                    <a:lstStyle/>
                    <a:p>
                      <a:pPr algn="ctr"/>
                      <a:r>
                        <a:rPr lang="en-US" sz="1600" b="1" dirty="0">
                          <a:solidFill>
                            <a:schemeClr val="bg1"/>
                          </a:solidFill>
                          <a:latin typeface="Arial" panose="020B0604020202020204" pitchFamily="34" charset="0"/>
                          <a:cs typeface="Arial" panose="020B0604020202020204" pitchFamily="34" charset="0"/>
                        </a:rPr>
                        <a:t>OGEL</a:t>
                      </a:r>
                    </a:p>
                  </a:txBody>
                  <a:tcPr marL="144000" marR="108000" marT="144000" marB="144000" anchor="ctr">
                    <a:lnL w="952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indent="0" eaLnBrk="1" hangingPunct="1">
                        <a:lnSpc>
                          <a:spcPct val="100000"/>
                        </a:lnSpc>
                        <a:spcBef>
                          <a:spcPts val="0"/>
                        </a:spcBef>
                        <a:spcAft>
                          <a:spcPts val="1200"/>
                        </a:spcAft>
                        <a:buSzPct val="85000"/>
                        <a:buFont typeface="Courier New" panose="02070309020205020404" pitchFamily="49" charset="0"/>
                        <a:buNone/>
                      </a:pPr>
                      <a:r>
                        <a:rPr lang="en-GB" altLang="en-US" sz="1600" dirty="0">
                          <a:solidFill>
                            <a:schemeClr val="tx1"/>
                          </a:solidFill>
                          <a:latin typeface="Arial" panose="020B0604020202020204" pitchFamily="34" charset="0"/>
                          <a:cs typeface="Arial" panose="020B0604020202020204" pitchFamily="34" charset="0"/>
                        </a:rPr>
                        <a:t>Exporters must register before first use. Need to adhere to terms and conditions. Reporting requirements. Use of the licence will be audited by the ECJU</a:t>
                      </a:r>
                    </a:p>
                  </a:txBody>
                  <a:tcPr marL="144000" marR="108000" marT="144000" marB="144000" anchor="ctr">
                    <a:lnL w="285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rgbClr val="ECE6F0"/>
                    </a:solidFill>
                  </a:tcPr>
                </a:tc>
                <a:extLst>
                  <a:ext uri="{0D108BD9-81ED-4DB2-BD59-A6C34878D82A}">
                    <a16:rowId xmlns:a16="http://schemas.microsoft.com/office/drawing/2014/main" val="1891904515"/>
                  </a:ext>
                </a:extLst>
              </a:tr>
              <a:tr h="663002">
                <a:tc>
                  <a:txBody>
                    <a:bodyPr/>
                    <a:lstStyle/>
                    <a:p>
                      <a:pPr algn="ctr"/>
                      <a:r>
                        <a:rPr lang="en-US" sz="1600" b="1" dirty="0">
                          <a:solidFill>
                            <a:schemeClr val="bg1"/>
                          </a:solidFill>
                          <a:latin typeface="Arial" panose="020B0604020202020204" pitchFamily="34" charset="0"/>
                          <a:cs typeface="Arial" panose="020B0604020202020204" pitchFamily="34" charset="0"/>
                        </a:rPr>
                        <a:t>SIEL</a:t>
                      </a:r>
                    </a:p>
                  </a:txBody>
                  <a:tcPr marL="144000" marR="108000" marT="144000" marB="144000" anchor="ctr">
                    <a:lnL w="952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indent="0" eaLnBrk="1" hangingPunct="1">
                        <a:lnSpc>
                          <a:spcPct val="100000"/>
                        </a:lnSpc>
                        <a:spcBef>
                          <a:spcPts val="0"/>
                        </a:spcBef>
                        <a:spcAft>
                          <a:spcPts val="1200"/>
                        </a:spcAft>
                        <a:buSzPct val="85000"/>
                        <a:buNone/>
                      </a:pPr>
                      <a:r>
                        <a:rPr lang="en-GB" altLang="en-US" sz="1600" dirty="0">
                          <a:solidFill>
                            <a:schemeClr val="tx1"/>
                          </a:solidFill>
                          <a:latin typeface="Arial" panose="020B0604020202020204" pitchFamily="34" charset="0"/>
                          <a:cs typeface="Arial" panose="020B0604020202020204" pitchFamily="34" charset="0"/>
                        </a:rPr>
                        <a:t>Application for a single consignee/end user – Multiple Shipments – Two years validity for specific quantities. Licence must be decremented </a:t>
                      </a:r>
                    </a:p>
                  </a:txBody>
                  <a:tcPr marL="144000" marR="108000" marT="144000" marB="144000" anchor="ctr">
                    <a:lnL w="285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179513365"/>
                  </a:ext>
                </a:extLst>
              </a:tr>
              <a:tr h="66300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OIEL</a:t>
                      </a:r>
                    </a:p>
                  </a:txBody>
                  <a:tcPr marL="144000" marR="108000" marT="144000" marB="144000" anchor="ctr">
                    <a:lnL w="952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indent="0" eaLnBrk="1" hangingPunct="1">
                        <a:lnSpc>
                          <a:spcPct val="100000"/>
                        </a:lnSpc>
                        <a:spcBef>
                          <a:spcPts val="0"/>
                        </a:spcBef>
                        <a:spcAft>
                          <a:spcPts val="1200"/>
                        </a:spcAft>
                        <a:buSzPct val="85000"/>
                        <a:buNone/>
                      </a:pPr>
                      <a:r>
                        <a:rPr lang="en-GB" altLang="en-US" sz="1600" dirty="0">
                          <a:solidFill>
                            <a:schemeClr val="tx1"/>
                          </a:solidFill>
                          <a:latin typeface="Arial" panose="020B0604020202020204" pitchFamily="34" charset="0"/>
                          <a:cs typeface="Arial" panose="020B0604020202020204" pitchFamily="34" charset="0"/>
                        </a:rPr>
                        <a:t>Covers multiple shipments to a number of countries with an unlimited quantity and value.</a:t>
                      </a:r>
                      <a:br>
                        <a:rPr lang="en-GB" altLang="en-US" sz="1600" dirty="0">
                          <a:solidFill>
                            <a:schemeClr val="tx1"/>
                          </a:solidFill>
                          <a:latin typeface="Arial" panose="020B0604020202020204" pitchFamily="34" charset="0"/>
                          <a:cs typeface="Arial" panose="020B0604020202020204" pitchFamily="34" charset="0"/>
                        </a:rPr>
                      </a:br>
                      <a:r>
                        <a:rPr lang="en-GB" altLang="en-US" sz="1600" dirty="0">
                          <a:solidFill>
                            <a:schemeClr val="tx1"/>
                          </a:solidFill>
                          <a:latin typeface="Arial" panose="020B0604020202020204" pitchFamily="34" charset="0"/>
                          <a:cs typeface="Arial" panose="020B0604020202020204" pitchFamily="34" charset="0"/>
                        </a:rPr>
                        <a:t>Longer application process than a SIEL</a:t>
                      </a:r>
                    </a:p>
                  </a:txBody>
                  <a:tcPr marL="144000" marR="108000" marT="144000" marB="144000" anchor="ctr">
                    <a:lnL w="285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ECE6F0"/>
                    </a:solidFill>
                  </a:tcPr>
                </a:tc>
                <a:extLst>
                  <a:ext uri="{0D108BD9-81ED-4DB2-BD59-A6C34878D82A}">
                    <a16:rowId xmlns:a16="http://schemas.microsoft.com/office/drawing/2014/main" val="1300570881"/>
                  </a:ext>
                </a:extLst>
              </a:tr>
              <a:tr h="66300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UGEA</a:t>
                      </a:r>
                    </a:p>
                  </a:txBody>
                  <a:tcPr marL="144000" marR="108000" marT="144000" marB="144000" anchor="ctr">
                    <a:lnL w="952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marL="0" indent="0" eaLnBrk="1" hangingPunct="1">
                        <a:lnSpc>
                          <a:spcPct val="100000"/>
                        </a:lnSpc>
                        <a:spcBef>
                          <a:spcPts val="0"/>
                        </a:spcBef>
                        <a:spcAft>
                          <a:spcPts val="1200"/>
                        </a:spcAft>
                        <a:buSzPct val="85000"/>
                        <a:buNone/>
                      </a:pPr>
                      <a:r>
                        <a:rPr lang="en-GB" altLang="en-US" sz="1600" dirty="0">
                          <a:solidFill>
                            <a:schemeClr val="tx1"/>
                          </a:solidFill>
                          <a:latin typeface="Arial" panose="020B0604020202020204" pitchFamily="34" charset="0"/>
                          <a:cs typeface="Arial" panose="020B0604020202020204" pitchFamily="34" charset="0"/>
                        </a:rPr>
                        <a:t>EU wide general authorisations covering certain shipments of dual-use products to certain destinations. (UGEA for UK post–Brexit?) </a:t>
                      </a:r>
                    </a:p>
                  </a:txBody>
                  <a:tcPr marL="144000" marR="108000" marT="144000" marB="144000" anchor="ctr">
                    <a:lnL w="285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9967312"/>
                  </a:ext>
                </a:extLst>
              </a:tr>
            </a:tbl>
          </a:graphicData>
        </a:graphic>
      </p:graphicFrame>
      <p:sp>
        <p:nvSpPr>
          <p:cNvPr id="10" name="Slide Number Placeholder 9">
            <a:extLst>
              <a:ext uri="{FF2B5EF4-FFF2-40B4-BE49-F238E27FC236}">
                <a16:creationId xmlns:a16="http://schemas.microsoft.com/office/drawing/2014/main" id="{44A36873-CFB8-AD42-9DC4-5472300B4433}"/>
              </a:ext>
            </a:extLst>
          </p:cNvPr>
          <p:cNvSpPr>
            <a:spLocks noGrp="1"/>
          </p:cNvSpPr>
          <p:nvPr>
            <p:ph type="sldNum" sz="quarter" idx="12"/>
          </p:nvPr>
        </p:nvSpPr>
        <p:spPr/>
        <p:txBody>
          <a:bodyPr/>
          <a:lstStyle/>
          <a:p>
            <a:fld id="{DC1C2B30-68F8-E140-8F6A-84EA7724D904}" type="slidenum">
              <a:rPr lang="en-US" smtClean="0"/>
              <a:t>27</a:t>
            </a:fld>
            <a:endParaRPr lang="en-US" dirty="0"/>
          </a:p>
        </p:txBody>
      </p:sp>
      <p:sp>
        <p:nvSpPr>
          <p:cNvPr id="8" name="TextBox 7">
            <a:extLst>
              <a:ext uri="{FF2B5EF4-FFF2-40B4-BE49-F238E27FC236}">
                <a16:creationId xmlns:a16="http://schemas.microsoft.com/office/drawing/2014/main" id="{FEA9C5DD-53F0-4415-8023-6020C3A55912}"/>
              </a:ext>
            </a:extLst>
          </p:cNvPr>
          <p:cNvSpPr txBox="1"/>
          <p:nvPr/>
        </p:nvSpPr>
        <p:spPr>
          <a:xfrm>
            <a:off x="1062000" y="5664304"/>
            <a:ext cx="6093068" cy="923330"/>
          </a:xfrm>
          <a:prstGeom prst="rect">
            <a:avLst/>
          </a:prstGeom>
          <a:noFill/>
        </p:spPr>
        <p:txBody>
          <a:bodyPr wrap="square">
            <a:spAutoFit/>
          </a:bodyPr>
          <a:lstStyle/>
          <a:p>
            <a:pPr algn="l" rtl="0" fontAlgn="base"/>
            <a:r>
              <a:rPr lang="en-GB" b="1" i="0" u="none" strike="noStrike" dirty="0">
                <a:solidFill>
                  <a:srgbClr val="FF0000"/>
                </a:solidFill>
                <a:effectLst/>
                <a:latin typeface="Arial" panose="020B0604020202020204" pitchFamily="34" charset="0"/>
                <a:cs typeface="Arial" panose="020B0604020202020204" pitchFamily="34" charset="0"/>
              </a:rPr>
              <a:t>WARNING!!!</a:t>
            </a:r>
            <a:r>
              <a:rPr lang="en-US" b="1" i="0" dirty="0">
                <a:solidFill>
                  <a:srgbClr val="FF0000"/>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GB" b="1" i="0" u="none" strike="noStrike" dirty="0">
                <a:solidFill>
                  <a:srgbClr val="FF0000"/>
                </a:solidFill>
                <a:effectLst/>
                <a:latin typeface="Arial" panose="020B0604020202020204" pitchFamily="34" charset="0"/>
                <a:cs typeface="Arial" panose="020B0604020202020204" pitchFamily="34" charset="0"/>
              </a:rPr>
              <a:t>CHECK CONDITIONS </a:t>
            </a:r>
            <a:r>
              <a:rPr lang="en-US" b="1" i="0" dirty="0">
                <a:solidFill>
                  <a:srgbClr val="FF0000"/>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GB" b="1" i="0" u="none" strike="noStrike" dirty="0">
                <a:solidFill>
                  <a:srgbClr val="FF0000"/>
                </a:solidFill>
                <a:effectLst/>
                <a:latin typeface="Arial" panose="020B0604020202020204" pitchFamily="34" charset="0"/>
                <a:cs typeface="Arial" panose="020B0604020202020204" pitchFamily="34" charset="0"/>
              </a:rPr>
              <a:t>KEEP RECORDS &amp; SUPPORTING DOCS</a:t>
            </a:r>
            <a:endParaRPr lang="en-US" b="1" i="0" dirty="0">
              <a:solidFill>
                <a:srgbClr val="FF0000"/>
              </a:solidFill>
              <a:effectLst/>
              <a:latin typeface="Arial" panose="020B0604020202020204" pitchFamily="34" charset="0"/>
              <a:cs typeface="Arial" panose="020B0604020202020204" pitchFamily="34" charset="0"/>
            </a:endParaRPr>
          </a:p>
        </p:txBody>
      </p:sp>
      <p:sp>
        <p:nvSpPr>
          <p:cNvPr id="11" name="Footer Placeholder 1">
            <a:extLst>
              <a:ext uri="{FF2B5EF4-FFF2-40B4-BE49-F238E27FC236}">
                <a16:creationId xmlns:a16="http://schemas.microsoft.com/office/drawing/2014/main" id="{A92B639B-7446-4A1B-B815-9A5F719A3EDD}"/>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994273-A92F-BC49-8D0B-8D96EB5B8626}"/>
              </a:ext>
            </a:extLst>
          </p:cNvPr>
          <p:cNvSpPr>
            <a:spLocks noGrp="1"/>
          </p:cNvSpPr>
          <p:nvPr>
            <p:ph type="title"/>
          </p:nvPr>
        </p:nvSpPr>
        <p:spPr>
          <a:xfrm>
            <a:off x="490500" y="1269024"/>
            <a:ext cx="10051200" cy="523220"/>
          </a:xfrm>
        </p:spPr>
        <p:txBody>
          <a:bodyPr/>
          <a:lstStyle/>
          <a:p>
            <a:r>
              <a:rPr lang="en-GB" sz="4000" dirty="0"/>
              <a:t>OGEL Checker</a:t>
            </a:r>
          </a:p>
        </p:txBody>
      </p:sp>
      <p:sp>
        <p:nvSpPr>
          <p:cNvPr id="5" name="Slide Number Placeholder 4">
            <a:extLst>
              <a:ext uri="{FF2B5EF4-FFF2-40B4-BE49-F238E27FC236}">
                <a16:creationId xmlns:a16="http://schemas.microsoft.com/office/drawing/2014/main" id="{1819503C-4071-AF47-9FF0-162CAB8A6F4D}"/>
              </a:ext>
            </a:extLst>
          </p:cNvPr>
          <p:cNvSpPr>
            <a:spLocks noGrp="1"/>
          </p:cNvSpPr>
          <p:nvPr>
            <p:ph type="sldNum" sz="quarter" idx="12"/>
          </p:nvPr>
        </p:nvSpPr>
        <p:spPr/>
        <p:txBody>
          <a:bodyPr/>
          <a:lstStyle/>
          <a:p>
            <a:fld id="{DC1C2B30-68F8-E140-8F6A-84EA7724D904}" type="slidenum">
              <a:rPr lang="en-US" smtClean="0"/>
              <a:t>28</a:t>
            </a:fld>
            <a:endParaRPr lang="en-US" dirty="0"/>
          </a:p>
        </p:txBody>
      </p:sp>
      <p:sp>
        <p:nvSpPr>
          <p:cNvPr id="9" name="TextBox 8">
            <a:extLst>
              <a:ext uri="{FF2B5EF4-FFF2-40B4-BE49-F238E27FC236}">
                <a16:creationId xmlns:a16="http://schemas.microsoft.com/office/drawing/2014/main" id="{29FCE479-502E-46DA-8DDA-5D4054D47A95}"/>
              </a:ext>
            </a:extLst>
          </p:cNvPr>
          <p:cNvSpPr txBox="1"/>
          <p:nvPr/>
        </p:nvSpPr>
        <p:spPr>
          <a:xfrm>
            <a:off x="731145" y="1885104"/>
            <a:ext cx="10841729" cy="2031325"/>
          </a:xfrm>
          <a:prstGeom prst="rect">
            <a:avLst/>
          </a:prstGeom>
          <a:noFill/>
        </p:spPr>
        <p:txBody>
          <a:bodyPr wrap="square">
            <a:spAutoFit/>
          </a:bodyPr>
          <a:lstStyle/>
          <a:p>
            <a:pPr algn="l" rtl="0" fontAlgn="base"/>
            <a:r>
              <a:rPr lang="en-GB" b="0" i="0" u="none" strike="noStrike" dirty="0">
                <a:solidFill>
                  <a:srgbClr val="000000"/>
                </a:solidFill>
                <a:effectLst/>
                <a:latin typeface="Arial" panose="020B0604020202020204" pitchFamily="34" charset="0"/>
                <a:cs typeface="Arial" panose="020B0604020202020204" pitchFamily="34" charset="0"/>
              </a:rPr>
              <a:t>The OGEL checker helps to identify if an appropriate Open General Export Licence (OGEL) exists. If so, ensure you can meet all the terms and conditions, before registering via </a:t>
            </a:r>
            <a:r>
              <a:rPr lang="en-GB" b="0" i="0" u="sng" strike="noStrike" dirty="0">
                <a:solidFill>
                  <a:srgbClr val="0563C1"/>
                </a:solidFill>
                <a:effectLst/>
                <a:latin typeface="Arial" panose="020B0604020202020204" pitchFamily="34" charset="0"/>
                <a:cs typeface="Arial" panose="020B0604020202020204" pitchFamily="34" charset="0"/>
                <a:hlinkClick r:id="rId4"/>
              </a:rPr>
              <a:t>SPIRE</a:t>
            </a:r>
            <a:r>
              <a:rPr lang="en-GB" b="0" i="0" u="none" strike="noStrike" dirty="0">
                <a:solidFill>
                  <a:srgbClr val="000000"/>
                </a:solidFill>
                <a:effectLst/>
                <a:latin typeface="Arial" panose="020B0604020202020204" pitchFamily="34" charset="0"/>
                <a:cs typeface="Arial" panose="020B0604020202020204" pitchFamily="34" charset="0"/>
              </a:rPr>
              <a:t>. </a:t>
            </a:r>
          </a:p>
          <a:p>
            <a:pPr algn="l" rtl="0" fontAlgn="base"/>
            <a:r>
              <a:rPr lang="en-GB" b="0" i="0" u="none" strike="noStrike" dirty="0">
                <a:solidFill>
                  <a:srgbClr val="000000"/>
                </a:solidFill>
                <a:effectLst/>
                <a:latin typeface="Arial" panose="020B0604020202020204" pitchFamily="34" charset="0"/>
                <a:cs typeface="Arial" panose="020B0604020202020204" pitchFamily="34" charset="0"/>
              </a:rPr>
              <a:t>If either no OGELs exist or you cannot meet all conditions, you will need to apply for a Standard Individual Export Licence (SIEL) via SPIRE. </a:t>
            </a:r>
          </a:p>
          <a:p>
            <a:pPr algn="l" rtl="0" fontAlgn="base"/>
            <a:r>
              <a:rPr lang="en-GB" b="0" i="0" u="none" strike="noStrike" dirty="0">
                <a:solidFill>
                  <a:srgbClr val="000000"/>
                </a:solidFill>
                <a:effectLst/>
                <a:latin typeface="Arial" panose="020B0604020202020204" pitchFamily="34" charset="0"/>
                <a:cs typeface="Arial" panose="020B0604020202020204" pitchFamily="34" charset="0"/>
              </a:rPr>
              <a:t>Note: Registered OGEL users are subject to ECJU compliance audits.</a:t>
            </a:r>
            <a:r>
              <a:rPr lang="en-US" b="0" i="0" dirty="0">
                <a:solidFill>
                  <a:srgbClr val="000000"/>
                </a:solidFill>
                <a:effectLst/>
                <a:latin typeface="Arial" panose="020B0604020202020204" pitchFamily="34" charset="0"/>
                <a:cs typeface="Arial" panose="020B0604020202020204" pitchFamily="34" charset="0"/>
              </a:rPr>
              <a:t>​</a:t>
            </a:r>
          </a:p>
          <a:p>
            <a:pPr algn="l" rtl="0" fontAlgn="base"/>
            <a:r>
              <a:rPr lang="en-GB" b="0" i="0" u="none" strike="noStrike" dirty="0">
                <a:solidFill>
                  <a:srgbClr val="000000"/>
                </a:solidFill>
                <a:effectLst/>
                <a:latin typeface="Arial" panose="020B0604020202020204" pitchFamily="34" charset="0"/>
                <a:cs typeface="Arial" panose="020B0604020202020204" pitchFamily="34" charset="0"/>
              </a:rPr>
              <a:t>LINK: </a:t>
            </a:r>
            <a:r>
              <a:rPr lang="en-GB" b="0" i="0" u="sng" strike="noStrike" dirty="0">
                <a:solidFill>
                  <a:srgbClr val="0563C1"/>
                </a:solidFill>
                <a:effectLst/>
                <a:latin typeface="Arial" panose="020B0604020202020204" pitchFamily="34" charset="0"/>
                <a:cs typeface="Arial" panose="020B0604020202020204" pitchFamily="34" charset="0"/>
                <a:hlinkClick r:id="rId5"/>
              </a:rPr>
              <a:t>https://www.ecochecker.trade.gov.uk/spirefox5live/fox/spire/OGEL_GOODS_CHECKER_LANDING_PAGE/new</a:t>
            </a:r>
            <a:r>
              <a:rPr lang="en-GB" b="0" i="0" u="none" strike="noStrike" dirty="0">
                <a:solidFill>
                  <a:srgbClr val="000000"/>
                </a:solidFill>
                <a:effectLst/>
                <a:latin typeface="Arial" panose="020B0604020202020204" pitchFamily="34" charset="0"/>
                <a:cs typeface="Arial" panose="020B0604020202020204" pitchFamily="34" charset="0"/>
              </a:rPr>
              <a:t> </a:t>
            </a:r>
            <a:endParaRPr lang="en-US" b="0" i="0" dirty="0">
              <a:solidFill>
                <a:srgbClr val="000000"/>
              </a:solidFill>
              <a:effectLst/>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A854F3B7-ED29-40A8-8EA9-4386DD1B66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932" y="3997631"/>
            <a:ext cx="8010856" cy="2335003"/>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
            <a:extLst>
              <a:ext uri="{FF2B5EF4-FFF2-40B4-BE49-F238E27FC236}">
                <a16:creationId xmlns:a16="http://schemas.microsoft.com/office/drawing/2014/main" id="{523152D6-667B-4951-9138-0BBDD419B7A9}"/>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extLst>
      <p:ext uri="{BB962C8B-B14F-4D97-AF65-F5344CB8AC3E}">
        <p14:creationId xmlns:p14="http://schemas.microsoft.com/office/powerpoint/2010/main" val="1358330550"/>
      </p:ext>
    </p:extLst>
  </p:cSld>
  <p:clrMapOvr>
    <a:masterClrMapping/>
  </p:clrMapOvr>
  <p:transition>
    <p:blinds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0547D-ED5A-8E44-95B3-43862EB0EF0C}"/>
              </a:ext>
            </a:extLst>
          </p:cNvPr>
          <p:cNvSpPr>
            <a:spLocks noGrp="1"/>
          </p:cNvSpPr>
          <p:nvPr>
            <p:ph type="title"/>
          </p:nvPr>
        </p:nvSpPr>
        <p:spPr>
          <a:xfrm>
            <a:off x="433350" y="1224246"/>
            <a:ext cx="10051200" cy="523220"/>
          </a:xfrm>
        </p:spPr>
        <p:txBody>
          <a:bodyPr/>
          <a:lstStyle/>
          <a:p>
            <a:r>
              <a:rPr lang="en-GB" sz="4000" dirty="0"/>
              <a:t>Supporting documents</a:t>
            </a:r>
          </a:p>
        </p:txBody>
      </p:sp>
      <p:sp>
        <p:nvSpPr>
          <p:cNvPr id="3" name="Content Placeholder 2"/>
          <p:cNvSpPr>
            <a:spLocks noGrp="1"/>
          </p:cNvSpPr>
          <p:nvPr>
            <p:ph idx="13"/>
          </p:nvPr>
        </p:nvSpPr>
        <p:spPr>
          <a:xfrm>
            <a:off x="679950" y="1999005"/>
            <a:ext cx="6657231" cy="3766159"/>
          </a:xfrm>
        </p:spPr>
        <p:txBody>
          <a:bodyPr wrap="square">
            <a:spAutoFit/>
          </a:bodyPr>
          <a:lstStyle/>
          <a:p>
            <a:pPr marL="0" indent="0" algn="l" rtl="0" fontAlgn="base">
              <a:buNone/>
            </a:pPr>
            <a:r>
              <a:rPr lang="en-GB" sz="1800" b="1" i="0" u="none" strike="noStrike" dirty="0">
                <a:solidFill>
                  <a:srgbClr val="000000"/>
                </a:solidFill>
                <a:effectLst/>
              </a:rPr>
              <a:t>SIEL applications:</a:t>
            </a:r>
            <a:r>
              <a:rPr lang="en-US" sz="1800" b="0" i="0" dirty="0">
                <a:solidFill>
                  <a:srgbClr val="000000"/>
                </a:solidFill>
                <a:effectLst/>
              </a:rPr>
              <a:t>​</a:t>
            </a:r>
          </a:p>
          <a:p>
            <a:pPr algn="l" rtl="0" fontAlgn="base">
              <a:buFont typeface="Arial" panose="020B0604020202020204" pitchFamily="34" charset="0"/>
              <a:buChar char="•"/>
            </a:pPr>
            <a:r>
              <a:rPr lang="en-GB" sz="1800" b="0" i="0" u="none" strike="noStrike" dirty="0">
                <a:solidFill>
                  <a:srgbClr val="000000"/>
                </a:solidFill>
                <a:effectLst/>
              </a:rPr>
              <a:t>Official end user undertaking </a:t>
            </a:r>
            <a:r>
              <a:rPr lang="en-US" sz="1800" b="0" i="0" dirty="0">
                <a:solidFill>
                  <a:srgbClr val="000000"/>
                </a:solidFill>
                <a:effectLst/>
              </a:rPr>
              <a:t>​</a:t>
            </a:r>
          </a:p>
          <a:p>
            <a:pPr lvl="1" fontAlgn="base">
              <a:buClr>
                <a:schemeClr val="accent1"/>
              </a:buClr>
            </a:pPr>
            <a:r>
              <a:rPr lang="en-GB" sz="1800" b="0" i="0" u="none" strike="noStrike" dirty="0">
                <a:solidFill>
                  <a:srgbClr val="000000"/>
                </a:solidFill>
                <a:effectLst/>
              </a:rPr>
              <a:t>Original wet ink copy must be kept on record </a:t>
            </a:r>
            <a:r>
              <a:rPr lang="en-US" sz="1800" b="0" i="0" dirty="0">
                <a:solidFill>
                  <a:srgbClr val="000000"/>
                </a:solidFill>
                <a:effectLst/>
              </a:rPr>
              <a:t>​</a:t>
            </a:r>
          </a:p>
          <a:p>
            <a:pPr lvl="1" fontAlgn="base">
              <a:buClr>
                <a:schemeClr val="accent1"/>
              </a:buClr>
            </a:pPr>
            <a:r>
              <a:rPr lang="en-GB" sz="1800" b="0" i="0" u="none" strike="noStrike" dirty="0">
                <a:solidFill>
                  <a:srgbClr val="000000"/>
                </a:solidFill>
                <a:effectLst/>
              </a:rPr>
              <a:t>Must be on company letter head </a:t>
            </a:r>
            <a:r>
              <a:rPr lang="en-US" sz="1800" b="0" i="0" dirty="0">
                <a:solidFill>
                  <a:srgbClr val="000000"/>
                </a:solidFill>
                <a:effectLst/>
              </a:rPr>
              <a:t>​</a:t>
            </a:r>
          </a:p>
          <a:p>
            <a:pPr algn="l" rtl="0" fontAlgn="base">
              <a:buFont typeface="Arial" panose="020B0604020202020204" pitchFamily="34" charset="0"/>
              <a:buChar char="•"/>
            </a:pPr>
            <a:r>
              <a:rPr lang="en-GB" sz="1800" b="0" i="0" u="none" strike="noStrike" dirty="0">
                <a:solidFill>
                  <a:srgbClr val="000000"/>
                </a:solidFill>
                <a:effectLst/>
              </a:rPr>
              <a:t>Technical specifications, brochures and/or data sheets</a:t>
            </a:r>
            <a:r>
              <a:rPr lang="en-US" sz="1800" b="0" i="0" dirty="0">
                <a:solidFill>
                  <a:srgbClr val="000000"/>
                </a:solidFill>
                <a:effectLst/>
              </a:rPr>
              <a:t>​</a:t>
            </a:r>
          </a:p>
          <a:p>
            <a:pPr marL="0" indent="0" algn="l" rtl="0" fontAlgn="base">
              <a:buNone/>
            </a:pPr>
            <a:r>
              <a:rPr lang="en-GB" sz="1800" b="1" i="0" u="none" strike="noStrike" dirty="0">
                <a:solidFill>
                  <a:srgbClr val="000000"/>
                </a:solidFill>
                <a:effectLst/>
              </a:rPr>
              <a:t>OGELs:</a:t>
            </a:r>
            <a:r>
              <a:rPr lang="en-US" sz="1800" b="0" i="0" dirty="0">
                <a:solidFill>
                  <a:srgbClr val="000000"/>
                </a:solidFill>
                <a:effectLst/>
              </a:rPr>
              <a:t>​</a:t>
            </a:r>
          </a:p>
          <a:p>
            <a:pPr algn="l" rtl="0" fontAlgn="base">
              <a:buFont typeface="Arial" panose="020B0604020202020204" pitchFamily="34" charset="0"/>
              <a:buChar char="•"/>
            </a:pPr>
            <a:r>
              <a:rPr lang="en-GB" sz="1800" b="0" i="0" u="none" strike="noStrike" dirty="0">
                <a:solidFill>
                  <a:srgbClr val="000000"/>
                </a:solidFill>
                <a:effectLst/>
              </a:rPr>
              <a:t>Some require supporting documentation, often a  Consignee undertaking</a:t>
            </a:r>
            <a:r>
              <a:rPr lang="en-US" sz="1800" b="0" i="0" dirty="0">
                <a:solidFill>
                  <a:srgbClr val="000000"/>
                </a:solidFill>
                <a:effectLst/>
              </a:rPr>
              <a:t>​</a:t>
            </a:r>
          </a:p>
          <a:p>
            <a:pPr algn="l" rtl="0" fontAlgn="base">
              <a:buFont typeface="Arial" panose="020B0604020202020204" pitchFamily="34" charset="0"/>
              <a:buChar char="•"/>
            </a:pPr>
            <a:r>
              <a:rPr lang="en-GB" sz="1800" b="0" i="0" u="none" strike="noStrike" dirty="0">
                <a:solidFill>
                  <a:srgbClr val="000000"/>
                </a:solidFill>
                <a:effectLst/>
              </a:rPr>
              <a:t>It depends on the Terms and Conditions of the licence</a:t>
            </a:r>
            <a:r>
              <a:rPr lang="en-US" sz="1800" b="0" i="0" dirty="0">
                <a:solidFill>
                  <a:srgbClr val="000000"/>
                </a:solidFill>
                <a:effectLst/>
              </a:rPr>
              <a:t>​</a:t>
            </a:r>
          </a:p>
          <a:p>
            <a:pPr marL="0" indent="0" algn="l" rtl="0" fontAlgn="base">
              <a:buNone/>
            </a:pPr>
            <a:r>
              <a:rPr lang="en-GB" sz="1800" b="0" i="0" u="none" strike="noStrike" dirty="0">
                <a:solidFill>
                  <a:srgbClr val="000000"/>
                </a:solidFill>
                <a:effectLst/>
              </a:rPr>
              <a:t>You can upload supporting documents to the SPIRE application</a:t>
            </a:r>
            <a:endParaRPr lang="en-US" sz="1800" b="0" i="0" dirty="0">
              <a:solidFill>
                <a:srgbClr val="000000"/>
              </a:solidFill>
              <a:effectLst/>
            </a:endParaRPr>
          </a:p>
        </p:txBody>
      </p:sp>
      <p:sp>
        <p:nvSpPr>
          <p:cNvPr id="6" name="Slide Number Placeholder 5">
            <a:extLst>
              <a:ext uri="{FF2B5EF4-FFF2-40B4-BE49-F238E27FC236}">
                <a16:creationId xmlns:a16="http://schemas.microsoft.com/office/drawing/2014/main" id="{F4A1D287-AC4C-AF46-A663-5C8D994C06F7}"/>
              </a:ext>
            </a:extLst>
          </p:cNvPr>
          <p:cNvSpPr>
            <a:spLocks noGrp="1"/>
          </p:cNvSpPr>
          <p:nvPr>
            <p:ph type="sldNum" sz="quarter" idx="12"/>
          </p:nvPr>
        </p:nvSpPr>
        <p:spPr/>
        <p:txBody>
          <a:bodyPr/>
          <a:lstStyle/>
          <a:p>
            <a:fld id="{DC1C2B30-68F8-E140-8F6A-84EA7724D904}" type="slidenum">
              <a:rPr lang="en-US" smtClean="0"/>
              <a:t>29</a:t>
            </a:fld>
            <a:endParaRPr lang="en-US" dirty="0"/>
          </a:p>
        </p:txBody>
      </p:sp>
      <p:pic>
        <p:nvPicPr>
          <p:cNvPr id="4098" name="Picture 2">
            <a:extLst>
              <a:ext uri="{FF2B5EF4-FFF2-40B4-BE49-F238E27FC236}">
                <a16:creationId xmlns:a16="http://schemas.microsoft.com/office/drawing/2014/main" id="{5A90E5BE-12E5-46F5-BCE0-B8A142613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803958"/>
            <a:ext cx="4332569" cy="39612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8DB4F68-7306-48FC-9E2D-9A9EB103234B}"/>
              </a:ext>
            </a:extLst>
          </p:cNvPr>
          <p:cNvSpPr txBox="1"/>
          <p:nvPr/>
        </p:nvSpPr>
        <p:spPr>
          <a:xfrm>
            <a:off x="7467600" y="1283298"/>
            <a:ext cx="3839308" cy="369332"/>
          </a:xfrm>
          <a:prstGeom prst="rect">
            <a:avLst/>
          </a:prstGeom>
          <a:noFill/>
        </p:spPr>
        <p:txBody>
          <a:bodyPr wrap="square">
            <a:spAutoFit/>
          </a:bodyPr>
          <a:lstStyle/>
          <a:p>
            <a:r>
              <a:rPr lang="en-GB" b="1" i="0" dirty="0">
                <a:solidFill>
                  <a:schemeClr val="accent1"/>
                </a:solidFill>
                <a:effectLst/>
                <a:latin typeface="Arial" panose="020B0604020202020204" pitchFamily="34" charset="0"/>
                <a:cs typeface="Arial" panose="020B0604020202020204" pitchFamily="34" charset="0"/>
              </a:rPr>
              <a:t>End User Undertaking (SIEL’s)</a:t>
            </a:r>
            <a:endParaRPr lang="en-GB" b="1" dirty="0">
              <a:solidFill>
                <a:schemeClr val="accent1"/>
              </a:solidFill>
              <a:latin typeface="Arial" panose="020B0604020202020204" pitchFamily="34" charset="0"/>
              <a:cs typeface="Arial" panose="020B0604020202020204" pitchFamily="34" charset="0"/>
            </a:endParaRPr>
          </a:p>
        </p:txBody>
      </p:sp>
      <p:sp>
        <p:nvSpPr>
          <p:cNvPr id="8" name="Footer Placeholder 1">
            <a:extLst>
              <a:ext uri="{FF2B5EF4-FFF2-40B4-BE49-F238E27FC236}">
                <a16:creationId xmlns:a16="http://schemas.microsoft.com/office/drawing/2014/main" id="{43A6B9ED-5B52-44F3-8920-9B20A8A6765F}"/>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0BED3-4F92-BC4D-931B-78354559F334}"/>
              </a:ext>
            </a:extLst>
          </p:cNvPr>
          <p:cNvSpPr>
            <a:spLocks noGrp="1"/>
          </p:cNvSpPr>
          <p:nvPr>
            <p:ph type="ctrTitle"/>
          </p:nvPr>
        </p:nvSpPr>
        <p:spPr>
          <a:xfrm>
            <a:off x="4201610" y="2110311"/>
            <a:ext cx="6165015" cy="1569660"/>
          </a:xfrm>
        </p:spPr>
        <p:txBody>
          <a:bodyPr/>
          <a:lstStyle/>
          <a:p>
            <a:pPr defTabSz="306000"/>
            <a:r>
              <a:rPr lang="en-GB" dirty="0"/>
              <a:t>EXPORT SKILLS</a:t>
            </a:r>
            <a:br>
              <a:rPr lang="en-GB" dirty="0"/>
            </a:br>
            <a:r>
              <a:rPr lang="en-GB" dirty="0"/>
              <a:t>	WORKSHOP</a:t>
            </a:r>
          </a:p>
        </p:txBody>
      </p:sp>
      <p:sp>
        <p:nvSpPr>
          <p:cNvPr id="6" name="Text Placeholder 5">
            <a:extLst>
              <a:ext uri="{FF2B5EF4-FFF2-40B4-BE49-F238E27FC236}">
                <a16:creationId xmlns:a16="http://schemas.microsoft.com/office/drawing/2014/main" id="{A3083375-0F5A-144E-B5C1-299F69593562}"/>
              </a:ext>
            </a:extLst>
          </p:cNvPr>
          <p:cNvSpPr>
            <a:spLocks noGrp="1"/>
          </p:cNvSpPr>
          <p:nvPr>
            <p:ph type="body" sz="quarter" idx="13"/>
          </p:nvPr>
        </p:nvSpPr>
        <p:spPr>
          <a:xfrm>
            <a:off x="4664714" y="3838238"/>
            <a:ext cx="5814925" cy="914096"/>
          </a:xfrm>
        </p:spPr>
        <p:txBody>
          <a:bodyPr/>
          <a:lstStyle/>
          <a:p>
            <a:r>
              <a:rPr lang="en-GB" dirty="0"/>
              <a:t>Module 6 – Export Controls</a:t>
            </a:r>
            <a:br>
              <a:rPr lang="en-GB" dirty="0"/>
            </a:br>
            <a:r>
              <a:rPr lang="en-GB" b="1" i="0" u="none" strike="noStrike" dirty="0">
                <a:solidFill>
                  <a:srgbClr val="FFFFFF"/>
                </a:solidFill>
                <a:effectLst/>
                <a:latin typeface="Arial" panose="020B0604020202020204" pitchFamily="34" charset="0"/>
              </a:rPr>
              <a:t>Presented by Jade Forshaw, Trade,  Compliance Consultant </a:t>
            </a:r>
            <a:r>
              <a:rPr lang="en-GB" b="0" i="0" dirty="0">
                <a:solidFill>
                  <a:srgbClr val="000000"/>
                </a:solidFill>
                <a:effectLst/>
                <a:latin typeface="Arial" panose="020B0604020202020204" pitchFamily="34" charset="0"/>
              </a:rPr>
              <a:t>​ </a:t>
            </a:r>
            <a:endParaRPr lang="en-GB" dirty="0"/>
          </a:p>
        </p:txBody>
      </p:sp>
      <p:pic>
        <p:nvPicPr>
          <p:cNvPr id="10" name="Picture Placeholder 7" descr="A picture containing person, dark&#10;&#10;Description automatically generated">
            <a:extLst>
              <a:ext uri="{FF2B5EF4-FFF2-40B4-BE49-F238E27FC236}">
                <a16:creationId xmlns:a16="http://schemas.microsoft.com/office/drawing/2014/main" id="{299F881F-B9FC-D841-8B7F-657685AFCE5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71034" y="539496"/>
            <a:ext cx="4974336" cy="6310567"/>
          </a:xfrm>
        </p:spPr>
      </p:pic>
      <p:sp>
        <p:nvSpPr>
          <p:cNvPr id="11" name="Slide Number Placeholder 10">
            <a:extLst>
              <a:ext uri="{FF2B5EF4-FFF2-40B4-BE49-F238E27FC236}">
                <a16:creationId xmlns:a16="http://schemas.microsoft.com/office/drawing/2014/main" id="{479DE881-FA31-744D-9165-16DE8CC76520}"/>
              </a:ext>
            </a:extLst>
          </p:cNvPr>
          <p:cNvSpPr>
            <a:spLocks noGrp="1"/>
          </p:cNvSpPr>
          <p:nvPr>
            <p:ph type="sldNum" sz="quarter" idx="12"/>
          </p:nvPr>
        </p:nvSpPr>
        <p:spPr/>
        <p:txBody>
          <a:bodyPr/>
          <a:lstStyle/>
          <a:p>
            <a:fld id="{DC1C2B30-68F8-E140-8F6A-84EA7724D904}" type="slidenum">
              <a:rPr lang="en-US" smtClean="0"/>
              <a:t>3</a:t>
            </a:fld>
            <a:endParaRPr lang="en-US" dirty="0"/>
          </a:p>
        </p:txBody>
      </p:sp>
      <p:sp>
        <p:nvSpPr>
          <p:cNvPr id="7" name="TextBox 6">
            <a:extLst>
              <a:ext uri="{FF2B5EF4-FFF2-40B4-BE49-F238E27FC236}">
                <a16:creationId xmlns:a16="http://schemas.microsoft.com/office/drawing/2014/main" id="{E8027CF5-58A5-44E1-9EB9-CDC2D44F926C}"/>
              </a:ext>
            </a:extLst>
          </p:cNvPr>
          <p:cNvSpPr txBox="1"/>
          <p:nvPr/>
        </p:nvSpPr>
        <p:spPr>
          <a:xfrm>
            <a:off x="4168810" y="5651020"/>
            <a:ext cx="6097712" cy="646331"/>
          </a:xfrm>
          <a:prstGeom prst="rect">
            <a:avLst/>
          </a:prstGeom>
          <a:noFill/>
        </p:spPr>
        <p:txBody>
          <a:bodyPr wrap="square">
            <a:spAutoFit/>
          </a:bodyPr>
          <a:lstStyle/>
          <a:p>
            <a:pPr algn="ctr"/>
            <a:r>
              <a:rPr lang="en-GB" i="0" u="none" strike="noStrike" dirty="0">
                <a:effectLst/>
                <a:latin typeface="Arial" panose="020B0604020202020204" pitchFamily="34" charset="0"/>
              </a:rPr>
              <a:t>Connect with Jade on LinkedIn -</a:t>
            </a:r>
            <a:r>
              <a:rPr lang="en-GB" i="0" u="none" strike="noStrike" dirty="0">
                <a:solidFill>
                  <a:schemeClr val="accent1"/>
                </a:solidFill>
                <a:effectLst/>
                <a:latin typeface="Arial" panose="020B0604020202020204" pitchFamily="34" charset="0"/>
              </a:rPr>
              <a:t> </a:t>
            </a:r>
            <a:r>
              <a:rPr lang="en-GB" i="0" u="sng" strike="noStrike" dirty="0">
                <a:solidFill>
                  <a:schemeClr val="accent1"/>
                </a:solidFill>
                <a:effectLst/>
                <a:latin typeface="Arial" panose="020B0604020202020204" pitchFamily="34" charset="0"/>
                <a:hlinkClick r:id="rId4">
                  <a:extLst>
                    <a:ext uri="{A12FA001-AC4F-418D-AE19-62706E023703}">
                      <ahyp:hlinkClr xmlns:ahyp="http://schemas.microsoft.com/office/drawing/2018/hyperlinkcolor" val="tx"/>
                    </a:ext>
                  </a:extLst>
                </a:hlinkClick>
              </a:rPr>
              <a:t>https://www.linkedin.com/in/jade-forshaw-0a843258</a:t>
            </a:r>
            <a:r>
              <a:rPr lang="en-GB" b="1" i="0" u="sng" strike="noStrike" dirty="0">
                <a:solidFill>
                  <a:schemeClr val="accent1"/>
                </a:solidFill>
                <a:effectLst/>
                <a:latin typeface="Arial" panose="020B0604020202020204" pitchFamily="34" charset="0"/>
                <a:hlinkClick r:id="rId4">
                  <a:extLst>
                    <a:ext uri="{A12FA001-AC4F-418D-AE19-62706E023703}">
                      <ahyp:hlinkClr xmlns:ahyp="http://schemas.microsoft.com/office/drawing/2018/hyperlinkcolor" val="tx"/>
                    </a:ext>
                  </a:extLst>
                </a:hlinkClick>
              </a:rPr>
              <a:t>/</a:t>
            </a:r>
            <a:r>
              <a:rPr lang="en-GB" b="1" i="0" u="none" strike="noStrike" dirty="0">
                <a:solidFill>
                  <a:schemeClr val="accent1"/>
                </a:solidFill>
                <a:effectLst/>
                <a:latin typeface="Arial" panose="020B0604020202020204" pitchFamily="34" charset="0"/>
              </a:rPr>
              <a:t> </a:t>
            </a:r>
            <a:endParaRPr lang="en-GB" dirty="0">
              <a:solidFill>
                <a:schemeClr val="accent1"/>
              </a:solidFill>
            </a:endParaRPr>
          </a:p>
        </p:txBody>
      </p:sp>
    </p:spTree>
    <p:extLst>
      <p:ext uri="{BB962C8B-B14F-4D97-AF65-F5344CB8AC3E}">
        <p14:creationId xmlns:p14="http://schemas.microsoft.com/office/powerpoint/2010/main" val="278318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0547D-ED5A-8E44-95B3-43862EB0EF0C}"/>
              </a:ext>
            </a:extLst>
          </p:cNvPr>
          <p:cNvSpPr>
            <a:spLocks noGrp="1"/>
          </p:cNvSpPr>
          <p:nvPr>
            <p:ph type="title"/>
          </p:nvPr>
        </p:nvSpPr>
        <p:spPr>
          <a:xfrm>
            <a:off x="490500" y="1189522"/>
            <a:ext cx="10051200" cy="523220"/>
          </a:xfrm>
        </p:spPr>
        <p:txBody>
          <a:bodyPr/>
          <a:lstStyle/>
          <a:p>
            <a:r>
              <a:rPr lang="en-GB" sz="4000" dirty="0"/>
              <a:t>Conditions &amp; Checks</a:t>
            </a:r>
          </a:p>
        </p:txBody>
      </p:sp>
      <p:sp>
        <p:nvSpPr>
          <p:cNvPr id="6" name="Slide Number Placeholder 5">
            <a:extLst>
              <a:ext uri="{FF2B5EF4-FFF2-40B4-BE49-F238E27FC236}">
                <a16:creationId xmlns:a16="http://schemas.microsoft.com/office/drawing/2014/main" id="{F4A1D287-AC4C-AF46-A663-5C8D994C06F7}"/>
              </a:ext>
            </a:extLst>
          </p:cNvPr>
          <p:cNvSpPr>
            <a:spLocks noGrp="1"/>
          </p:cNvSpPr>
          <p:nvPr>
            <p:ph type="sldNum" sz="quarter" idx="12"/>
          </p:nvPr>
        </p:nvSpPr>
        <p:spPr/>
        <p:txBody>
          <a:bodyPr/>
          <a:lstStyle/>
          <a:p>
            <a:fld id="{DC1C2B30-68F8-E140-8F6A-84EA7724D904}" type="slidenum">
              <a:rPr lang="en-US" smtClean="0"/>
              <a:t>30</a:t>
            </a:fld>
            <a:endParaRPr lang="en-US" dirty="0"/>
          </a:p>
        </p:txBody>
      </p:sp>
      <p:sp>
        <p:nvSpPr>
          <p:cNvPr id="11" name="TextBox 10">
            <a:extLst>
              <a:ext uri="{FF2B5EF4-FFF2-40B4-BE49-F238E27FC236}">
                <a16:creationId xmlns:a16="http://schemas.microsoft.com/office/drawing/2014/main" id="{F9DC313D-31E7-41AC-9221-6AEF6F3667D6}"/>
              </a:ext>
            </a:extLst>
          </p:cNvPr>
          <p:cNvSpPr txBox="1"/>
          <p:nvPr/>
        </p:nvSpPr>
        <p:spPr>
          <a:xfrm>
            <a:off x="490500" y="1843950"/>
            <a:ext cx="5831169" cy="3170099"/>
          </a:xfrm>
          <a:prstGeom prst="rect">
            <a:avLst/>
          </a:prstGeom>
          <a:noFill/>
        </p:spPr>
        <p:txBody>
          <a:bodyPr wrap="square">
            <a:spAutoFit/>
          </a:bodyPr>
          <a:lstStyle/>
          <a:p>
            <a:pPr algn="l" rtl="0" fontAlgn="base">
              <a:buClr>
                <a:schemeClr val="accent1"/>
              </a:buClr>
            </a:pPr>
            <a:r>
              <a:rPr lang="en-GB" sz="2000" b="0" i="0" u="none" strike="noStrike" dirty="0">
                <a:solidFill>
                  <a:srgbClr val="000000"/>
                </a:solidFill>
                <a:effectLst/>
                <a:latin typeface="Arial" panose="020B0604020202020204" pitchFamily="34" charset="0"/>
                <a:cs typeface="Arial" panose="020B0604020202020204" pitchFamily="34" charset="0"/>
              </a:rPr>
              <a:t>You must ensure the Commercial invoice contains:</a:t>
            </a:r>
            <a:r>
              <a:rPr lang="en-US" sz="2000" b="0" i="0" dirty="0">
                <a:solidFill>
                  <a:srgbClr val="000000"/>
                </a:solidFill>
                <a:effectLst/>
                <a:latin typeface="Arial" panose="020B0604020202020204" pitchFamily="34" charset="0"/>
                <a:cs typeface="Arial" panose="020B0604020202020204" pitchFamily="34" charset="0"/>
              </a:rPr>
              <a:t>​</a:t>
            </a:r>
          </a:p>
          <a:p>
            <a:pPr marL="285750" indent="-285750" algn="l" rtl="0" fontAlgn="base">
              <a:buClr>
                <a:schemeClr val="accent1"/>
              </a:buClr>
              <a:buFont typeface="Arial" panose="020B0604020202020204" pitchFamily="34" charset="0"/>
              <a:buChar char="•"/>
            </a:pPr>
            <a:r>
              <a:rPr lang="en-GB" sz="2000" b="0" i="0" u="none" strike="noStrike" dirty="0">
                <a:solidFill>
                  <a:srgbClr val="000000"/>
                </a:solidFill>
                <a:effectLst/>
                <a:latin typeface="Arial" panose="020B0604020202020204" pitchFamily="34" charset="0"/>
                <a:cs typeface="Arial" panose="020B0604020202020204" pitchFamily="34" charset="0"/>
              </a:rPr>
              <a:t>Export control number for each item </a:t>
            </a:r>
            <a:r>
              <a:rPr lang="en-US" sz="2000" b="0" i="0" dirty="0">
                <a:solidFill>
                  <a:srgbClr val="000000"/>
                </a:solidFill>
                <a:effectLst/>
                <a:latin typeface="Arial" panose="020B0604020202020204" pitchFamily="34" charset="0"/>
                <a:cs typeface="Arial" panose="020B0604020202020204" pitchFamily="34" charset="0"/>
              </a:rPr>
              <a:t>​</a:t>
            </a:r>
          </a:p>
          <a:p>
            <a:pPr marL="285750" indent="-285750" algn="l" rtl="0" fontAlgn="base">
              <a:buClr>
                <a:schemeClr val="accent1"/>
              </a:buClr>
              <a:buFont typeface="Arial" panose="020B0604020202020204" pitchFamily="34" charset="0"/>
              <a:buChar char="•"/>
            </a:pPr>
            <a:r>
              <a:rPr lang="en-GB" sz="2000" b="0" i="0" u="none" strike="noStrike" dirty="0">
                <a:solidFill>
                  <a:srgbClr val="000000"/>
                </a:solidFill>
                <a:effectLst/>
                <a:latin typeface="Arial" panose="020B0604020202020204" pitchFamily="34" charset="0"/>
                <a:cs typeface="Arial" panose="020B0604020202020204" pitchFamily="34" charset="0"/>
              </a:rPr>
              <a:t>Export licence number </a:t>
            </a:r>
            <a:r>
              <a:rPr lang="en-US" sz="2000" b="0" i="0" dirty="0">
                <a:solidFill>
                  <a:srgbClr val="000000"/>
                </a:solidFill>
                <a:effectLst/>
                <a:latin typeface="Arial" panose="020B0604020202020204" pitchFamily="34" charset="0"/>
                <a:cs typeface="Arial" panose="020B0604020202020204" pitchFamily="34" charset="0"/>
              </a:rPr>
              <a:t>​</a:t>
            </a:r>
          </a:p>
          <a:p>
            <a:pPr marL="342900" indent="-342900" algn="l" rtl="0" fontAlgn="base">
              <a:buClr>
                <a:schemeClr val="accent1"/>
              </a:buClr>
              <a:buFont typeface="Arial" panose="020B0604020202020204" pitchFamily="34" charset="0"/>
              <a:buChar char="•"/>
            </a:pPr>
            <a:r>
              <a:rPr lang="en-GB" sz="2000" b="0" i="0" u="none" strike="noStrike" dirty="0">
                <a:solidFill>
                  <a:srgbClr val="000000"/>
                </a:solidFill>
                <a:effectLst/>
                <a:latin typeface="Arial" panose="020B0604020202020204" pitchFamily="34" charset="0"/>
                <a:cs typeface="Arial" panose="020B0604020202020204" pitchFamily="34" charset="0"/>
              </a:rPr>
              <a:t>Destination control statement </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buClr>
                <a:schemeClr val="accent1"/>
              </a:buClr>
            </a:pPr>
            <a:r>
              <a:rPr lang="en-GB" sz="2000" b="0" i="0" u="none" strike="noStrike" dirty="0">
                <a:solidFill>
                  <a:srgbClr val="000000"/>
                </a:solidFill>
                <a:effectLst/>
                <a:latin typeface="Arial" panose="020B0604020202020204" pitchFamily="34" charset="0"/>
                <a:cs typeface="Arial" panose="020B0604020202020204" pitchFamily="34" charset="0"/>
              </a:rPr>
              <a:t>The above items are controlled under ECN??? And are to be shipped using export licence number ?????/??????</a:t>
            </a:r>
            <a:r>
              <a:rPr lang="en-US" sz="2000" b="0" i="0" dirty="0">
                <a:solidFill>
                  <a:srgbClr val="000000"/>
                </a:solidFill>
                <a:effectLst/>
                <a:latin typeface="Arial" panose="020B0604020202020204" pitchFamily="34" charset="0"/>
                <a:cs typeface="Arial" panose="020B0604020202020204" pitchFamily="34" charset="0"/>
              </a:rPr>
              <a:t>​</a:t>
            </a:r>
          </a:p>
          <a:p>
            <a:pPr algn="l" rtl="0" fontAlgn="base">
              <a:buClr>
                <a:schemeClr val="accent1"/>
              </a:buClr>
            </a:pPr>
            <a:r>
              <a:rPr lang="en-GB" sz="2000" b="0" i="0" u="none" strike="noStrike" dirty="0">
                <a:solidFill>
                  <a:srgbClr val="000000"/>
                </a:solidFill>
                <a:effectLst/>
                <a:latin typeface="Arial" panose="020B0604020202020204" pitchFamily="34" charset="0"/>
                <a:cs typeface="Arial" panose="020B0604020202020204" pitchFamily="34" charset="0"/>
              </a:rPr>
              <a:t>If re-exported these items may require an export licence</a:t>
            </a:r>
            <a:endParaRPr lang="en-US" sz="2000" b="0" i="0" dirty="0">
              <a:solidFill>
                <a:srgbClr val="000000"/>
              </a:solidFill>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3DB6006-7150-40DD-B209-D93C611860A6}"/>
              </a:ext>
            </a:extLst>
          </p:cNvPr>
          <p:cNvSpPr txBox="1"/>
          <p:nvPr/>
        </p:nvSpPr>
        <p:spPr>
          <a:xfrm>
            <a:off x="6321668" y="1798338"/>
            <a:ext cx="5379831" cy="2554545"/>
          </a:xfrm>
          <a:prstGeom prst="rect">
            <a:avLst/>
          </a:prstGeom>
          <a:noFill/>
        </p:spPr>
        <p:txBody>
          <a:bodyPr wrap="square">
            <a:spAutoFit/>
          </a:bodyPr>
          <a:lstStyle/>
          <a:p>
            <a:pPr algn="l" rtl="0" fontAlgn="base"/>
            <a:r>
              <a:rPr lang="en-GB" sz="2000" b="0" i="0" u="none" strike="noStrike" dirty="0">
                <a:solidFill>
                  <a:srgbClr val="000000"/>
                </a:solidFill>
                <a:effectLst/>
                <a:latin typeface="Arial" panose="020B0604020202020204" pitchFamily="34" charset="0"/>
                <a:cs typeface="Arial" panose="020B0604020202020204" pitchFamily="34" charset="0"/>
              </a:rPr>
              <a:t>You must ensure the C88 doc has the correct code and licence number:</a:t>
            </a:r>
            <a:r>
              <a:rPr lang="en-US" sz="2000" b="0" i="0" dirty="0">
                <a:solidFill>
                  <a:srgbClr val="000000"/>
                </a:solidFill>
                <a:effectLst/>
                <a:latin typeface="Arial" panose="020B0604020202020204" pitchFamily="34" charset="0"/>
                <a:cs typeface="Arial" panose="020B0604020202020204" pitchFamily="34" charset="0"/>
              </a:rPr>
              <a:t>​</a:t>
            </a:r>
          </a:p>
          <a:p>
            <a:pPr marL="342900" indent="-342900" algn="l" rtl="0" fontAlgn="base">
              <a:buFont typeface="+mj-lt"/>
              <a:buAutoNum type="arabicParenR"/>
            </a:pPr>
            <a:r>
              <a:rPr lang="en-GB" sz="2000" b="0" i="0" u="none" strike="noStrike" dirty="0">
                <a:solidFill>
                  <a:srgbClr val="000000"/>
                </a:solidFill>
                <a:effectLst/>
                <a:latin typeface="Arial" panose="020B0604020202020204" pitchFamily="34" charset="0"/>
                <a:cs typeface="Arial" panose="020B0604020202020204" pitchFamily="34" charset="0"/>
              </a:rPr>
              <a:t>You declare X002 (dual-use) or 9103 (military) in Box 44 of your export declaration.</a:t>
            </a:r>
            <a:r>
              <a:rPr lang="en-US" sz="2000" b="0" i="0" dirty="0">
                <a:solidFill>
                  <a:srgbClr val="000000"/>
                </a:solidFill>
                <a:effectLst/>
                <a:latin typeface="Arial" panose="020B0604020202020204" pitchFamily="34" charset="0"/>
                <a:cs typeface="Arial" panose="020B0604020202020204" pitchFamily="34" charset="0"/>
              </a:rPr>
              <a:t>​</a:t>
            </a:r>
          </a:p>
          <a:p>
            <a:pPr marL="342900" indent="-342900" algn="l" rtl="0" fontAlgn="base">
              <a:buFont typeface="+mj-lt"/>
              <a:buAutoNum type="arabicParenR"/>
            </a:pPr>
            <a:r>
              <a:rPr lang="en-GB" sz="2000" b="0" i="0" u="none" strike="noStrike" dirty="0">
                <a:solidFill>
                  <a:srgbClr val="000000"/>
                </a:solidFill>
                <a:effectLst/>
                <a:latin typeface="Arial" panose="020B0604020202020204" pitchFamily="34" charset="0"/>
                <a:cs typeface="Arial" panose="020B0604020202020204" pitchFamily="34" charset="0"/>
              </a:rPr>
              <a:t>You comply with all requirements of the licence, including those answered in the OGEL checker.</a:t>
            </a:r>
            <a:endParaRPr lang="en-US" sz="2000" b="0" i="0" dirty="0">
              <a:solidFill>
                <a:srgbClr val="000000"/>
              </a:solidFill>
              <a:effectLst/>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000A2389-FB88-4C15-AA79-B19C6BD14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0" y="4539895"/>
            <a:ext cx="3483829" cy="1710244"/>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4655FB7A-CD88-4626-805D-1A14544640CF}"/>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extLst>
      <p:ext uri="{BB962C8B-B14F-4D97-AF65-F5344CB8AC3E}">
        <p14:creationId xmlns:p14="http://schemas.microsoft.com/office/powerpoint/2010/main" val="29902894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F60C5C-BF7E-9542-8B21-ABD13C1FF157}"/>
              </a:ext>
            </a:extLst>
          </p:cNvPr>
          <p:cNvSpPr>
            <a:spLocks noGrp="1"/>
          </p:cNvSpPr>
          <p:nvPr>
            <p:ph type="ctrTitle"/>
          </p:nvPr>
        </p:nvSpPr>
        <p:spPr>
          <a:xfrm>
            <a:off x="1307938" y="1987313"/>
            <a:ext cx="8507393" cy="1569660"/>
          </a:xfrm>
        </p:spPr>
        <p:txBody>
          <a:bodyPr/>
          <a:lstStyle/>
          <a:p>
            <a:r>
              <a:rPr lang="en-GB" spc="-30" dirty="0"/>
              <a:t>EMBARGOES AND SANCTIONS</a:t>
            </a:r>
            <a:endParaRPr lang="en-GB" spc="-50" dirty="0"/>
          </a:p>
        </p:txBody>
      </p:sp>
      <p:sp>
        <p:nvSpPr>
          <p:cNvPr id="7" name="Content Placeholder 6">
            <a:extLst>
              <a:ext uri="{FF2B5EF4-FFF2-40B4-BE49-F238E27FC236}">
                <a16:creationId xmlns:a16="http://schemas.microsoft.com/office/drawing/2014/main" id="{969E22AB-0546-F84B-B17F-675D0D0A7895}"/>
              </a:ext>
            </a:extLst>
          </p:cNvPr>
          <p:cNvSpPr>
            <a:spLocks noGrp="1"/>
          </p:cNvSpPr>
          <p:nvPr>
            <p:ph idx="1"/>
          </p:nvPr>
        </p:nvSpPr>
        <p:spPr>
          <a:xfrm>
            <a:off x="1307938" y="3658641"/>
            <a:ext cx="8518967" cy="304699"/>
          </a:xfrm>
        </p:spPr>
        <p:txBody>
          <a:bodyPr/>
          <a:lstStyle/>
          <a:p>
            <a:r>
              <a:rPr lang="en-GB" sz="2200" dirty="0"/>
              <a:t>Module 6 – Export Controls</a:t>
            </a:r>
          </a:p>
        </p:txBody>
      </p:sp>
      <p:sp>
        <p:nvSpPr>
          <p:cNvPr id="4" name="Slide Number Placeholder 3">
            <a:extLst>
              <a:ext uri="{FF2B5EF4-FFF2-40B4-BE49-F238E27FC236}">
                <a16:creationId xmlns:a16="http://schemas.microsoft.com/office/drawing/2014/main" id="{F9B48DBC-DF0A-4945-86DB-3ABA689489F2}"/>
              </a:ext>
            </a:extLst>
          </p:cNvPr>
          <p:cNvSpPr>
            <a:spLocks noGrp="1"/>
          </p:cNvSpPr>
          <p:nvPr>
            <p:ph type="sldNum" sz="quarter" idx="12"/>
          </p:nvPr>
        </p:nvSpPr>
        <p:spPr/>
        <p:txBody>
          <a:bodyPr/>
          <a:lstStyle/>
          <a:p>
            <a:fld id="{DC1C2B30-68F8-E140-8F6A-84EA7724D904}" type="slidenum">
              <a:rPr lang="en-US" smtClean="0"/>
              <a:t>31</a:t>
            </a:fld>
            <a:endParaRPr lang="en-US" dirty="0"/>
          </a:p>
        </p:txBody>
      </p:sp>
    </p:spTree>
    <p:extLst>
      <p:ext uri="{BB962C8B-B14F-4D97-AF65-F5344CB8AC3E}">
        <p14:creationId xmlns:p14="http://schemas.microsoft.com/office/powerpoint/2010/main" val="143651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E6D484-1DF3-5847-934E-D6A4AE59FEDF}"/>
              </a:ext>
            </a:extLst>
          </p:cNvPr>
          <p:cNvSpPr>
            <a:spLocks noGrp="1"/>
          </p:cNvSpPr>
          <p:nvPr>
            <p:ph type="title"/>
          </p:nvPr>
        </p:nvSpPr>
        <p:spPr>
          <a:xfrm>
            <a:off x="423825" y="1174961"/>
            <a:ext cx="10051200" cy="523220"/>
          </a:xfrm>
        </p:spPr>
        <p:txBody>
          <a:bodyPr/>
          <a:lstStyle/>
          <a:p>
            <a:r>
              <a:rPr lang="en-GB" sz="4000" dirty="0"/>
              <a:t>E</a:t>
            </a:r>
            <a:r>
              <a:rPr lang="en-GB" altLang="en-US" sz="4000" dirty="0"/>
              <a:t>mbargoes and sanctions </a:t>
            </a:r>
            <a:endParaRPr lang="en-GB" sz="4000" dirty="0"/>
          </a:p>
        </p:txBody>
      </p:sp>
      <p:sp>
        <p:nvSpPr>
          <p:cNvPr id="155651" name="Content Placeholder 2">
            <a:extLst>
              <a:ext uri="{FF2B5EF4-FFF2-40B4-BE49-F238E27FC236}">
                <a16:creationId xmlns:a16="http://schemas.microsoft.com/office/drawing/2014/main" id="{F174ADDF-3349-4C92-9A5E-96438636BEA3}"/>
              </a:ext>
            </a:extLst>
          </p:cNvPr>
          <p:cNvSpPr>
            <a:spLocks noGrp="1" noChangeArrowheads="1"/>
          </p:cNvSpPr>
          <p:nvPr>
            <p:ph idx="13"/>
          </p:nvPr>
        </p:nvSpPr>
        <p:spPr>
          <a:xfrm>
            <a:off x="785099" y="1806184"/>
            <a:ext cx="9816225" cy="3308598"/>
          </a:xfrm>
        </p:spPr>
        <p:txBody>
          <a:bodyPr wrap="square">
            <a:spAutoFit/>
          </a:bodyPr>
          <a:lstStyle/>
          <a:p>
            <a:pPr>
              <a:spcAft>
                <a:spcPts val="600"/>
              </a:spcAft>
            </a:pPr>
            <a:r>
              <a:rPr lang="en-GB" altLang="en-US" sz="2000" dirty="0"/>
              <a:t>Targeted restrictions to maintain and restore international peace and security</a:t>
            </a:r>
          </a:p>
          <a:p>
            <a:pPr marL="432000" lvl="1" indent="-162000">
              <a:lnSpc>
                <a:spcPct val="100000"/>
              </a:lnSpc>
              <a:spcBef>
                <a:spcPts val="0"/>
              </a:spcBef>
              <a:spcAft>
                <a:spcPts val="600"/>
              </a:spcAft>
              <a:buClr>
                <a:schemeClr val="accent1"/>
              </a:buClr>
              <a:buFont typeface="System Font Regular"/>
              <a:buChar char="–"/>
            </a:pPr>
            <a:r>
              <a:rPr lang="en-GB" altLang="en-US" sz="2000" dirty="0"/>
              <a:t>Implemented by UN </a:t>
            </a:r>
          </a:p>
          <a:p>
            <a:pPr marL="432000" lvl="1" indent="-162000">
              <a:lnSpc>
                <a:spcPct val="100000"/>
              </a:lnSpc>
              <a:spcBef>
                <a:spcPts val="0"/>
              </a:spcBef>
              <a:spcAft>
                <a:spcPts val="600"/>
              </a:spcAft>
              <a:buClr>
                <a:schemeClr val="accent1"/>
              </a:buClr>
              <a:buFont typeface="System Font Regular"/>
              <a:buChar char="–"/>
            </a:pPr>
            <a:r>
              <a:rPr lang="en-GB" altLang="en-US" sz="2000" dirty="0"/>
              <a:t>Implemented by EU (CFSP)</a:t>
            </a:r>
          </a:p>
          <a:p>
            <a:pPr marL="432000" lvl="1" indent="-162000">
              <a:lnSpc>
                <a:spcPct val="100000"/>
              </a:lnSpc>
              <a:spcBef>
                <a:spcPts val="0"/>
              </a:spcBef>
              <a:spcAft>
                <a:spcPts val="1200"/>
              </a:spcAft>
              <a:buClr>
                <a:schemeClr val="accent1"/>
              </a:buClr>
              <a:buFont typeface="System Font Regular"/>
              <a:buChar char="–"/>
            </a:pPr>
            <a:r>
              <a:rPr lang="en-GB" altLang="en-US" sz="2000" dirty="0"/>
              <a:t>Implemented by OSCE</a:t>
            </a:r>
          </a:p>
          <a:p>
            <a:r>
              <a:rPr lang="en-GB" altLang="en-US" sz="2000" dirty="0"/>
              <a:t>UK follows international procedure to implement. (FCDO Responsible)    </a:t>
            </a:r>
          </a:p>
          <a:p>
            <a:r>
              <a:rPr lang="en-GB" altLang="en-US" sz="2000" dirty="0"/>
              <a:t>US embargoes and sanctions </a:t>
            </a:r>
          </a:p>
          <a:p>
            <a:r>
              <a:rPr lang="en-GB" altLang="en-US" sz="2000" dirty="0"/>
              <a:t>A constantly changing picture…..</a:t>
            </a:r>
          </a:p>
          <a:p>
            <a:r>
              <a:rPr lang="en-GB" altLang="en-US" sz="2000" dirty="0"/>
              <a:t>LINK: </a:t>
            </a:r>
            <a:r>
              <a:rPr lang="en-GB" altLang="en-US" sz="2000" dirty="0">
                <a:hlinkClick r:id="rId4"/>
              </a:rPr>
              <a:t>https://www.gov.uk/guidance/current-arms-embargoes-and-other-restrictions</a:t>
            </a:r>
            <a:r>
              <a:rPr lang="en-GB" altLang="en-US" sz="2000" dirty="0"/>
              <a:t> </a:t>
            </a:r>
          </a:p>
        </p:txBody>
      </p:sp>
      <p:sp>
        <p:nvSpPr>
          <p:cNvPr id="5" name="Slide Number Placeholder 4">
            <a:extLst>
              <a:ext uri="{FF2B5EF4-FFF2-40B4-BE49-F238E27FC236}">
                <a16:creationId xmlns:a16="http://schemas.microsoft.com/office/drawing/2014/main" id="{56174CF7-7A7F-3C40-A847-0C69C451EE3D}"/>
              </a:ext>
            </a:extLst>
          </p:cNvPr>
          <p:cNvSpPr>
            <a:spLocks noGrp="1"/>
          </p:cNvSpPr>
          <p:nvPr>
            <p:ph type="sldNum" sz="quarter" idx="12"/>
          </p:nvPr>
        </p:nvSpPr>
        <p:spPr/>
        <p:txBody>
          <a:bodyPr/>
          <a:lstStyle/>
          <a:p>
            <a:fld id="{DC1C2B30-68F8-E140-8F6A-84EA7724D904}" type="slidenum">
              <a:rPr lang="en-US" smtClean="0"/>
              <a:t>32</a:t>
            </a:fld>
            <a:endParaRPr lang="en-US" dirty="0"/>
          </a:p>
        </p:txBody>
      </p:sp>
      <p:sp>
        <p:nvSpPr>
          <p:cNvPr id="6" name="Footer Placeholder 1">
            <a:extLst>
              <a:ext uri="{FF2B5EF4-FFF2-40B4-BE49-F238E27FC236}">
                <a16:creationId xmlns:a16="http://schemas.microsoft.com/office/drawing/2014/main" id="{CAAE5F6D-8C83-44E8-A8F8-68CDFF678FD4}"/>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extLst>
      <p:ext uri="{BB962C8B-B14F-4D97-AF65-F5344CB8AC3E}">
        <p14:creationId xmlns:p14="http://schemas.microsoft.com/office/powerpoint/2010/main" val="2409300585"/>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341E55-59D5-224D-8B8A-4B0C0D09F913}"/>
              </a:ext>
            </a:extLst>
          </p:cNvPr>
          <p:cNvSpPr>
            <a:spLocks noGrp="1"/>
          </p:cNvSpPr>
          <p:nvPr>
            <p:ph type="title"/>
          </p:nvPr>
        </p:nvSpPr>
        <p:spPr>
          <a:xfrm>
            <a:off x="423825" y="1152389"/>
            <a:ext cx="10051200" cy="523220"/>
          </a:xfrm>
        </p:spPr>
        <p:txBody>
          <a:bodyPr/>
          <a:lstStyle/>
          <a:p>
            <a:r>
              <a:rPr lang="en-GB" sz="4000" dirty="0"/>
              <a:t>Embargoes and sanctions</a:t>
            </a:r>
          </a:p>
        </p:txBody>
      </p:sp>
      <p:sp>
        <p:nvSpPr>
          <p:cNvPr id="6" name="Slide Number Placeholder 5">
            <a:extLst>
              <a:ext uri="{FF2B5EF4-FFF2-40B4-BE49-F238E27FC236}">
                <a16:creationId xmlns:a16="http://schemas.microsoft.com/office/drawing/2014/main" id="{6AB6DCDD-09C4-3141-971D-BE29D9C4C400}"/>
              </a:ext>
            </a:extLst>
          </p:cNvPr>
          <p:cNvSpPr>
            <a:spLocks noGrp="1"/>
          </p:cNvSpPr>
          <p:nvPr>
            <p:ph type="sldNum" sz="quarter" idx="12"/>
          </p:nvPr>
        </p:nvSpPr>
        <p:spPr/>
        <p:txBody>
          <a:bodyPr/>
          <a:lstStyle/>
          <a:p>
            <a:fld id="{DC1C2B30-68F8-E140-8F6A-84EA7724D904}" type="slidenum">
              <a:rPr lang="en-US" smtClean="0"/>
              <a:t>33</a:t>
            </a:fld>
            <a:endParaRPr lang="en-US" dirty="0"/>
          </a:p>
        </p:txBody>
      </p:sp>
      <p:pic>
        <p:nvPicPr>
          <p:cNvPr id="11" name="Picture Placeholder 5" descr="Logo&#10;&#10;Description automatically generated">
            <a:extLst>
              <a:ext uri="{FF2B5EF4-FFF2-40B4-BE49-F238E27FC236}">
                <a16:creationId xmlns:a16="http://schemas.microsoft.com/office/drawing/2014/main" id="{D3781913-DF47-A743-9FBE-01D5626AEA4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7772" r="16116"/>
          <a:stretch/>
        </p:blipFill>
        <p:spPr>
          <a:xfrm>
            <a:off x="7467600" y="2447924"/>
            <a:ext cx="3178954" cy="3208995"/>
          </a:xfrm>
          <a:prstGeom prst="rect">
            <a:avLst/>
          </a:prstGeom>
        </p:spPr>
      </p:pic>
      <p:sp>
        <p:nvSpPr>
          <p:cNvPr id="12" name="TextBox 11">
            <a:extLst>
              <a:ext uri="{FF2B5EF4-FFF2-40B4-BE49-F238E27FC236}">
                <a16:creationId xmlns:a16="http://schemas.microsoft.com/office/drawing/2014/main" id="{F50D2831-506B-EB4D-8BED-3058861B341C}"/>
              </a:ext>
            </a:extLst>
          </p:cNvPr>
          <p:cNvSpPr txBox="1"/>
          <p:nvPr/>
        </p:nvSpPr>
        <p:spPr>
          <a:xfrm>
            <a:off x="7479378" y="5765888"/>
            <a:ext cx="2407536" cy="113296"/>
          </a:xfrm>
          <a:prstGeom prst="rect">
            <a:avLst/>
          </a:prstGeom>
          <a:noFill/>
        </p:spPr>
        <p:txBody>
          <a:bodyPr wrap="square" lIns="0" tIns="36000" rIns="0" bIns="0" rtlCol="0">
            <a:spAutoFit/>
          </a:bodyPr>
          <a:lstStyle/>
          <a:p>
            <a:r>
              <a:rPr lang="en-GB" sz="500" dirty="0">
                <a:solidFill>
                  <a:schemeClr val="bg1">
                    <a:lumMod val="50000"/>
                  </a:schemeClr>
                </a:solidFill>
                <a:latin typeface="Arial" panose="020B0604020202020204" pitchFamily="34" charset="0"/>
                <a:cs typeface="Arial" panose="020B0604020202020204" pitchFamily="34" charset="0"/>
              </a:rPr>
              <a:t>Image by https://megapixel.click - betexion - photos for free from Pixabay</a:t>
            </a:r>
          </a:p>
        </p:txBody>
      </p:sp>
      <p:sp>
        <p:nvSpPr>
          <p:cNvPr id="8" name="Footer Placeholder 1">
            <a:extLst>
              <a:ext uri="{FF2B5EF4-FFF2-40B4-BE49-F238E27FC236}">
                <a16:creationId xmlns:a16="http://schemas.microsoft.com/office/drawing/2014/main" id="{9E6A989A-AE0C-466B-9958-CC7B32156261}"/>
              </a:ext>
            </a:extLst>
          </p:cNvPr>
          <p:cNvSpPr>
            <a:spLocks noGrp="1"/>
          </p:cNvSpPr>
          <p:nvPr>
            <p:ph type="ftr" sz="quarter" idx="11"/>
          </p:nvPr>
        </p:nvSpPr>
        <p:spPr>
          <a:xfrm>
            <a:off x="5853600" y="666000"/>
            <a:ext cx="5914800" cy="184666"/>
          </a:xfrm>
        </p:spPr>
        <p:txBody>
          <a:bodyPr/>
          <a:lstStyle/>
          <a:p>
            <a:r>
              <a:rPr lang="en-GB" dirty="0"/>
              <a:t>MODULE 6 – EXPORT CONTROLS</a:t>
            </a:r>
          </a:p>
        </p:txBody>
      </p:sp>
      <p:sp>
        <p:nvSpPr>
          <p:cNvPr id="10" name="Content Placeholder 2">
            <a:extLst>
              <a:ext uri="{FF2B5EF4-FFF2-40B4-BE49-F238E27FC236}">
                <a16:creationId xmlns:a16="http://schemas.microsoft.com/office/drawing/2014/main" id="{755FFD3F-5EA7-40AF-89F0-EEF9D49E893C}"/>
              </a:ext>
            </a:extLst>
          </p:cNvPr>
          <p:cNvSpPr txBox="1">
            <a:spLocks noChangeArrowheads="1"/>
          </p:cNvSpPr>
          <p:nvPr/>
        </p:nvSpPr>
        <p:spPr>
          <a:xfrm>
            <a:off x="829350" y="1882996"/>
            <a:ext cx="5034000" cy="3939540"/>
          </a:xfrm>
          <a:prstGeom prst="rect">
            <a:avLst/>
          </a:prstGeom>
          <a:ln>
            <a:noFill/>
          </a:ln>
        </p:spPr>
        <p:txBody>
          <a:bodyPr vert="horz" wrap="square" lIns="0" tIns="0" rIns="0" bIns="0" rtlCol="0">
            <a:spAutoFit/>
          </a:bodyPr>
          <a:lstStyle>
            <a:lvl1pPr marL="162000" indent="-162000" algn="l" defTabSz="914400" rtl="0" eaLnBrk="1" latinLnBrk="0" hangingPunct="1">
              <a:lnSpc>
                <a:spcPct val="100000"/>
              </a:lnSpc>
              <a:spcBef>
                <a:spcPts val="0"/>
              </a:spcBef>
              <a:spcAft>
                <a:spcPts val="1200"/>
              </a:spcAft>
              <a:buClr>
                <a:schemeClr val="accent1"/>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81800">
              <a:lnSpc>
                <a:spcPct val="95000"/>
              </a:lnSpc>
              <a:buNone/>
            </a:pPr>
            <a:r>
              <a:rPr lang="en-US" sz="2000" b="1" dirty="0"/>
              <a:t> Embargoes</a:t>
            </a:r>
            <a:endParaRPr lang="en-GB" altLang="en-US" sz="2000" dirty="0"/>
          </a:p>
          <a:p>
            <a:pPr marL="342000" lvl="1" indent="-162000">
              <a:lnSpc>
                <a:spcPct val="95000"/>
              </a:lnSpc>
              <a:spcBef>
                <a:spcPts val="0"/>
              </a:spcBef>
              <a:spcAft>
                <a:spcPts val="1200"/>
              </a:spcAft>
              <a:buClr>
                <a:schemeClr val="accent1"/>
              </a:buClr>
              <a:buSzPct val="110000"/>
            </a:pPr>
            <a:r>
              <a:rPr lang="en-GB" altLang="en-US" sz="2000" dirty="0"/>
              <a:t>Arms and related goods </a:t>
            </a:r>
          </a:p>
          <a:p>
            <a:pPr marL="342000" lvl="1" indent="-162000">
              <a:lnSpc>
                <a:spcPct val="95000"/>
              </a:lnSpc>
              <a:spcBef>
                <a:spcPts val="0"/>
              </a:spcBef>
              <a:spcAft>
                <a:spcPts val="1200"/>
              </a:spcAft>
              <a:buClr>
                <a:schemeClr val="accent1"/>
              </a:buClr>
              <a:buSzPct val="110000"/>
            </a:pPr>
            <a:r>
              <a:rPr lang="en-GB" altLang="en-US" sz="2000" dirty="0"/>
              <a:t>Country specific (Russia oil and gas) </a:t>
            </a:r>
          </a:p>
          <a:p>
            <a:pPr marL="342000" lvl="1" indent="-162000">
              <a:lnSpc>
                <a:spcPct val="95000"/>
              </a:lnSpc>
              <a:spcBef>
                <a:spcPts val="0"/>
              </a:spcBef>
              <a:spcAft>
                <a:spcPts val="1200"/>
              </a:spcAft>
              <a:buClr>
                <a:schemeClr val="accent1"/>
              </a:buClr>
              <a:buSzPct val="110000"/>
            </a:pPr>
            <a:r>
              <a:rPr lang="en-GB" altLang="en-US" sz="2000" dirty="0"/>
              <a:t>Internal repression  </a:t>
            </a:r>
          </a:p>
          <a:p>
            <a:pPr marL="342000" lvl="1" indent="-162000">
              <a:lnSpc>
                <a:spcPct val="95000"/>
              </a:lnSpc>
              <a:spcBef>
                <a:spcPts val="0"/>
              </a:spcBef>
              <a:spcAft>
                <a:spcPts val="1800"/>
              </a:spcAft>
              <a:buClr>
                <a:schemeClr val="accent1"/>
              </a:buClr>
              <a:buSzPct val="110000"/>
            </a:pPr>
            <a:r>
              <a:rPr lang="en-GB" altLang="en-US" sz="2000" dirty="0"/>
              <a:t>Military end use</a:t>
            </a:r>
          </a:p>
          <a:p>
            <a:pPr marL="0" indent="-181800">
              <a:lnSpc>
                <a:spcPct val="95000"/>
              </a:lnSpc>
              <a:buNone/>
            </a:pPr>
            <a:r>
              <a:rPr lang="en-GB" altLang="en-US" sz="2000" b="1" dirty="0"/>
              <a:t> Sanction</a:t>
            </a:r>
          </a:p>
          <a:p>
            <a:pPr marL="342000" lvl="1" indent="-162000">
              <a:lnSpc>
                <a:spcPct val="95000"/>
              </a:lnSpc>
              <a:spcBef>
                <a:spcPts val="0"/>
              </a:spcBef>
              <a:spcAft>
                <a:spcPts val="1200"/>
              </a:spcAft>
              <a:buClr>
                <a:schemeClr val="accent1"/>
              </a:buClr>
              <a:buSzPct val="110000"/>
            </a:pPr>
            <a:r>
              <a:rPr lang="en-GB" altLang="en-US" sz="2000" dirty="0"/>
              <a:t>Financial  (UK – OFSI, USA – OFAC) </a:t>
            </a:r>
          </a:p>
          <a:p>
            <a:pPr marL="342000" lvl="1" indent="-162000">
              <a:lnSpc>
                <a:spcPct val="95000"/>
              </a:lnSpc>
              <a:spcBef>
                <a:spcPts val="0"/>
              </a:spcBef>
              <a:spcAft>
                <a:spcPts val="1200"/>
              </a:spcAft>
              <a:buClr>
                <a:schemeClr val="accent1"/>
              </a:buClr>
              <a:buSzPct val="110000"/>
            </a:pPr>
            <a:r>
              <a:rPr lang="en-GB" altLang="en-US" sz="2000" dirty="0"/>
              <a:t>Trade control restrictions</a:t>
            </a:r>
          </a:p>
          <a:p>
            <a:pPr marL="342000" lvl="1" indent="-162000">
              <a:lnSpc>
                <a:spcPct val="95000"/>
              </a:lnSpc>
              <a:spcBef>
                <a:spcPts val="0"/>
              </a:spcBef>
              <a:spcAft>
                <a:spcPts val="1200"/>
              </a:spcAft>
              <a:buClr>
                <a:schemeClr val="accent1"/>
              </a:buClr>
              <a:buSzPct val="110000"/>
            </a:pPr>
            <a:r>
              <a:rPr lang="en-GB" altLang="en-US" sz="2000" dirty="0"/>
              <a:t>On specific countries</a:t>
            </a:r>
          </a:p>
        </p:txBody>
      </p:sp>
    </p:spTree>
    <p:custDataLst>
      <p:tags r:id="rId1"/>
    </p:custDataLst>
    <p:extLst>
      <p:ext uri="{BB962C8B-B14F-4D97-AF65-F5344CB8AC3E}">
        <p14:creationId xmlns:p14="http://schemas.microsoft.com/office/powerpoint/2010/main" val="3259620958"/>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C4C686-DBB2-5B4D-87C3-CBCAF5649D63}"/>
              </a:ext>
            </a:extLst>
          </p:cNvPr>
          <p:cNvSpPr>
            <a:spLocks noGrp="1"/>
          </p:cNvSpPr>
          <p:nvPr>
            <p:ph type="sldNum" sz="quarter" idx="12"/>
          </p:nvPr>
        </p:nvSpPr>
        <p:spPr/>
        <p:txBody>
          <a:bodyPr/>
          <a:lstStyle/>
          <a:p>
            <a:fld id="{DC1C2B30-68F8-E140-8F6A-84EA7724D904}" type="slidenum">
              <a:rPr lang="en-US" smtClean="0"/>
              <a:pPr/>
              <a:t>34</a:t>
            </a:fld>
            <a:endParaRPr lang="en-US" dirty="0"/>
          </a:p>
        </p:txBody>
      </p:sp>
      <p:pic>
        <p:nvPicPr>
          <p:cNvPr id="5" name="Picture 4" descr="Map&#10;&#10;Description automatically generated">
            <a:extLst>
              <a:ext uri="{FF2B5EF4-FFF2-40B4-BE49-F238E27FC236}">
                <a16:creationId xmlns:a16="http://schemas.microsoft.com/office/drawing/2014/main" id="{8FC6ED9F-C3F7-844D-A01F-FC3323AB600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31110" y="2240984"/>
            <a:ext cx="7929780" cy="3864851"/>
          </a:xfrm>
          <a:prstGeom prst="rect">
            <a:avLst/>
          </a:prstGeom>
          <a:ln>
            <a:solidFill>
              <a:schemeClr val="bg1"/>
            </a:solidFill>
          </a:ln>
        </p:spPr>
      </p:pic>
      <p:sp>
        <p:nvSpPr>
          <p:cNvPr id="6" name="TextBox 5">
            <a:extLst>
              <a:ext uri="{FF2B5EF4-FFF2-40B4-BE49-F238E27FC236}">
                <a16:creationId xmlns:a16="http://schemas.microsoft.com/office/drawing/2014/main" id="{6A01EBF3-471B-3C4F-A736-27F94E14CA38}"/>
              </a:ext>
            </a:extLst>
          </p:cNvPr>
          <p:cNvSpPr txBox="1"/>
          <p:nvPr/>
        </p:nvSpPr>
        <p:spPr>
          <a:xfrm>
            <a:off x="3421626" y="6192881"/>
            <a:ext cx="5348748" cy="261610"/>
          </a:xfrm>
          <a:prstGeom prst="rect">
            <a:avLst/>
          </a:prstGeom>
          <a:noFill/>
        </p:spPr>
        <p:txBody>
          <a:bodyPr wrap="square" lIns="0" tIns="0" rIns="0" bIns="0" rtlCol="0">
            <a:spAutoFit/>
          </a:bodyPr>
          <a:lstStyle/>
          <a:p>
            <a:pPr algn="ctr">
              <a:lnSpc>
                <a:spcPct val="85000"/>
              </a:lnSpc>
            </a:pPr>
            <a:r>
              <a:rPr lang="en-GB" sz="20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https://www.sanctionsmap.eu/#/main</a:t>
            </a:r>
            <a:r>
              <a:rPr lang="en-GB" sz="2000" dirty="0">
                <a:solidFill>
                  <a:schemeClr val="bg1"/>
                </a:solidFill>
                <a:latin typeface="Arial" panose="020B0604020202020204" pitchFamily="34" charset="0"/>
                <a:cs typeface="Arial" panose="020B0604020202020204" pitchFamily="34" charset="0"/>
              </a:rPr>
              <a:t> </a:t>
            </a:r>
          </a:p>
        </p:txBody>
      </p:sp>
      <p:sp>
        <p:nvSpPr>
          <p:cNvPr id="7" name="Title 3">
            <a:extLst>
              <a:ext uri="{FF2B5EF4-FFF2-40B4-BE49-F238E27FC236}">
                <a16:creationId xmlns:a16="http://schemas.microsoft.com/office/drawing/2014/main" id="{E01ED528-EF26-734F-ACC1-314F1B2353EE}"/>
              </a:ext>
            </a:extLst>
          </p:cNvPr>
          <p:cNvSpPr txBox="1">
            <a:spLocks/>
          </p:cNvSpPr>
          <p:nvPr/>
        </p:nvSpPr>
        <p:spPr>
          <a:xfrm>
            <a:off x="1062000" y="1296000"/>
            <a:ext cx="10051200" cy="392415"/>
          </a:xfrm>
          <a:prstGeom prst="rect">
            <a:avLst/>
          </a:prstGeom>
        </p:spPr>
        <p:txBody>
          <a:bodyPr lIns="0" tIns="0" rIns="0" bIns="0"/>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4000" b="1" dirty="0">
                <a:solidFill>
                  <a:schemeClr val="bg1"/>
                </a:solidFill>
              </a:rPr>
              <a:t>Em</a:t>
            </a:r>
            <a:r>
              <a:rPr lang="en-GB" altLang="en-US" sz="4000" b="1" dirty="0">
                <a:solidFill>
                  <a:schemeClr val="bg1"/>
                </a:solidFill>
              </a:rPr>
              <a:t>bargoes and sanctions</a:t>
            </a:r>
            <a:endParaRPr lang="en-GB" sz="4000" b="1" dirty="0">
              <a:solidFill>
                <a:schemeClr val="bg1"/>
              </a:solidFill>
            </a:endParaRPr>
          </a:p>
        </p:txBody>
      </p:sp>
      <p:sp>
        <p:nvSpPr>
          <p:cNvPr id="8" name="Content Placeholder 4">
            <a:extLst>
              <a:ext uri="{FF2B5EF4-FFF2-40B4-BE49-F238E27FC236}">
                <a16:creationId xmlns:a16="http://schemas.microsoft.com/office/drawing/2014/main" id="{05920822-9440-5642-9C21-9B16613EDD86}"/>
              </a:ext>
            </a:extLst>
          </p:cNvPr>
          <p:cNvSpPr txBox="1">
            <a:spLocks/>
          </p:cNvSpPr>
          <p:nvPr/>
        </p:nvSpPr>
        <p:spPr>
          <a:xfrm>
            <a:off x="1080000" y="1839498"/>
            <a:ext cx="10033200" cy="332399"/>
          </a:xfrm>
          <a:prstGeom prst="rect">
            <a:avLst/>
          </a:prstGeom>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Aft>
                <a:spcPts val="800"/>
              </a:spcAft>
              <a:buNone/>
            </a:pPr>
            <a:r>
              <a:rPr lang="en-GB" altLang="en-US" sz="2400" dirty="0">
                <a:solidFill>
                  <a:schemeClr val="bg1"/>
                </a:solidFill>
              </a:rPr>
              <a:t>Free online EU sanctions map</a:t>
            </a:r>
          </a:p>
        </p:txBody>
      </p:sp>
      <p:sp>
        <p:nvSpPr>
          <p:cNvPr id="9" name="Footer Placeholder 1">
            <a:extLst>
              <a:ext uri="{FF2B5EF4-FFF2-40B4-BE49-F238E27FC236}">
                <a16:creationId xmlns:a16="http://schemas.microsoft.com/office/drawing/2014/main" id="{90D402FA-7C9A-486B-BBC9-9E3E0EFEA061}"/>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extLst>
      <p:ext uri="{BB962C8B-B14F-4D97-AF65-F5344CB8AC3E}">
        <p14:creationId xmlns:p14="http://schemas.microsoft.com/office/powerpoint/2010/main" val="179896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5779F2-5A51-A543-AE75-A3FF83B72AF4}"/>
              </a:ext>
            </a:extLst>
          </p:cNvPr>
          <p:cNvSpPr>
            <a:spLocks noGrp="1"/>
          </p:cNvSpPr>
          <p:nvPr>
            <p:ph type="sldNum" sz="quarter" idx="12"/>
          </p:nvPr>
        </p:nvSpPr>
        <p:spPr/>
        <p:txBody>
          <a:bodyPr/>
          <a:lstStyle/>
          <a:p>
            <a:fld id="{B9A6C435-D4D8-E543-AD95-E724EE56C655}" type="slidenum">
              <a:rPr lang="en-US" smtClean="0"/>
              <a:t>35</a:t>
            </a:fld>
            <a:endParaRPr lang="en-US" dirty="0"/>
          </a:p>
        </p:txBody>
      </p:sp>
      <p:sp>
        <p:nvSpPr>
          <p:cNvPr id="4" name="Title 3">
            <a:extLst>
              <a:ext uri="{FF2B5EF4-FFF2-40B4-BE49-F238E27FC236}">
                <a16:creationId xmlns:a16="http://schemas.microsoft.com/office/drawing/2014/main" id="{C36006E7-7F9B-C64E-AE64-9997F5A198E6}"/>
              </a:ext>
            </a:extLst>
          </p:cNvPr>
          <p:cNvSpPr>
            <a:spLocks noGrp="1"/>
          </p:cNvSpPr>
          <p:nvPr>
            <p:ph type="title"/>
          </p:nvPr>
        </p:nvSpPr>
        <p:spPr>
          <a:xfrm>
            <a:off x="1062000" y="1803958"/>
            <a:ext cx="10051200" cy="523220"/>
          </a:xfrm>
        </p:spPr>
        <p:txBody>
          <a:bodyPr/>
          <a:lstStyle/>
          <a:p>
            <a:r>
              <a:rPr lang="en-GB" sz="4000" dirty="0"/>
              <a:t>UK sanction regimes – Post Brexit</a:t>
            </a:r>
          </a:p>
        </p:txBody>
      </p:sp>
      <p:sp>
        <p:nvSpPr>
          <p:cNvPr id="3" name="Content Placeholder 2">
            <a:extLst>
              <a:ext uri="{FF2B5EF4-FFF2-40B4-BE49-F238E27FC236}">
                <a16:creationId xmlns:a16="http://schemas.microsoft.com/office/drawing/2014/main" id="{75BF12FA-7F92-48FC-9E39-A6AF8CB7E0EB}"/>
              </a:ext>
            </a:extLst>
          </p:cNvPr>
          <p:cNvSpPr>
            <a:spLocks noGrp="1"/>
          </p:cNvSpPr>
          <p:nvPr>
            <p:ph idx="13"/>
          </p:nvPr>
        </p:nvSpPr>
        <p:spPr>
          <a:xfrm>
            <a:off x="1080000" y="2545697"/>
            <a:ext cx="10033200" cy="2893100"/>
          </a:xfrm>
        </p:spPr>
        <p:txBody>
          <a:bodyPr>
            <a:spAutoFit/>
          </a:bodyPr>
          <a:lstStyle/>
          <a:p>
            <a:pPr marL="0" indent="0" algn="l" rtl="0" fontAlgn="base">
              <a:buNone/>
            </a:pPr>
            <a:r>
              <a:rPr lang="en-GB" sz="2400" b="0" i="0" u="none" strike="noStrike" dirty="0">
                <a:solidFill>
                  <a:srgbClr val="000000"/>
                </a:solidFill>
                <a:effectLst/>
              </a:rPr>
              <a:t>UN sanctions will continue to be implemented in the UK through EU law.</a:t>
            </a:r>
            <a:r>
              <a:rPr lang="en-US" sz="2400" b="0" i="0" dirty="0">
                <a:solidFill>
                  <a:srgbClr val="000000"/>
                </a:solidFill>
                <a:effectLst/>
              </a:rPr>
              <a:t>​</a:t>
            </a:r>
          </a:p>
          <a:p>
            <a:pPr marL="0" indent="0" algn="l" rtl="0" fontAlgn="base">
              <a:buNone/>
            </a:pPr>
            <a:r>
              <a:rPr lang="en-GB" sz="2400" b="0" i="0" u="none" strike="noStrike" dirty="0">
                <a:solidFill>
                  <a:srgbClr val="000000"/>
                </a:solidFill>
                <a:effectLst/>
              </a:rPr>
              <a:t>UK sanctions regimes will come into force under the </a:t>
            </a:r>
            <a:r>
              <a:rPr lang="en-GB" sz="2400" b="0" i="0" u="sng" dirty="0">
                <a:solidFill>
                  <a:srgbClr val="000000"/>
                </a:solidFill>
                <a:effectLst/>
              </a:rPr>
              <a:t>Sanctions and Anti-Money Laundering Act 2018</a:t>
            </a:r>
            <a:r>
              <a:rPr lang="en-GB" sz="2400" b="0" i="0" u="none" strike="noStrike" dirty="0">
                <a:solidFill>
                  <a:srgbClr val="000000"/>
                </a:solidFill>
                <a:effectLst/>
              </a:rPr>
              <a:t> (the Sanctions Act)</a:t>
            </a:r>
            <a:endParaRPr lang="en-US" sz="2400" b="0" i="0" dirty="0">
              <a:solidFill>
                <a:srgbClr val="000000"/>
              </a:solidFill>
              <a:effectLst/>
            </a:endParaRPr>
          </a:p>
          <a:p>
            <a:pPr marL="0" lvl="1" indent="0">
              <a:lnSpc>
                <a:spcPct val="100000"/>
              </a:lnSpc>
              <a:spcBef>
                <a:spcPts val="0"/>
              </a:spcBef>
              <a:buClr>
                <a:schemeClr val="accent1"/>
              </a:buClr>
              <a:buNone/>
            </a:pPr>
            <a:endParaRPr lang="en-GB" dirty="0"/>
          </a:p>
          <a:p>
            <a:pPr marL="0" lvl="1" indent="0">
              <a:lnSpc>
                <a:spcPct val="100000"/>
              </a:lnSpc>
              <a:spcBef>
                <a:spcPts val="0"/>
              </a:spcBef>
              <a:buClr>
                <a:schemeClr val="accent1"/>
              </a:buClr>
              <a:buNone/>
            </a:pPr>
            <a:r>
              <a:rPr lang="en-GB" dirty="0">
                <a:solidFill>
                  <a:schemeClr val="accent1"/>
                </a:solidFill>
                <a:hlinkClick r:id="rId4">
                  <a:extLst>
                    <a:ext uri="{A12FA001-AC4F-418D-AE19-62706E023703}">
                      <ahyp:hlinkClr xmlns:ahyp="http://schemas.microsoft.com/office/drawing/2018/hyperlinkcolor" val="tx"/>
                    </a:ext>
                  </a:extLst>
                </a:hlinkClick>
              </a:rPr>
              <a:t>https://www.gov.uk/government/publications/sanctions-policy-after-31-december-2020</a:t>
            </a:r>
            <a:r>
              <a:rPr lang="en-GB" dirty="0">
                <a:solidFill>
                  <a:schemeClr val="accent1"/>
                </a:solidFill>
              </a:rPr>
              <a:t>     </a:t>
            </a:r>
          </a:p>
          <a:p>
            <a:pPr marL="432000" lvl="1" indent="-162000">
              <a:lnSpc>
                <a:spcPct val="100000"/>
              </a:lnSpc>
              <a:spcBef>
                <a:spcPts val="0"/>
              </a:spcBef>
              <a:spcAft>
                <a:spcPts val="1200"/>
              </a:spcAft>
              <a:buClr>
                <a:schemeClr val="accent1"/>
              </a:buClr>
              <a:buFont typeface="System Font Regular"/>
              <a:buChar char="–"/>
            </a:pPr>
            <a:endParaRPr lang="en-GB" dirty="0"/>
          </a:p>
        </p:txBody>
      </p:sp>
      <p:grpSp>
        <p:nvGrpSpPr>
          <p:cNvPr id="11" name="Group 10">
            <a:extLst>
              <a:ext uri="{FF2B5EF4-FFF2-40B4-BE49-F238E27FC236}">
                <a16:creationId xmlns:a16="http://schemas.microsoft.com/office/drawing/2014/main" id="{F147A61C-2351-624C-869F-A3B3CE371D99}"/>
              </a:ext>
            </a:extLst>
          </p:cNvPr>
          <p:cNvGrpSpPr/>
          <p:nvPr/>
        </p:nvGrpSpPr>
        <p:grpSpPr>
          <a:xfrm>
            <a:off x="9164933" y="1163424"/>
            <a:ext cx="2603467" cy="866480"/>
            <a:chOff x="9161184" y="1191705"/>
            <a:chExt cx="2603467" cy="866480"/>
          </a:xfrm>
        </p:grpSpPr>
        <p:pic>
          <p:nvPicPr>
            <p:cNvPr id="12" name="Picture 11">
              <a:extLst>
                <a:ext uri="{FF2B5EF4-FFF2-40B4-BE49-F238E27FC236}">
                  <a16:creationId xmlns:a16="http://schemas.microsoft.com/office/drawing/2014/main" id="{D6DD4784-19C4-FA44-BCFE-2BB52758BDB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61184" y="1297079"/>
              <a:ext cx="1568807" cy="674587"/>
            </a:xfrm>
            <a:prstGeom prst="rect">
              <a:avLst/>
            </a:prstGeom>
            <a:solidFill>
              <a:schemeClr val="bg1"/>
            </a:solidFill>
          </p:spPr>
        </p:pic>
        <p:pic>
          <p:nvPicPr>
            <p:cNvPr id="13" name="Graphic 12">
              <a:extLst>
                <a:ext uri="{FF2B5EF4-FFF2-40B4-BE49-F238E27FC236}">
                  <a16:creationId xmlns:a16="http://schemas.microsoft.com/office/drawing/2014/main" id="{A5B0CCB7-3552-2A44-80D7-71326230CF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98171" y="1191705"/>
              <a:ext cx="866480" cy="866480"/>
            </a:xfrm>
            <a:prstGeom prst="rect">
              <a:avLst/>
            </a:prstGeom>
          </p:spPr>
        </p:pic>
      </p:grpSp>
      <p:sp>
        <p:nvSpPr>
          <p:cNvPr id="9" name="Footer Placeholder 1">
            <a:extLst>
              <a:ext uri="{FF2B5EF4-FFF2-40B4-BE49-F238E27FC236}">
                <a16:creationId xmlns:a16="http://schemas.microsoft.com/office/drawing/2014/main" id="{9A247C20-D5DE-4A24-A75D-568564748D31}"/>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extLst>
      <p:ext uri="{BB962C8B-B14F-4D97-AF65-F5344CB8AC3E}">
        <p14:creationId xmlns:p14="http://schemas.microsoft.com/office/powerpoint/2010/main" val="10929673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D85AB-9E72-9744-B363-177286B7CC56}"/>
              </a:ext>
            </a:extLst>
          </p:cNvPr>
          <p:cNvSpPr>
            <a:spLocks noGrp="1"/>
          </p:cNvSpPr>
          <p:nvPr>
            <p:ph type="title"/>
          </p:nvPr>
        </p:nvSpPr>
        <p:spPr>
          <a:xfrm>
            <a:off x="457260" y="1149455"/>
            <a:ext cx="10051200" cy="523220"/>
          </a:xfrm>
        </p:spPr>
        <p:txBody>
          <a:bodyPr/>
          <a:lstStyle/>
          <a:p>
            <a:r>
              <a:rPr lang="en-GB" sz="4000" dirty="0"/>
              <a:t>Financial sanctions</a:t>
            </a:r>
          </a:p>
        </p:txBody>
      </p:sp>
      <p:sp>
        <p:nvSpPr>
          <p:cNvPr id="3" name="Content Placeholder 2"/>
          <p:cNvSpPr>
            <a:spLocks noGrp="1"/>
          </p:cNvSpPr>
          <p:nvPr>
            <p:ph idx="13"/>
          </p:nvPr>
        </p:nvSpPr>
        <p:spPr>
          <a:xfrm>
            <a:off x="501210" y="1672675"/>
            <a:ext cx="9397722" cy="4934684"/>
          </a:xfrm>
        </p:spPr>
        <p:txBody>
          <a:bodyPr/>
          <a:lstStyle/>
          <a:p>
            <a:r>
              <a:rPr lang="en-GB" sz="1800" dirty="0"/>
              <a:t>Restrictions that are put in place by the UK, EU or UN for the reasons                                of foreign-policy implementation or a national security objective. </a:t>
            </a:r>
          </a:p>
          <a:p>
            <a:pPr>
              <a:spcAft>
                <a:spcPts val="600"/>
              </a:spcAft>
            </a:pPr>
            <a:r>
              <a:rPr lang="en-GB" sz="1800" dirty="0"/>
              <a:t>Restrictions can apply to 	</a:t>
            </a:r>
          </a:p>
          <a:p>
            <a:pPr marL="645750" lvl="1" indent="-285750">
              <a:lnSpc>
                <a:spcPct val="100000"/>
              </a:lnSpc>
              <a:spcBef>
                <a:spcPts val="0"/>
              </a:spcBef>
              <a:spcAft>
                <a:spcPts val="600"/>
              </a:spcAft>
              <a:buClr>
                <a:schemeClr val="accent1"/>
              </a:buClr>
              <a:buFont typeface="System Font Regular"/>
              <a:buChar char="–"/>
            </a:pPr>
            <a:r>
              <a:rPr lang="en-GB" sz="1800" dirty="0"/>
              <a:t>Named individuals, entities and bodies </a:t>
            </a:r>
          </a:p>
          <a:p>
            <a:pPr marL="645750" lvl="1" indent="-285750">
              <a:lnSpc>
                <a:spcPct val="100000"/>
              </a:lnSpc>
              <a:spcBef>
                <a:spcPts val="0"/>
              </a:spcBef>
              <a:spcAft>
                <a:spcPts val="600"/>
              </a:spcAft>
              <a:buClr>
                <a:schemeClr val="accent1"/>
              </a:buClr>
              <a:buFont typeface="System Font Regular"/>
              <a:buChar char="–"/>
            </a:pPr>
            <a:r>
              <a:rPr lang="en-GB" sz="1800" dirty="0"/>
              <a:t>Specified groups </a:t>
            </a:r>
          </a:p>
          <a:p>
            <a:pPr marL="645750" lvl="1" indent="-285750">
              <a:lnSpc>
                <a:spcPct val="100000"/>
              </a:lnSpc>
              <a:spcBef>
                <a:spcPts val="0"/>
              </a:spcBef>
              <a:spcAft>
                <a:spcPts val="1200"/>
              </a:spcAft>
              <a:buClr>
                <a:schemeClr val="accent1"/>
              </a:buClr>
              <a:buFont typeface="System Font Regular"/>
              <a:buChar char="–"/>
            </a:pPr>
            <a:r>
              <a:rPr lang="en-GB" sz="1800" dirty="0"/>
              <a:t>Entire sectors  </a:t>
            </a:r>
          </a:p>
          <a:p>
            <a:pPr algn="l" rtl="0" fontAlgn="base">
              <a:buFont typeface="Arial" panose="020B0604020202020204" pitchFamily="34" charset="0"/>
              <a:buChar char="•"/>
            </a:pPr>
            <a:r>
              <a:rPr lang="en-GB" sz="1800" b="0" i="0" u="none" strike="noStrike" dirty="0">
                <a:solidFill>
                  <a:srgbClr val="000000"/>
                </a:solidFill>
                <a:effectLst/>
              </a:rPr>
              <a:t>Licences that allow activity </a:t>
            </a:r>
            <a:r>
              <a:rPr lang="en-GB" sz="1800" b="0" i="0" u="none" strike="noStrike" dirty="0">
                <a:solidFill>
                  <a:srgbClr val="5F6EFB"/>
                </a:solidFill>
                <a:effectLst/>
              </a:rPr>
              <a:t>prohibited</a:t>
            </a:r>
            <a:r>
              <a:rPr lang="en-GB" sz="1800" b="0" i="0" u="none" strike="noStrike" dirty="0">
                <a:solidFill>
                  <a:srgbClr val="000000"/>
                </a:solidFill>
                <a:effectLst/>
              </a:rPr>
              <a:t> by financial sanctions are required for a transaction that involves an entity subject to financial sanctions. </a:t>
            </a:r>
            <a:r>
              <a:rPr lang="en-US" sz="1800" b="0" i="0" dirty="0">
                <a:solidFill>
                  <a:srgbClr val="000000"/>
                </a:solidFill>
                <a:effectLst/>
              </a:rPr>
              <a:t>​</a:t>
            </a:r>
          </a:p>
          <a:p>
            <a:pPr lvl="1" fontAlgn="base"/>
            <a:r>
              <a:rPr lang="en-GB" sz="1800" b="0" i="0" u="none" strike="noStrike" dirty="0">
                <a:solidFill>
                  <a:srgbClr val="000000"/>
                </a:solidFill>
                <a:effectLst/>
              </a:rPr>
              <a:t>Directly or indirectly!</a:t>
            </a:r>
            <a:r>
              <a:rPr lang="en-US" sz="1800" b="0" i="0" dirty="0">
                <a:solidFill>
                  <a:srgbClr val="000000"/>
                </a:solidFill>
                <a:effectLst/>
              </a:rPr>
              <a:t>​</a:t>
            </a:r>
          </a:p>
          <a:p>
            <a:pPr lvl="1" fontAlgn="base"/>
            <a:r>
              <a:rPr lang="en-GB" sz="1800" b="0" i="0" u="none" strike="noStrike" dirty="0">
                <a:solidFill>
                  <a:srgbClr val="000000"/>
                </a:solidFill>
                <a:effectLst/>
              </a:rPr>
              <a:t>It cannot be assumed a licence will be granted</a:t>
            </a:r>
            <a:r>
              <a:rPr lang="en-US" sz="1800" b="0" i="0" dirty="0">
                <a:solidFill>
                  <a:srgbClr val="000000"/>
                </a:solidFill>
                <a:effectLst/>
              </a:rPr>
              <a:t>​</a:t>
            </a:r>
          </a:p>
          <a:p>
            <a:pPr lvl="1" fontAlgn="base"/>
            <a:r>
              <a:rPr lang="en-GB" sz="1800" b="0" i="0" u="none" strike="noStrike" dirty="0">
                <a:solidFill>
                  <a:srgbClr val="000000"/>
                </a:solidFill>
                <a:effectLst/>
              </a:rPr>
              <a:t>Apply at least 4 weeks before it’s required</a:t>
            </a:r>
            <a:r>
              <a:rPr lang="en-US" sz="1800" b="0" i="0" dirty="0">
                <a:solidFill>
                  <a:srgbClr val="000000"/>
                </a:solidFill>
                <a:effectLst/>
              </a:rPr>
              <a:t>​</a:t>
            </a:r>
          </a:p>
          <a:p>
            <a:pPr lvl="1" fontAlgn="base"/>
            <a:r>
              <a:rPr lang="en-GB" sz="1800" b="0" i="0" u="none" strike="noStrike" dirty="0">
                <a:solidFill>
                  <a:srgbClr val="5F6EFB"/>
                </a:solidFill>
                <a:effectLst/>
              </a:rPr>
              <a:t>https://www.gov.uk/guidance/licences-that-allow-activity-prohibited-by-financial-sanctions</a:t>
            </a:r>
            <a:endParaRPr lang="en-US" sz="1800" b="0" i="0" dirty="0">
              <a:solidFill>
                <a:srgbClr val="000000"/>
              </a:solidFill>
              <a:effectLst/>
            </a:endParaRPr>
          </a:p>
          <a:p>
            <a:pPr marL="645750" lvl="1" indent="-285750">
              <a:lnSpc>
                <a:spcPct val="100000"/>
              </a:lnSpc>
              <a:spcBef>
                <a:spcPts val="0"/>
              </a:spcBef>
              <a:spcAft>
                <a:spcPts val="1200"/>
              </a:spcAft>
              <a:buClr>
                <a:schemeClr val="accent1"/>
              </a:buClr>
              <a:buFont typeface="System Font Regular"/>
              <a:buChar char="–"/>
            </a:pPr>
            <a:endParaRPr lang="en-GB" dirty="0"/>
          </a:p>
        </p:txBody>
      </p:sp>
      <p:sp>
        <p:nvSpPr>
          <p:cNvPr id="6" name="Slide Number Placeholder 5">
            <a:extLst>
              <a:ext uri="{FF2B5EF4-FFF2-40B4-BE49-F238E27FC236}">
                <a16:creationId xmlns:a16="http://schemas.microsoft.com/office/drawing/2014/main" id="{A20B0B9E-1D3E-4744-9EFD-0E030F0B37BA}"/>
              </a:ext>
            </a:extLst>
          </p:cNvPr>
          <p:cNvSpPr>
            <a:spLocks noGrp="1"/>
          </p:cNvSpPr>
          <p:nvPr>
            <p:ph type="sldNum" sz="quarter" idx="12"/>
          </p:nvPr>
        </p:nvSpPr>
        <p:spPr/>
        <p:txBody>
          <a:bodyPr/>
          <a:lstStyle/>
          <a:p>
            <a:fld id="{DC1C2B30-68F8-E140-8F6A-84EA7724D904}" type="slidenum">
              <a:rPr lang="en-US" smtClean="0"/>
              <a:t>36</a:t>
            </a:fld>
            <a:endParaRPr lang="en-US" dirty="0"/>
          </a:p>
        </p:txBody>
      </p:sp>
      <p:sp>
        <p:nvSpPr>
          <p:cNvPr id="7" name="Footer Placeholder 1">
            <a:extLst>
              <a:ext uri="{FF2B5EF4-FFF2-40B4-BE49-F238E27FC236}">
                <a16:creationId xmlns:a16="http://schemas.microsoft.com/office/drawing/2014/main" id="{F781EF78-1DC6-4ECC-827A-4E7F1F1C13C8}"/>
              </a:ext>
            </a:extLst>
          </p:cNvPr>
          <p:cNvSpPr>
            <a:spLocks noGrp="1"/>
          </p:cNvSpPr>
          <p:nvPr>
            <p:ph type="ftr" sz="quarter" idx="11"/>
          </p:nvPr>
        </p:nvSpPr>
        <p:spPr>
          <a:xfrm>
            <a:off x="5853600" y="666000"/>
            <a:ext cx="5914800" cy="184666"/>
          </a:xfrm>
        </p:spPr>
        <p:txBody>
          <a:bodyPr/>
          <a:lstStyle/>
          <a:p>
            <a:r>
              <a:rPr lang="en-GB" dirty="0"/>
              <a:t>MODULE 6 – EXPORT CONTROLS</a:t>
            </a:r>
          </a:p>
        </p:txBody>
      </p:sp>
      <p:pic>
        <p:nvPicPr>
          <p:cNvPr id="5" name="Picture 4" descr="A picture containing indoor&#10;&#10;Description automatically generated">
            <a:extLst>
              <a:ext uri="{FF2B5EF4-FFF2-40B4-BE49-F238E27FC236}">
                <a16:creationId xmlns:a16="http://schemas.microsoft.com/office/drawing/2014/main" id="{26CF3248-3EAC-4C1D-AD01-C1E6BA77794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086725" y="1149455"/>
            <a:ext cx="3648015" cy="2432010"/>
          </a:xfrm>
          <a:prstGeom prst="rect">
            <a:avLst/>
          </a:prstGeom>
        </p:spPr>
      </p:pic>
    </p:spTree>
    <p:custDataLst>
      <p:tags r:id="rId1"/>
    </p:custDataLst>
    <p:extLst>
      <p:ext uri="{BB962C8B-B14F-4D97-AF65-F5344CB8AC3E}">
        <p14:creationId xmlns:p14="http://schemas.microsoft.com/office/powerpoint/2010/main" val="7823552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615B7-32CB-6440-8F44-41E1172C8067}"/>
              </a:ext>
            </a:extLst>
          </p:cNvPr>
          <p:cNvSpPr>
            <a:spLocks noGrp="1"/>
          </p:cNvSpPr>
          <p:nvPr>
            <p:ph type="title"/>
          </p:nvPr>
        </p:nvSpPr>
        <p:spPr>
          <a:xfrm>
            <a:off x="480975" y="1180785"/>
            <a:ext cx="10051200" cy="523220"/>
          </a:xfrm>
        </p:spPr>
        <p:txBody>
          <a:bodyPr/>
          <a:lstStyle/>
          <a:p>
            <a:r>
              <a:rPr lang="en-GB" sz="4000" dirty="0"/>
              <a:t>UK OFSI</a:t>
            </a:r>
          </a:p>
        </p:txBody>
      </p:sp>
      <p:sp>
        <p:nvSpPr>
          <p:cNvPr id="3" name="Content Placeholder 2"/>
          <p:cNvSpPr>
            <a:spLocks noGrp="1"/>
          </p:cNvSpPr>
          <p:nvPr>
            <p:ph idx="13"/>
          </p:nvPr>
        </p:nvSpPr>
        <p:spPr>
          <a:xfrm>
            <a:off x="700050" y="1817055"/>
            <a:ext cx="10033200" cy="4406334"/>
          </a:xfrm>
        </p:spPr>
        <p:txBody>
          <a:bodyPr>
            <a:spAutoFit/>
          </a:bodyPr>
          <a:lstStyle/>
          <a:p>
            <a:r>
              <a:rPr lang="en-GB" sz="1800" dirty="0"/>
              <a:t>Office of Financial Sanctions Implementation (OFSI) </a:t>
            </a:r>
          </a:p>
          <a:p>
            <a:pPr>
              <a:spcAft>
                <a:spcPts val="600"/>
              </a:spcAft>
            </a:pPr>
            <a:r>
              <a:rPr lang="en-GB" sz="1800" dirty="0"/>
              <a:t>Part of the UK Treasury</a:t>
            </a:r>
          </a:p>
          <a:p>
            <a:pPr marL="432000" lvl="1" indent="-162000">
              <a:lnSpc>
                <a:spcPct val="100000"/>
              </a:lnSpc>
              <a:spcBef>
                <a:spcPts val="0"/>
              </a:spcBef>
              <a:spcAft>
                <a:spcPts val="600"/>
              </a:spcAft>
              <a:buClr>
                <a:schemeClr val="accent1"/>
              </a:buClr>
              <a:buFont typeface="System Font Regular"/>
              <a:buChar char="–"/>
            </a:pPr>
            <a:r>
              <a:rPr lang="en-GB" sz="1800" dirty="0"/>
              <a:t>Promote and Enable Compliance </a:t>
            </a:r>
          </a:p>
          <a:p>
            <a:pPr marL="432000" lvl="1" indent="-162000">
              <a:lnSpc>
                <a:spcPct val="100000"/>
              </a:lnSpc>
              <a:spcBef>
                <a:spcPts val="0"/>
              </a:spcBef>
              <a:spcAft>
                <a:spcPts val="600"/>
              </a:spcAft>
              <a:buClr>
                <a:schemeClr val="accent1"/>
              </a:buClr>
              <a:buFont typeface="System Font Regular"/>
              <a:buChar char="–"/>
            </a:pPr>
            <a:r>
              <a:rPr lang="en-GB" sz="1800" dirty="0"/>
              <a:t>Respond to Non-Compliance</a:t>
            </a:r>
          </a:p>
          <a:p>
            <a:pPr marL="432000" lvl="1" indent="-162000">
              <a:lnSpc>
                <a:spcPct val="100000"/>
              </a:lnSpc>
              <a:spcBef>
                <a:spcPts val="0"/>
              </a:spcBef>
              <a:spcAft>
                <a:spcPts val="1200"/>
              </a:spcAft>
              <a:buClr>
                <a:schemeClr val="accent1"/>
              </a:buClr>
              <a:buFont typeface="System Font Regular"/>
              <a:buChar char="–"/>
            </a:pPr>
            <a:r>
              <a:rPr lang="en-GB" sz="1800" dirty="0"/>
              <a:t>Change behaviour to Non-Compliance  </a:t>
            </a:r>
          </a:p>
          <a:p>
            <a:r>
              <a:rPr lang="en-GB" sz="1800" dirty="0"/>
              <a:t>“(OFSI) helps to ensure that financial sanctions are properly understood, implemented and enforced in the United Kingdom.”</a:t>
            </a:r>
          </a:p>
          <a:p>
            <a:pPr marL="0" indent="0">
              <a:spcAft>
                <a:spcPts val="1600"/>
              </a:spcAft>
              <a:buNone/>
            </a:pPr>
            <a:r>
              <a:rPr lang="en-GB" sz="2000" dirty="0">
                <a:solidFill>
                  <a:schemeClr val="accent1"/>
                </a:solidFill>
                <a:hlinkClick r:id="rId4">
                  <a:extLst>
                    <a:ext uri="{A12FA001-AC4F-418D-AE19-62706E023703}">
                      <ahyp:hlinkClr xmlns:ahyp="http://schemas.microsoft.com/office/drawing/2018/hyperlinkcolor" val="tx"/>
                    </a:ext>
                  </a:extLst>
                </a:hlinkClick>
              </a:rPr>
              <a:t>https://www.gov.uk/government/organisations/office-of-financial-sanctions-implementation</a:t>
            </a:r>
            <a:endParaRPr lang="en-US" sz="2000" dirty="0"/>
          </a:p>
          <a:p>
            <a:r>
              <a:rPr lang="en-US" sz="1800" dirty="0"/>
              <a:t>The Office of Financial Sanctions Implementation (OFSI) publishes a list of all those subject to financial sanctions imposed by the UK which it keeps updated.</a:t>
            </a:r>
          </a:p>
          <a:p>
            <a:r>
              <a:rPr lang="en-US" sz="1800" dirty="0"/>
              <a:t>Details are </a:t>
            </a:r>
            <a:r>
              <a:rPr lang="en-US" sz="1800" dirty="0" err="1"/>
              <a:t>categorised</a:t>
            </a:r>
            <a:r>
              <a:rPr lang="en-US" sz="1800" dirty="0"/>
              <a:t> and available in specific regime lists.</a:t>
            </a:r>
            <a:endParaRPr lang="en-GB" sz="1800" dirty="0"/>
          </a:p>
        </p:txBody>
      </p:sp>
      <p:sp>
        <p:nvSpPr>
          <p:cNvPr id="7" name="Slide Number Placeholder 6">
            <a:extLst>
              <a:ext uri="{FF2B5EF4-FFF2-40B4-BE49-F238E27FC236}">
                <a16:creationId xmlns:a16="http://schemas.microsoft.com/office/drawing/2014/main" id="{0E2B049E-4A34-A941-8CD4-E280E1065783}"/>
              </a:ext>
            </a:extLst>
          </p:cNvPr>
          <p:cNvSpPr>
            <a:spLocks noGrp="1"/>
          </p:cNvSpPr>
          <p:nvPr>
            <p:ph type="sldNum" sz="quarter" idx="12"/>
          </p:nvPr>
        </p:nvSpPr>
        <p:spPr/>
        <p:txBody>
          <a:bodyPr/>
          <a:lstStyle/>
          <a:p>
            <a:fld id="{DC1C2B30-68F8-E140-8F6A-84EA7724D904}" type="slidenum">
              <a:rPr lang="en-US" smtClean="0"/>
              <a:t>37</a:t>
            </a:fld>
            <a:endParaRPr lang="en-US" dirty="0"/>
          </a:p>
        </p:txBody>
      </p:sp>
      <p:sp>
        <p:nvSpPr>
          <p:cNvPr id="6" name="Footer Placeholder 1">
            <a:extLst>
              <a:ext uri="{FF2B5EF4-FFF2-40B4-BE49-F238E27FC236}">
                <a16:creationId xmlns:a16="http://schemas.microsoft.com/office/drawing/2014/main" id="{C1CCD344-C784-46F0-8772-58E2264F714B}"/>
              </a:ext>
            </a:extLst>
          </p:cNvPr>
          <p:cNvSpPr>
            <a:spLocks noGrp="1"/>
          </p:cNvSpPr>
          <p:nvPr>
            <p:ph type="ftr" sz="quarter" idx="11"/>
          </p:nvPr>
        </p:nvSpPr>
        <p:spPr>
          <a:xfrm>
            <a:off x="5853600" y="656475"/>
            <a:ext cx="5914800" cy="184666"/>
          </a:xfrm>
        </p:spPr>
        <p:txBody>
          <a:bodyPr/>
          <a:lstStyle/>
          <a:p>
            <a:r>
              <a:rPr lang="en-GB" dirty="0"/>
              <a:t>MODULE 6 – EXPORT CONTROLS</a:t>
            </a:r>
          </a:p>
        </p:txBody>
      </p:sp>
      <p:pic>
        <p:nvPicPr>
          <p:cNvPr id="5" name="Picture 4" descr="A picture containing text, sky, outdoor, road&#10;&#10;Description automatically generated">
            <a:extLst>
              <a:ext uri="{FF2B5EF4-FFF2-40B4-BE49-F238E27FC236}">
                <a16:creationId xmlns:a16="http://schemas.microsoft.com/office/drawing/2014/main" id="{B4BBD014-0893-4FE9-A59D-0FD9CB66EE0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729925" y="1154435"/>
            <a:ext cx="3038475" cy="2014770"/>
          </a:xfrm>
          <a:prstGeom prst="rect">
            <a:avLst/>
          </a:prstGeom>
        </p:spPr>
      </p:pic>
      <p:sp>
        <p:nvSpPr>
          <p:cNvPr id="8" name="TextBox 7">
            <a:extLst>
              <a:ext uri="{FF2B5EF4-FFF2-40B4-BE49-F238E27FC236}">
                <a16:creationId xmlns:a16="http://schemas.microsoft.com/office/drawing/2014/main" id="{7680362F-9AED-462A-8B7B-67125C134E23}"/>
              </a:ext>
            </a:extLst>
          </p:cNvPr>
          <p:cNvSpPr txBox="1"/>
          <p:nvPr/>
        </p:nvSpPr>
        <p:spPr>
          <a:xfrm>
            <a:off x="8729925" y="3343773"/>
            <a:ext cx="3038475" cy="369332"/>
          </a:xfrm>
          <a:prstGeom prst="rect">
            <a:avLst/>
          </a:prstGeom>
          <a:noFill/>
        </p:spPr>
        <p:txBody>
          <a:bodyPr wrap="square" rtlCol="0">
            <a:spAutoFit/>
          </a:bodyPr>
          <a:lstStyle/>
          <a:p>
            <a:r>
              <a:rPr lang="en-GB" sz="900">
                <a:hlinkClick r:id="rId6" tooltip="http://flickr.com/photos/lhongchou/3915420196"/>
              </a:rPr>
              <a:t>This Photo</a:t>
            </a:r>
            <a:r>
              <a:rPr lang="en-GB" sz="900"/>
              <a:t> by Unknown Author is licensed under </a:t>
            </a:r>
            <a:r>
              <a:rPr lang="en-GB" sz="900">
                <a:hlinkClick r:id="rId7" tooltip="https://creativecommons.org/licenses/by-nc-nd/3.0/"/>
              </a:rPr>
              <a:t>CC BY-NC-ND</a:t>
            </a:r>
            <a:endParaRPr lang="en-GB" sz="900"/>
          </a:p>
        </p:txBody>
      </p:sp>
    </p:spTree>
    <p:custDataLst>
      <p:tags r:id="rId1"/>
    </p:custDataLst>
    <p:extLst>
      <p:ext uri="{BB962C8B-B14F-4D97-AF65-F5344CB8AC3E}">
        <p14:creationId xmlns:p14="http://schemas.microsoft.com/office/powerpoint/2010/main" val="35398792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9AE56-C073-1E4F-87B3-EAD3291703AA}"/>
              </a:ext>
            </a:extLst>
          </p:cNvPr>
          <p:cNvSpPr>
            <a:spLocks noGrp="1"/>
          </p:cNvSpPr>
          <p:nvPr>
            <p:ph type="title"/>
          </p:nvPr>
        </p:nvSpPr>
        <p:spPr>
          <a:xfrm>
            <a:off x="423600" y="1256323"/>
            <a:ext cx="5777712" cy="523220"/>
          </a:xfrm>
        </p:spPr>
        <p:txBody>
          <a:bodyPr/>
          <a:lstStyle/>
          <a:p>
            <a:r>
              <a:rPr lang="en-GB" sz="4000" dirty="0"/>
              <a:t>UK OFSI</a:t>
            </a:r>
          </a:p>
        </p:txBody>
      </p:sp>
      <p:sp>
        <p:nvSpPr>
          <p:cNvPr id="3" name="Content Placeholder 2"/>
          <p:cNvSpPr>
            <a:spLocks noGrp="1"/>
          </p:cNvSpPr>
          <p:nvPr>
            <p:ph idx="13"/>
          </p:nvPr>
        </p:nvSpPr>
        <p:spPr>
          <a:xfrm>
            <a:off x="675644" y="1935920"/>
            <a:ext cx="7129722" cy="4501232"/>
          </a:xfrm>
        </p:spPr>
        <p:txBody>
          <a:bodyPr wrap="square">
            <a:spAutoFit/>
          </a:bodyPr>
          <a:lstStyle/>
          <a:p>
            <a:r>
              <a:rPr lang="en-GB" sz="2000" dirty="0"/>
              <a:t>Office of Financial Sanctions Implementation</a:t>
            </a:r>
          </a:p>
          <a:p>
            <a:pPr>
              <a:spcAft>
                <a:spcPts val="600"/>
              </a:spcAft>
            </a:pPr>
            <a:r>
              <a:rPr lang="en-GB" sz="2000" dirty="0"/>
              <a:t>Monetary Penalties for the Breach of Financial Sanctions </a:t>
            </a:r>
          </a:p>
          <a:p>
            <a:pPr marL="432000" lvl="1" indent="-162000">
              <a:lnSpc>
                <a:spcPct val="100000"/>
              </a:lnSpc>
              <a:spcBef>
                <a:spcPts val="0"/>
              </a:spcBef>
              <a:spcAft>
                <a:spcPts val="600"/>
              </a:spcAft>
              <a:buClr>
                <a:schemeClr val="accent1"/>
              </a:buClr>
              <a:buFont typeface="System Font Regular"/>
              <a:buChar char="–"/>
            </a:pPr>
            <a:r>
              <a:rPr lang="en-GB" sz="2000" dirty="0"/>
              <a:t>Implementation and administration</a:t>
            </a:r>
          </a:p>
          <a:p>
            <a:pPr marL="432000" lvl="1" indent="-162000">
              <a:lnSpc>
                <a:spcPct val="100000"/>
              </a:lnSpc>
              <a:spcBef>
                <a:spcPts val="0"/>
              </a:spcBef>
              <a:spcAft>
                <a:spcPts val="600"/>
              </a:spcAft>
              <a:buClr>
                <a:schemeClr val="accent1"/>
              </a:buClr>
              <a:buFont typeface="System Font Regular"/>
              <a:buChar char="–"/>
            </a:pPr>
            <a:r>
              <a:rPr lang="en-GB" sz="2000" dirty="0"/>
              <a:t>Licensing Exemptions to Financial Sanctions</a:t>
            </a:r>
          </a:p>
          <a:p>
            <a:pPr marL="432000" lvl="1" indent="-162000">
              <a:lnSpc>
                <a:spcPct val="100000"/>
              </a:lnSpc>
              <a:spcBef>
                <a:spcPts val="0"/>
              </a:spcBef>
              <a:spcAft>
                <a:spcPts val="600"/>
              </a:spcAft>
              <a:buClr>
                <a:schemeClr val="accent1"/>
              </a:buClr>
              <a:buFont typeface="System Font Regular"/>
              <a:buChar char="–"/>
            </a:pPr>
            <a:r>
              <a:rPr lang="en-GB" sz="2000" dirty="0"/>
              <a:t>Domestic Designations (under Terrorist Asset </a:t>
            </a:r>
            <a:br>
              <a:rPr lang="en-GB" sz="2000" dirty="0"/>
            </a:br>
            <a:r>
              <a:rPr lang="en-GB" sz="2000" dirty="0"/>
              <a:t>Freezing Act 2010) </a:t>
            </a:r>
          </a:p>
          <a:p>
            <a:pPr marL="432000" lvl="1" indent="-162000">
              <a:lnSpc>
                <a:spcPct val="100000"/>
              </a:lnSpc>
              <a:spcBef>
                <a:spcPts val="0"/>
              </a:spcBef>
              <a:spcAft>
                <a:spcPts val="1200"/>
              </a:spcAft>
              <a:buClr>
                <a:schemeClr val="accent1"/>
              </a:buClr>
              <a:buFont typeface="System Font Regular"/>
              <a:buChar char="–"/>
            </a:pPr>
            <a:r>
              <a:rPr lang="en-GB" sz="2000" dirty="0"/>
              <a:t>Directions given under Schedule 7 to the </a:t>
            </a:r>
            <a:br>
              <a:rPr lang="en-GB" sz="2000" dirty="0"/>
            </a:br>
            <a:r>
              <a:rPr lang="en-GB" sz="2000" dirty="0"/>
              <a:t>Counter-Terrorism Act 2008 </a:t>
            </a:r>
          </a:p>
          <a:p>
            <a:pPr>
              <a:spcAft>
                <a:spcPts val="1500"/>
              </a:spcAft>
            </a:pPr>
            <a:r>
              <a:rPr lang="en-GB" sz="2000" dirty="0"/>
              <a:t>Criminal Offence to breach financial sanctions</a:t>
            </a:r>
          </a:p>
          <a:p>
            <a:pPr marL="0" indent="0">
              <a:spcAft>
                <a:spcPts val="0"/>
              </a:spcAft>
              <a:buNone/>
            </a:pPr>
            <a:endParaRPr lang="en-GB" sz="2000" dirty="0"/>
          </a:p>
          <a:p>
            <a:pPr marL="0" indent="0">
              <a:spcAft>
                <a:spcPts val="0"/>
              </a:spcAft>
              <a:buNone/>
            </a:pPr>
            <a:r>
              <a:rPr lang="en-GB" sz="2000" dirty="0">
                <a:solidFill>
                  <a:schemeClr val="accent1"/>
                </a:solidFill>
              </a:rPr>
              <a:t>https://</a:t>
            </a:r>
            <a:r>
              <a:rPr lang="en-GB" sz="2000" dirty="0" err="1">
                <a:solidFill>
                  <a:schemeClr val="accent1"/>
                </a:solidFill>
              </a:rPr>
              <a:t>www.gov.uk</a:t>
            </a:r>
            <a:r>
              <a:rPr lang="en-GB" sz="2000" dirty="0">
                <a:solidFill>
                  <a:schemeClr val="accent1"/>
                </a:solidFill>
              </a:rPr>
              <a:t>/government/collections/enforcement-of-</a:t>
            </a:r>
            <a:br>
              <a:rPr lang="en-GB" sz="2000" dirty="0">
                <a:solidFill>
                  <a:schemeClr val="accent1"/>
                </a:solidFill>
              </a:rPr>
            </a:br>
            <a:r>
              <a:rPr lang="en-GB" sz="2000" dirty="0">
                <a:solidFill>
                  <a:schemeClr val="accent1"/>
                </a:solidFill>
              </a:rPr>
              <a:t>financial-sanctions</a:t>
            </a:r>
          </a:p>
        </p:txBody>
      </p:sp>
      <p:sp>
        <p:nvSpPr>
          <p:cNvPr id="9" name="Slide Number Placeholder 8">
            <a:extLst>
              <a:ext uri="{FF2B5EF4-FFF2-40B4-BE49-F238E27FC236}">
                <a16:creationId xmlns:a16="http://schemas.microsoft.com/office/drawing/2014/main" id="{5416A676-8C59-F745-BC0E-1028BEECEAE0}"/>
              </a:ext>
            </a:extLst>
          </p:cNvPr>
          <p:cNvSpPr>
            <a:spLocks noGrp="1"/>
          </p:cNvSpPr>
          <p:nvPr>
            <p:ph type="sldNum" sz="quarter" idx="12"/>
          </p:nvPr>
        </p:nvSpPr>
        <p:spPr/>
        <p:txBody>
          <a:bodyPr/>
          <a:lstStyle/>
          <a:p>
            <a:fld id="{DC1C2B30-68F8-E140-8F6A-84EA7724D904}" type="slidenum">
              <a:rPr lang="en-US" smtClean="0"/>
              <a:t>38</a:t>
            </a:fld>
            <a:endParaRPr lang="en-US" dirty="0"/>
          </a:p>
        </p:txBody>
      </p:sp>
      <p:pic>
        <p:nvPicPr>
          <p:cNvPr id="17" name="Picture Placeholder 16" descr="A pile of coins&#10;&#10;Description automatically generated with low confidence">
            <a:extLst>
              <a:ext uri="{FF2B5EF4-FFF2-40B4-BE49-F238E27FC236}">
                <a16:creationId xmlns:a16="http://schemas.microsoft.com/office/drawing/2014/main" id="{F834739E-01A9-5546-85F6-060406B9551D}"/>
              </a:ext>
            </a:extLst>
          </p:cNvPr>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a:xfrm>
            <a:off x="7953374" y="1779543"/>
            <a:ext cx="3376875" cy="3801201"/>
          </a:xfrm>
        </p:spPr>
      </p:pic>
      <p:sp>
        <p:nvSpPr>
          <p:cNvPr id="8" name="Footer Placeholder 1">
            <a:extLst>
              <a:ext uri="{FF2B5EF4-FFF2-40B4-BE49-F238E27FC236}">
                <a16:creationId xmlns:a16="http://schemas.microsoft.com/office/drawing/2014/main" id="{1FD10406-C6EC-4DC5-B6CF-43F6637C8B54}"/>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extLst>
      <p:ext uri="{BB962C8B-B14F-4D97-AF65-F5344CB8AC3E}">
        <p14:creationId xmlns:p14="http://schemas.microsoft.com/office/powerpoint/2010/main" val="27555558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7C3A6-E9A2-904E-BD88-2D44E85633E4}"/>
              </a:ext>
            </a:extLst>
          </p:cNvPr>
          <p:cNvSpPr>
            <a:spLocks noGrp="1"/>
          </p:cNvSpPr>
          <p:nvPr>
            <p:ph type="title"/>
          </p:nvPr>
        </p:nvSpPr>
        <p:spPr>
          <a:xfrm>
            <a:off x="423600" y="1180785"/>
            <a:ext cx="10051200" cy="523220"/>
          </a:xfrm>
        </p:spPr>
        <p:txBody>
          <a:bodyPr/>
          <a:lstStyle/>
          <a:p>
            <a:r>
              <a:rPr lang="en-GB" sz="4000" dirty="0"/>
              <a:t>Denied Party Screening</a:t>
            </a:r>
          </a:p>
        </p:txBody>
      </p:sp>
      <p:sp>
        <p:nvSpPr>
          <p:cNvPr id="20483" name="Rectangle 1027">
            <a:extLst>
              <a:ext uri="{FF2B5EF4-FFF2-40B4-BE49-F238E27FC236}">
                <a16:creationId xmlns:a16="http://schemas.microsoft.com/office/drawing/2014/main" id="{DA6E7F11-33AA-4256-91A7-95C17E852CAA}"/>
              </a:ext>
            </a:extLst>
          </p:cNvPr>
          <p:cNvSpPr>
            <a:spLocks noGrp="1" noChangeArrowheads="1"/>
          </p:cNvSpPr>
          <p:nvPr>
            <p:ph idx="13"/>
          </p:nvPr>
        </p:nvSpPr>
        <p:spPr>
          <a:xfrm>
            <a:off x="641850" y="1821573"/>
            <a:ext cx="6712278" cy="4370427"/>
          </a:xfrm>
        </p:spPr>
        <p:txBody>
          <a:bodyPr wrap="square">
            <a:spAutoFit/>
          </a:bodyPr>
          <a:lstStyle/>
          <a:p>
            <a:pPr algn="l" rtl="0" fontAlgn="base"/>
            <a:r>
              <a:rPr lang="en-GB" sz="2200" b="0" i="0" u="none" strike="noStrike" dirty="0">
                <a:solidFill>
                  <a:srgbClr val="000000"/>
                </a:solidFill>
                <a:effectLst/>
              </a:rPr>
              <a:t>Around the world countries impose sanctions and embargoes to ensure that they do not deal with Countries, companies or individuals on a denied party list </a:t>
            </a:r>
            <a:r>
              <a:rPr lang="en-US" sz="2200" b="0" i="0" dirty="0">
                <a:solidFill>
                  <a:srgbClr val="000000"/>
                </a:solidFill>
                <a:effectLst/>
              </a:rPr>
              <a:t>​</a:t>
            </a:r>
          </a:p>
          <a:p>
            <a:pPr algn="l" rtl="0" fontAlgn="base"/>
            <a:r>
              <a:rPr lang="en-GB" sz="2200" b="0" i="0" u="none" strike="noStrike" dirty="0">
                <a:solidFill>
                  <a:srgbClr val="000000"/>
                </a:solidFill>
                <a:effectLst/>
              </a:rPr>
              <a:t>All persons and companies are legally obliged to adhere to the relevant sanctions and embargoes. Although Denied party screening is not legally required, it is one of the only ways you can ensure you are adhering to the laws. </a:t>
            </a:r>
            <a:r>
              <a:rPr lang="en-US" sz="2200" b="0" i="0" dirty="0">
                <a:solidFill>
                  <a:srgbClr val="000000"/>
                </a:solidFill>
                <a:effectLst/>
              </a:rPr>
              <a:t>​</a:t>
            </a:r>
          </a:p>
          <a:p>
            <a:pPr algn="l" rtl="0" fontAlgn="base"/>
            <a:r>
              <a:rPr lang="en-GB" sz="2200" b="0" i="0" u="none" strike="noStrike" dirty="0">
                <a:solidFill>
                  <a:srgbClr val="000000"/>
                </a:solidFill>
                <a:effectLst/>
              </a:rPr>
              <a:t>Using a software system to do the screening is the best way to screen suppliers, customers and affiliates. </a:t>
            </a:r>
            <a:endParaRPr lang="en-US" sz="2200" b="0" i="0" dirty="0">
              <a:solidFill>
                <a:srgbClr val="000000"/>
              </a:solidFill>
              <a:effectLst/>
            </a:endParaRPr>
          </a:p>
        </p:txBody>
      </p:sp>
      <p:sp>
        <p:nvSpPr>
          <p:cNvPr id="5" name="Slide Number Placeholder 4">
            <a:extLst>
              <a:ext uri="{FF2B5EF4-FFF2-40B4-BE49-F238E27FC236}">
                <a16:creationId xmlns:a16="http://schemas.microsoft.com/office/drawing/2014/main" id="{A348A658-346C-1F43-951A-4E24DB031C60}"/>
              </a:ext>
            </a:extLst>
          </p:cNvPr>
          <p:cNvSpPr>
            <a:spLocks noGrp="1"/>
          </p:cNvSpPr>
          <p:nvPr>
            <p:ph type="sldNum" sz="quarter" idx="12"/>
          </p:nvPr>
        </p:nvSpPr>
        <p:spPr/>
        <p:txBody>
          <a:bodyPr/>
          <a:lstStyle/>
          <a:p>
            <a:fld id="{DC1C2B30-68F8-E140-8F6A-84EA7724D904}" type="slidenum">
              <a:rPr lang="en-US" smtClean="0"/>
              <a:t>39</a:t>
            </a:fld>
            <a:endParaRPr lang="en-US" dirty="0"/>
          </a:p>
        </p:txBody>
      </p:sp>
      <p:pic>
        <p:nvPicPr>
          <p:cNvPr id="6146" name="Picture 2">
            <a:extLst>
              <a:ext uri="{FF2B5EF4-FFF2-40B4-BE49-F238E27FC236}">
                <a16:creationId xmlns:a16="http://schemas.microsoft.com/office/drawing/2014/main" id="{2328779A-4EB1-4FD2-B0C7-0BB71E33D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6618" y="1002968"/>
            <a:ext cx="4491782" cy="3884352"/>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
            <a:extLst>
              <a:ext uri="{FF2B5EF4-FFF2-40B4-BE49-F238E27FC236}">
                <a16:creationId xmlns:a16="http://schemas.microsoft.com/office/drawing/2014/main" id="{E032456F-3D40-4D9A-8108-E7849634E01F}"/>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extLst>
      <p:ext uri="{BB962C8B-B14F-4D97-AF65-F5344CB8AC3E}">
        <p14:creationId xmlns:p14="http://schemas.microsoft.com/office/powerpoint/2010/main" val="38201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circle&#10;&#10;Description automatically generated">
            <a:extLst>
              <a:ext uri="{FF2B5EF4-FFF2-40B4-BE49-F238E27FC236}">
                <a16:creationId xmlns:a16="http://schemas.microsoft.com/office/drawing/2014/main" id="{5AB10D7F-6837-984B-8DFA-1D8DBBB790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328"/>
          <a:stretch/>
        </p:blipFill>
        <p:spPr>
          <a:xfrm>
            <a:off x="0" y="1033669"/>
            <a:ext cx="9277592" cy="5824331"/>
          </a:xfrm>
          <a:prstGeom prst="rect">
            <a:avLst/>
          </a:prstGeom>
        </p:spPr>
      </p:pic>
      <p:sp>
        <p:nvSpPr>
          <p:cNvPr id="2" name="Footer Placeholder 1">
            <a:extLst>
              <a:ext uri="{FF2B5EF4-FFF2-40B4-BE49-F238E27FC236}">
                <a16:creationId xmlns:a16="http://schemas.microsoft.com/office/drawing/2014/main" id="{73A6E3CF-2422-D540-A1B4-25C1CD7A00CF}"/>
              </a:ext>
            </a:extLst>
          </p:cNvPr>
          <p:cNvSpPr>
            <a:spLocks noGrp="1"/>
          </p:cNvSpPr>
          <p:nvPr>
            <p:ph type="ftr" sz="quarter" idx="11"/>
          </p:nvPr>
        </p:nvSpPr>
        <p:spPr/>
        <p:txBody>
          <a:bodyPr/>
          <a:lstStyle/>
          <a:p>
            <a:r>
              <a:rPr lang="en-GB" dirty="0"/>
              <a:t>MODULE 6 – EXPORT CONTROLS</a:t>
            </a:r>
          </a:p>
        </p:txBody>
      </p:sp>
      <p:sp>
        <p:nvSpPr>
          <p:cNvPr id="14" name="Rectangle 14">
            <a:extLst>
              <a:ext uri="{FF2B5EF4-FFF2-40B4-BE49-F238E27FC236}">
                <a16:creationId xmlns:a16="http://schemas.microsoft.com/office/drawing/2014/main" id="{28D136CC-B1AE-4D45-8281-6976C75C88A9}"/>
              </a:ext>
            </a:extLst>
          </p:cNvPr>
          <p:cNvSpPr txBox="1">
            <a:spLocks noChangeArrowheads="1"/>
          </p:cNvSpPr>
          <p:nvPr/>
        </p:nvSpPr>
        <p:spPr bwMode="auto">
          <a:xfrm>
            <a:off x="11470157" y="6556539"/>
            <a:ext cx="502625"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defPPr>
              <a:defRPr lang="en-GB"/>
            </a:defPPr>
            <a:lvl1pPr algn="r" rtl="0" fontAlgn="base">
              <a:spcBef>
                <a:spcPct val="0"/>
              </a:spcBef>
              <a:spcAft>
                <a:spcPct val="0"/>
              </a:spcAft>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2418F7-944E-49AC-9761-3B0C02D48677}" type="slidenum">
              <a:rPr kumimoji="0" lang="en-GB" altLang="en-US" sz="1200" b="0" i="0" u="none" strike="noStrike" kern="1200" cap="none" spc="0" normalizeH="0" baseline="0" noProof="0" smtClean="0">
                <a:ln>
                  <a:noFill/>
                </a:ln>
                <a:solidFill>
                  <a:schemeClr val="bg1"/>
                </a:solidFill>
                <a:effectLst/>
                <a:uLnTx/>
                <a:uFillTx/>
                <a:latin typeface="Arial" panose="020B0604020202020204" pitchFamily="34" charset="0"/>
                <a:ea typeface="ＭＳ Ｐゴシック"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Arial"/>
            </a:endParaRPr>
          </a:p>
        </p:txBody>
      </p:sp>
      <p:sp>
        <p:nvSpPr>
          <p:cNvPr id="6" name="Title 1">
            <a:extLst>
              <a:ext uri="{FF2B5EF4-FFF2-40B4-BE49-F238E27FC236}">
                <a16:creationId xmlns:a16="http://schemas.microsoft.com/office/drawing/2014/main" id="{64B1B4DA-2108-4A4E-B50C-CBA3B643F2D9}"/>
              </a:ext>
            </a:extLst>
          </p:cNvPr>
          <p:cNvSpPr>
            <a:spLocks noGrp="1"/>
          </p:cNvSpPr>
          <p:nvPr>
            <p:ph type="title"/>
          </p:nvPr>
        </p:nvSpPr>
        <p:spPr>
          <a:xfrm>
            <a:off x="1062000" y="1940897"/>
            <a:ext cx="7549199" cy="523220"/>
          </a:xfrm>
        </p:spPr>
        <p:txBody>
          <a:bodyPr/>
          <a:lstStyle/>
          <a:p>
            <a:r>
              <a:rPr lang="en-GB" sz="4000" spc="-80" dirty="0">
                <a:solidFill>
                  <a:schemeClr val="bg1"/>
                </a:solidFill>
              </a:rPr>
              <a:t>AGENDA</a:t>
            </a:r>
          </a:p>
        </p:txBody>
      </p:sp>
      <p:sp>
        <p:nvSpPr>
          <p:cNvPr id="5" name="Content Placeholder 4">
            <a:extLst>
              <a:ext uri="{FF2B5EF4-FFF2-40B4-BE49-F238E27FC236}">
                <a16:creationId xmlns:a16="http://schemas.microsoft.com/office/drawing/2014/main" id="{EA500421-2E90-B843-8871-C0C22CF39DEF}"/>
              </a:ext>
            </a:extLst>
          </p:cNvPr>
          <p:cNvSpPr>
            <a:spLocks noGrp="1"/>
          </p:cNvSpPr>
          <p:nvPr>
            <p:ph idx="13"/>
          </p:nvPr>
        </p:nvSpPr>
        <p:spPr>
          <a:xfrm>
            <a:off x="1080000" y="2682636"/>
            <a:ext cx="7535680" cy="3490186"/>
          </a:xfrm>
        </p:spPr>
        <p:txBody>
          <a:bodyPr/>
          <a:lstStyle/>
          <a:p>
            <a:pPr marL="0" indent="0">
              <a:spcAft>
                <a:spcPts val="0"/>
              </a:spcAft>
              <a:buNone/>
            </a:pPr>
            <a:r>
              <a:rPr lang="en-GB" sz="2200" dirty="0">
                <a:solidFill>
                  <a:schemeClr val="bg1"/>
                </a:solidFill>
              </a:rPr>
              <a:t>Export Controls</a:t>
            </a:r>
          </a:p>
          <a:p>
            <a:pPr marL="0" indent="0">
              <a:lnSpc>
                <a:spcPct val="85000"/>
              </a:lnSpc>
              <a:spcAft>
                <a:spcPts val="0"/>
              </a:spcAft>
              <a:buNone/>
            </a:pPr>
            <a:r>
              <a:rPr lang="en-GB" sz="3200" b="1" dirty="0">
                <a:solidFill>
                  <a:schemeClr val="bg1"/>
                </a:solidFill>
                <a:latin typeface="Webdings" pitchFamily="2" charset="2"/>
              </a:rPr>
              <a:t>6</a:t>
            </a:r>
          </a:p>
          <a:p>
            <a:pPr marL="0" indent="0">
              <a:spcAft>
                <a:spcPts val="0"/>
              </a:spcAft>
              <a:buNone/>
            </a:pPr>
            <a:r>
              <a:rPr lang="en-US" sz="2200" dirty="0">
                <a:solidFill>
                  <a:schemeClr val="bg1"/>
                </a:solidFill>
              </a:rPr>
              <a:t>Prohibitions and restrictions</a:t>
            </a:r>
          </a:p>
          <a:p>
            <a:pPr marL="0" indent="0">
              <a:lnSpc>
                <a:spcPct val="85000"/>
              </a:lnSpc>
              <a:spcAft>
                <a:spcPts val="0"/>
              </a:spcAft>
              <a:buNone/>
            </a:pPr>
            <a:r>
              <a:rPr lang="en-GB" sz="3200" b="1" dirty="0">
                <a:solidFill>
                  <a:schemeClr val="bg1"/>
                </a:solidFill>
                <a:latin typeface="Webdings" pitchFamily="2" charset="2"/>
              </a:rPr>
              <a:t>6</a:t>
            </a:r>
            <a:endParaRPr lang="en-US" sz="3200" b="1" dirty="0">
              <a:solidFill>
                <a:schemeClr val="bg1"/>
              </a:solidFill>
            </a:endParaRPr>
          </a:p>
          <a:p>
            <a:pPr marL="0" indent="0">
              <a:spcAft>
                <a:spcPts val="0"/>
              </a:spcAft>
              <a:buNone/>
            </a:pPr>
            <a:r>
              <a:rPr lang="en-GB" sz="2200" dirty="0">
                <a:solidFill>
                  <a:schemeClr val="bg1"/>
                </a:solidFill>
              </a:rPr>
              <a:t>Military &amp; Dual-use Lists</a:t>
            </a:r>
          </a:p>
          <a:p>
            <a:pPr marL="0" indent="0">
              <a:lnSpc>
                <a:spcPct val="95000"/>
              </a:lnSpc>
              <a:spcAft>
                <a:spcPts val="0"/>
              </a:spcAft>
              <a:buNone/>
            </a:pPr>
            <a:r>
              <a:rPr lang="en-GB" sz="3200" b="1" dirty="0">
                <a:solidFill>
                  <a:schemeClr val="bg1"/>
                </a:solidFill>
                <a:latin typeface="Webdings" pitchFamily="2" charset="2"/>
              </a:rPr>
              <a:t>6</a:t>
            </a:r>
            <a:endParaRPr lang="en-GB" sz="3200" b="1" dirty="0">
              <a:solidFill>
                <a:schemeClr val="bg1"/>
              </a:solidFill>
            </a:endParaRPr>
          </a:p>
          <a:p>
            <a:pPr marL="0" indent="0">
              <a:spcAft>
                <a:spcPts val="0"/>
              </a:spcAft>
              <a:buNone/>
            </a:pPr>
            <a:r>
              <a:rPr lang="en-GB" sz="2200" dirty="0">
                <a:solidFill>
                  <a:schemeClr val="bg1"/>
                </a:solidFill>
              </a:rPr>
              <a:t>Export Licences &amp; SPIRE</a:t>
            </a:r>
          </a:p>
          <a:p>
            <a:pPr marL="0" indent="0">
              <a:lnSpc>
                <a:spcPct val="85000"/>
              </a:lnSpc>
              <a:spcAft>
                <a:spcPts val="0"/>
              </a:spcAft>
              <a:buNone/>
            </a:pPr>
            <a:r>
              <a:rPr lang="en-GB" sz="3200" b="1" dirty="0">
                <a:solidFill>
                  <a:schemeClr val="bg1"/>
                </a:solidFill>
                <a:latin typeface="Webdings" pitchFamily="2" charset="2"/>
              </a:rPr>
              <a:t>6</a:t>
            </a:r>
            <a:endParaRPr lang="en-GB" sz="3200" b="1" dirty="0">
              <a:solidFill>
                <a:schemeClr val="bg1"/>
              </a:solidFill>
            </a:endParaRPr>
          </a:p>
          <a:p>
            <a:pPr marL="0" indent="0">
              <a:spcAft>
                <a:spcPts val="0"/>
              </a:spcAft>
              <a:buNone/>
            </a:pPr>
            <a:r>
              <a:rPr lang="en-GB" sz="2200" dirty="0">
                <a:solidFill>
                  <a:schemeClr val="bg1"/>
                </a:solidFill>
              </a:rPr>
              <a:t>Embargoes &amp; Sanctions</a:t>
            </a:r>
          </a:p>
        </p:txBody>
      </p:sp>
      <p:sp>
        <p:nvSpPr>
          <p:cNvPr id="4" name="Slide Number Placeholder 3">
            <a:extLst>
              <a:ext uri="{FF2B5EF4-FFF2-40B4-BE49-F238E27FC236}">
                <a16:creationId xmlns:a16="http://schemas.microsoft.com/office/drawing/2014/main" id="{4FFC1F9F-DBA6-794E-94E3-98ADAFD5CC39}"/>
              </a:ext>
            </a:extLst>
          </p:cNvPr>
          <p:cNvSpPr>
            <a:spLocks noGrp="1"/>
          </p:cNvSpPr>
          <p:nvPr>
            <p:ph type="sldNum" sz="quarter" idx="12"/>
          </p:nvPr>
        </p:nvSpPr>
        <p:spPr/>
        <p:txBody>
          <a:bodyPr/>
          <a:lstStyle/>
          <a:p>
            <a:fld id="{DC1C2B30-68F8-E140-8F6A-84EA7724D904}" type="slidenum">
              <a:rPr lang="en-US" smtClean="0"/>
              <a:t>4</a:t>
            </a:fld>
            <a:endParaRPr lang="en-US" dirty="0"/>
          </a:p>
        </p:txBody>
      </p:sp>
    </p:spTree>
    <p:extLst>
      <p:ext uri="{BB962C8B-B14F-4D97-AF65-F5344CB8AC3E}">
        <p14:creationId xmlns:p14="http://schemas.microsoft.com/office/powerpoint/2010/main" val="191319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2A5744-8B13-CE4D-AAC3-45644F2EC193}"/>
              </a:ext>
            </a:extLst>
          </p:cNvPr>
          <p:cNvSpPr>
            <a:spLocks noGrp="1"/>
          </p:cNvSpPr>
          <p:nvPr>
            <p:ph type="sldNum" sz="quarter" idx="12"/>
          </p:nvPr>
        </p:nvSpPr>
        <p:spPr/>
        <p:txBody>
          <a:bodyPr/>
          <a:lstStyle/>
          <a:p>
            <a:fld id="{B9A6C435-D4D8-E543-AD95-E724EE56C655}" type="slidenum">
              <a:rPr lang="en-US" smtClean="0"/>
              <a:t>40</a:t>
            </a:fld>
            <a:endParaRPr lang="en-US"/>
          </a:p>
        </p:txBody>
      </p:sp>
      <p:sp>
        <p:nvSpPr>
          <p:cNvPr id="5" name="Title 4">
            <a:extLst>
              <a:ext uri="{FF2B5EF4-FFF2-40B4-BE49-F238E27FC236}">
                <a16:creationId xmlns:a16="http://schemas.microsoft.com/office/drawing/2014/main" id="{8362B114-40B0-C941-8911-006A3AD3A20F}"/>
              </a:ext>
            </a:extLst>
          </p:cNvPr>
          <p:cNvSpPr>
            <a:spLocks noGrp="1"/>
          </p:cNvSpPr>
          <p:nvPr>
            <p:ph type="title"/>
          </p:nvPr>
        </p:nvSpPr>
        <p:spPr>
          <a:xfrm>
            <a:off x="1062000" y="1375789"/>
            <a:ext cx="10051200" cy="523220"/>
          </a:xfrm>
        </p:spPr>
        <p:txBody>
          <a:bodyPr/>
          <a:lstStyle/>
          <a:p>
            <a:r>
              <a:rPr lang="en-GB" sz="4000" dirty="0"/>
              <a:t>Case study: UK company groomed</a:t>
            </a:r>
          </a:p>
        </p:txBody>
      </p:sp>
      <p:sp>
        <p:nvSpPr>
          <p:cNvPr id="3" name="Content Placeholder 2"/>
          <p:cNvSpPr>
            <a:spLocks noGrp="1"/>
          </p:cNvSpPr>
          <p:nvPr>
            <p:ph idx="13"/>
          </p:nvPr>
        </p:nvSpPr>
        <p:spPr>
          <a:xfrm>
            <a:off x="1080000" y="2117528"/>
            <a:ext cx="10033200" cy="4308872"/>
          </a:xfrm>
        </p:spPr>
        <p:txBody>
          <a:bodyPr>
            <a:spAutoFit/>
          </a:bodyPr>
          <a:lstStyle/>
          <a:p>
            <a:r>
              <a:rPr lang="en-GB" sz="2000" b="1" dirty="0">
                <a:solidFill>
                  <a:schemeClr val="accent1"/>
                </a:solidFill>
              </a:rPr>
              <a:t>Shropshire couple were 'groomed' into supplying parts for Iran's nuclear programme</a:t>
            </a:r>
          </a:p>
          <a:p>
            <a:r>
              <a:rPr lang="en-GB" sz="2000" dirty="0"/>
              <a:t>Convicted in the UK of evading export controls in relation to Iran</a:t>
            </a:r>
          </a:p>
          <a:p>
            <a:r>
              <a:rPr lang="en-GB" sz="2000" dirty="0"/>
              <a:t>One individual was sentenced to 2½ years’ imprisonment, shipped military items to Iran, including Russian MiG and US F4 Phantom parts, through various companies and countries without the appropriate licence</a:t>
            </a:r>
          </a:p>
          <a:p>
            <a:r>
              <a:rPr lang="en-GB" sz="2000" dirty="0"/>
              <a:t>Two individuals each received suspended sentences of 6 months’ imprisonment, sourced dual-use aircraft parts from the USA and shipped them to  companies in Malaysia and Dubai, which then sent them to Iran. The offenders were also disqualified from being a company director</a:t>
            </a:r>
          </a:p>
          <a:p>
            <a:r>
              <a:rPr lang="en-GB" sz="2000" dirty="0"/>
              <a:t>POCA (Proceeds of Crime Act)  proceedings followed to recover the money made from the criminality</a:t>
            </a:r>
          </a:p>
        </p:txBody>
      </p:sp>
      <p:grpSp>
        <p:nvGrpSpPr>
          <p:cNvPr id="12" name="Group 11">
            <a:extLst>
              <a:ext uri="{FF2B5EF4-FFF2-40B4-BE49-F238E27FC236}">
                <a16:creationId xmlns:a16="http://schemas.microsoft.com/office/drawing/2014/main" id="{7C3E1127-E84E-734A-8432-DA249BD8684E}"/>
              </a:ext>
            </a:extLst>
          </p:cNvPr>
          <p:cNvGrpSpPr/>
          <p:nvPr/>
        </p:nvGrpSpPr>
        <p:grpSpPr>
          <a:xfrm>
            <a:off x="9362661" y="1163424"/>
            <a:ext cx="2405739" cy="866480"/>
            <a:chOff x="9161184" y="1191705"/>
            <a:chExt cx="2603467" cy="866480"/>
          </a:xfrm>
        </p:grpSpPr>
        <p:pic>
          <p:nvPicPr>
            <p:cNvPr id="9" name="Picture 8">
              <a:extLst>
                <a:ext uri="{FF2B5EF4-FFF2-40B4-BE49-F238E27FC236}">
                  <a16:creationId xmlns:a16="http://schemas.microsoft.com/office/drawing/2014/main" id="{D65E649E-CDB4-4A40-941E-7CA6A870B4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61184" y="1297079"/>
              <a:ext cx="1568807" cy="674587"/>
            </a:xfrm>
            <a:prstGeom prst="rect">
              <a:avLst/>
            </a:prstGeom>
            <a:solidFill>
              <a:schemeClr val="bg1"/>
            </a:solidFill>
          </p:spPr>
        </p:pic>
        <p:pic>
          <p:nvPicPr>
            <p:cNvPr id="11" name="Graphic 10">
              <a:extLst>
                <a:ext uri="{FF2B5EF4-FFF2-40B4-BE49-F238E27FC236}">
                  <a16:creationId xmlns:a16="http://schemas.microsoft.com/office/drawing/2014/main" id="{4CD968EA-3C6B-A442-9BCA-368079924F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98171" y="1191705"/>
              <a:ext cx="866480" cy="866480"/>
            </a:xfrm>
            <a:prstGeom prst="rect">
              <a:avLst/>
            </a:prstGeom>
          </p:spPr>
        </p:pic>
      </p:grpSp>
      <p:sp>
        <p:nvSpPr>
          <p:cNvPr id="10" name="Footer Placeholder 1">
            <a:extLst>
              <a:ext uri="{FF2B5EF4-FFF2-40B4-BE49-F238E27FC236}">
                <a16:creationId xmlns:a16="http://schemas.microsoft.com/office/drawing/2014/main" id="{1309C79A-DA7D-4567-98E8-08492D843C7E}"/>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extLst>
      <p:ext uri="{BB962C8B-B14F-4D97-AF65-F5344CB8AC3E}">
        <p14:creationId xmlns:p14="http://schemas.microsoft.com/office/powerpoint/2010/main" val="730320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8D3310-85C8-BC44-87F3-5EBA7AABB6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0000" y="1901647"/>
            <a:ext cx="4484800" cy="3573324"/>
          </a:xfrm>
          <a:prstGeom prst="rect">
            <a:avLst/>
          </a:prstGeom>
        </p:spPr>
      </p:pic>
      <p:sp>
        <p:nvSpPr>
          <p:cNvPr id="4" name="Rectangle 3">
            <a:extLst>
              <a:ext uri="{FF2B5EF4-FFF2-40B4-BE49-F238E27FC236}">
                <a16:creationId xmlns:a16="http://schemas.microsoft.com/office/drawing/2014/main" id="{0B7829EB-4075-4547-A02F-9A35D6A6D9D7}"/>
              </a:ext>
            </a:extLst>
          </p:cNvPr>
          <p:cNvSpPr/>
          <p:nvPr/>
        </p:nvSpPr>
        <p:spPr>
          <a:xfrm>
            <a:off x="1297652" y="2382041"/>
            <a:ext cx="3689497" cy="2528897"/>
          </a:xfrm>
          <a:prstGeom prst="rect">
            <a:avLst/>
          </a:prstGeom>
        </p:spPr>
        <p:txBody>
          <a:bodyPr wrap="square">
            <a:spAutoFit/>
          </a:bodyPr>
          <a:lstStyle/>
          <a:p>
            <a:pPr algn="ctr">
              <a:spcAft>
                <a:spcPts val="2200"/>
              </a:spcAft>
            </a:pPr>
            <a:r>
              <a:rPr lang="en-US" altLang="en-US" sz="3200" b="1" dirty="0">
                <a:solidFill>
                  <a:schemeClr val="bg1"/>
                </a:solidFill>
                <a:latin typeface="Arial" panose="020B0604020202020204" pitchFamily="34" charset="0"/>
                <a:cs typeface="Arial" panose="020B0604020202020204" pitchFamily="34" charset="0"/>
              </a:rPr>
              <a:t>Remember the </a:t>
            </a:r>
            <a:br>
              <a:rPr lang="en-US" altLang="en-US" sz="3200" b="1" dirty="0">
                <a:solidFill>
                  <a:schemeClr val="bg1"/>
                </a:solidFill>
                <a:latin typeface="Arial" panose="020B0604020202020204" pitchFamily="34" charset="0"/>
                <a:cs typeface="Arial" panose="020B0604020202020204" pitchFamily="34" charset="0"/>
              </a:rPr>
            </a:br>
            <a:r>
              <a:rPr lang="en-US" altLang="en-US" sz="3200" b="1" dirty="0">
                <a:solidFill>
                  <a:schemeClr val="bg1"/>
                </a:solidFill>
                <a:latin typeface="Arial" panose="020B0604020202020204" pitchFamily="34" charset="0"/>
                <a:cs typeface="Arial" panose="020B0604020202020204" pitchFamily="34" charset="0"/>
              </a:rPr>
              <a:t>catch-all controls</a:t>
            </a:r>
          </a:p>
          <a:p>
            <a:pPr algn="ctr">
              <a:spcAft>
                <a:spcPts val="1200"/>
              </a:spcAft>
            </a:pPr>
            <a:r>
              <a:rPr lang="en-US" altLang="en-US" sz="2200" dirty="0">
                <a:solidFill>
                  <a:schemeClr val="bg1"/>
                </a:solidFill>
                <a:latin typeface="Arial" panose="020B0604020202020204" pitchFamily="34" charset="0"/>
                <a:cs typeface="Arial" panose="020B0604020202020204" pitchFamily="34" charset="0"/>
              </a:rPr>
              <a:t>Weapons of Mass Destruction (WMD)</a:t>
            </a:r>
          </a:p>
          <a:p>
            <a:pPr algn="ctr">
              <a:spcAft>
                <a:spcPts val="1200"/>
              </a:spcAft>
            </a:pPr>
            <a:r>
              <a:rPr lang="en-US" altLang="en-US" sz="2200" dirty="0">
                <a:solidFill>
                  <a:schemeClr val="bg1"/>
                </a:solidFill>
                <a:latin typeface="Arial" panose="020B0604020202020204" pitchFamily="34" charset="0"/>
                <a:cs typeface="Arial" panose="020B0604020202020204" pitchFamily="34" charset="0"/>
              </a:rPr>
              <a:t>Embargoes and Sanctions</a:t>
            </a:r>
          </a:p>
        </p:txBody>
      </p:sp>
      <p:sp>
        <p:nvSpPr>
          <p:cNvPr id="6" name="Title 5">
            <a:extLst>
              <a:ext uri="{FF2B5EF4-FFF2-40B4-BE49-F238E27FC236}">
                <a16:creationId xmlns:a16="http://schemas.microsoft.com/office/drawing/2014/main" id="{FE0CCB63-36F4-994E-BE3D-ECDDED1C310B}"/>
              </a:ext>
            </a:extLst>
          </p:cNvPr>
          <p:cNvSpPr>
            <a:spLocks noGrp="1"/>
          </p:cNvSpPr>
          <p:nvPr>
            <p:ph type="title"/>
          </p:nvPr>
        </p:nvSpPr>
        <p:spPr>
          <a:xfrm>
            <a:off x="5788533" y="1494717"/>
            <a:ext cx="5466780" cy="470898"/>
          </a:xfrm>
        </p:spPr>
        <p:txBody>
          <a:bodyPr/>
          <a:lstStyle/>
          <a:p>
            <a:r>
              <a:rPr lang="en-GB" sz="3600" dirty="0"/>
              <a:t>Due </a:t>
            </a:r>
            <a:r>
              <a:rPr lang="en-GB" altLang="en-US" sz="3600" dirty="0"/>
              <a:t>diligence</a:t>
            </a:r>
            <a:endParaRPr lang="en-GB" sz="3600" dirty="0"/>
          </a:p>
        </p:txBody>
      </p:sp>
      <p:sp>
        <p:nvSpPr>
          <p:cNvPr id="3" name="Text Placeholder 2">
            <a:extLst>
              <a:ext uri="{FF2B5EF4-FFF2-40B4-BE49-F238E27FC236}">
                <a16:creationId xmlns:a16="http://schemas.microsoft.com/office/drawing/2014/main" id="{46E205C5-E9E1-3C43-9B95-00133AD489CC}"/>
              </a:ext>
            </a:extLst>
          </p:cNvPr>
          <p:cNvSpPr>
            <a:spLocks noGrp="1"/>
          </p:cNvSpPr>
          <p:nvPr>
            <p:ph idx="13"/>
          </p:nvPr>
        </p:nvSpPr>
        <p:spPr>
          <a:xfrm>
            <a:off x="6411213" y="2208060"/>
            <a:ext cx="4883850" cy="3706143"/>
          </a:xfrm>
        </p:spPr>
        <p:txBody>
          <a:bodyPr/>
          <a:lstStyle/>
          <a:p>
            <a:pPr marL="0" indent="0">
              <a:spcAft>
                <a:spcPts val="2900"/>
              </a:spcAft>
              <a:buNone/>
            </a:pPr>
            <a:r>
              <a:rPr lang="en-US" altLang="en-US" sz="2000" dirty="0"/>
              <a:t>Know your goods</a:t>
            </a:r>
          </a:p>
          <a:p>
            <a:pPr marL="0" indent="0">
              <a:spcAft>
                <a:spcPts val="2900"/>
              </a:spcAft>
              <a:buNone/>
            </a:pPr>
            <a:r>
              <a:rPr lang="en-US" altLang="en-US" sz="2000" dirty="0">
                <a:solidFill>
                  <a:schemeClr val="tx2"/>
                </a:solidFill>
              </a:rPr>
              <a:t>I</a:t>
            </a:r>
            <a:r>
              <a:rPr lang="en-US" altLang="en-US" sz="2000" dirty="0"/>
              <a:t>s the technology controlled?</a:t>
            </a:r>
          </a:p>
          <a:p>
            <a:pPr marL="0" indent="0">
              <a:spcAft>
                <a:spcPts val="2900"/>
              </a:spcAft>
              <a:buNone/>
            </a:pPr>
            <a:r>
              <a:rPr lang="en-US" altLang="en-US" sz="2000" dirty="0"/>
              <a:t>Do you know your customers?</a:t>
            </a:r>
          </a:p>
          <a:p>
            <a:pPr marL="0" indent="0">
              <a:spcAft>
                <a:spcPts val="2900"/>
              </a:spcAft>
              <a:buNone/>
            </a:pPr>
            <a:r>
              <a:rPr lang="en-US" altLang="en-US" sz="2000" dirty="0"/>
              <a:t>Do you know THEIR customers?</a:t>
            </a:r>
          </a:p>
          <a:p>
            <a:pPr marL="0" indent="0">
              <a:spcAft>
                <a:spcPts val="2900"/>
              </a:spcAft>
              <a:buNone/>
            </a:pPr>
            <a:r>
              <a:rPr lang="en-US" altLang="en-US" sz="2000" dirty="0"/>
              <a:t>Can we legally send it?</a:t>
            </a:r>
          </a:p>
          <a:p>
            <a:pPr marL="0" indent="0">
              <a:spcAft>
                <a:spcPts val="2900"/>
              </a:spcAft>
              <a:buNone/>
            </a:pPr>
            <a:r>
              <a:rPr lang="en-US" altLang="en-US" sz="2000" dirty="0"/>
              <a:t>Is the transfer safe?</a:t>
            </a:r>
          </a:p>
        </p:txBody>
      </p:sp>
      <p:grpSp>
        <p:nvGrpSpPr>
          <p:cNvPr id="19" name="Group 18">
            <a:extLst>
              <a:ext uri="{FF2B5EF4-FFF2-40B4-BE49-F238E27FC236}">
                <a16:creationId xmlns:a16="http://schemas.microsoft.com/office/drawing/2014/main" id="{C02C33EC-CE92-274C-A8B4-52DF5937B3FA}"/>
              </a:ext>
            </a:extLst>
          </p:cNvPr>
          <p:cNvGrpSpPr/>
          <p:nvPr/>
        </p:nvGrpSpPr>
        <p:grpSpPr>
          <a:xfrm>
            <a:off x="5788534" y="2066622"/>
            <a:ext cx="491054" cy="500564"/>
            <a:chOff x="1062610" y="2596637"/>
            <a:chExt cx="417871" cy="425964"/>
          </a:xfrm>
        </p:grpSpPr>
        <p:pic>
          <p:nvPicPr>
            <p:cNvPr id="20" name="Picture 19" descr="A picture containing nature&#10;&#10;Description automatically generated">
              <a:extLst>
                <a:ext uri="{FF2B5EF4-FFF2-40B4-BE49-F238E27FC236}">
                  <a16:creationId xmlns:a16="http://schemas.microsoft.com/office/drawing/2014/main" id="{AAF4503E-6A4C-614E-8E03-64D9B49F281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2610" y="2596637"/>
              <a:ext cx="417871" cy="425964"/>
            </a:xfrm>
            <a:prstGeom prst="rect">
              <a:avLst/>
            </a:prstGeom>
          </p:spPr>
        </p:pic>
        <p:sp>
          <p:nvSpPr>
            <p:cNvPr id="23" name="Freeform 22">
              <a:extLst>
                <a:ext uri="{FF2B5EF4-FFF2-40B4-BE49-F238E27FC236}">
                  <a16:creationId xmlns:a16="http://schemas.microsoft.com/office/drawing/2014/main" id="{465B0B0A-198B-6F42-AD3A-1B49B0C1CEAF}"/>
                </a:ext>
              </a:extLst>
            </p:cNvPr>
            <p:cNvSpPr/>
            <p:nvPr/>
          </p:nvSpPr>
          <p:spPr>
            <a:xfrm>
              <a:off x="1164401" y="2667357"/>
              <a:ext cx="214289" cy="284524"/>
            </a:xfrm>
            <a:custGeom>
              <a:avLst/>
              <a:gdLst/>
              <a:ahLst/>
              <a:cxnLst/>
              <a:rect l="l" t="t" r="r" b="b"/>
              <a:pathLst>
                <a:path w="268605" h="356643">
                  <a:moveTo>
                    <a:pt x="70866" y="52148"/>
                  </a:moveTo>
                  <a:cubicBezTo>
                    <a:pt x="62179" y="52148"/>
                    <a:pt x="57607" y="56263"/>
                    <a:pt x="57607" y="64950"/>
                  </a:cubicBezTo>
                  <a:lnTo>
                    <a:pt x="57607" y="291264"/>
                  </a:lnTo>
                  <a:cubicBezTo>
                    <a:pt x="57607" y="299950"/>
                    <a:pt x="62179" y="304522"/>
                    <a:pt x="70866" y="304522"/>
                  </a:cubicBezTo>
                  <a:cubicBezTo>
                    <a:pt x="79553" y="304522"/>
                    <a:pt x="84125" y="299950"/>
                    <a:pt x="84125" y="291264"/>
                  </a:cubicBezTo>
                  <a:lnTo>
                    <a:pt x="84125" y="64950"/>
                  </a:lnTo>
                  <a:cubicBezTo>
                    <a:pt x="84125" y="56263"/>
                    <a:pt x="79553" y="52148"/>
                    <a:pt x="70866" y="52148"/>
                  </a:cubicBezTo>
                  <a:close/>
                  <a:moveTo>
                    <a:pt x="227000" y="4142"/>
                  </a:moveTo>
                  <a:lnTo>
                    <a:pt x="268605" y="4142"/>
                  </a:lnTo>
                  <a:lnTo>
                    <a:pt x="268605" y="351614"/>
                  </a:lnTo>
                  <a:lnTo>
                    <a:pt x="212827" y="351614"/>
                  </a:lnTo>
                  <a:lnTo>
                    <a:pt x="212827" y="91010"/>
                  </a:lnTo>
                  <a:cubicBezTo>
                    <a:pt x="205969" y="93296"/>
                    <a:pt x="198653" y="94668"/>
                    <a:pt x="190881" y="94210"/>
                  </a:cubicBezTo>
                  <a:lnTo>
                    <a:pt x="190881" y="37518"/>
                  </a:lnTo>
                  <a:cubicBezTo>
                    <a:pt x="212369" y="29745"/>
                    <a:pt x="224257" y="18315"/>
                    <a:pt x="227000" y="4142"/>
                  </a:cubicBezTo>
                  <a:close/>
                  <a:moveTo>
                    <a:pt x="72695" y="27"/>
                  </a:moveTo>
                  <a:cubicBezTo>
                    <a:pt x="91440" y="484"/>
                    <a:pt x="107442" y="6428"/>
                    <a:pt x="120244" y="17858"/>
                  </a:cubicBezTo>
                  <a:cubicBezTo>
                    <a:pt x="134874" y="30660"/>
                    <a:pt x="142189" y="47576"/>
                    <a:pt x="142189" y="69064"/>
                  </a:cubicBezTo>
                  <a:lnTo>
                    <a:pt x="142189" y="286692"/>
                  </a:lnTo>
                  <a:cubicBezTo>
                    <a:pt x="142189" y="308637"/>
                    <a:pt x="134874" y="326011"/>
                    <a:pt x="119786" y="339270"/>
                  </a:cubicBezTo>
                  <a:cubicBezTo>
                    <a:pt x="106528" y="350700"/>
                    <a:pt x="90068" y="356643"/>
                    <a:pt x="70866" y="356643"/>
                  </a:cubicBezTo>
                  <a:cubicBezTo>
                    <a:pt x="51664" y="356643"/>
                    <a:pt x="35662" y="350700"/>
                    <a:pt x="22403" y="339270"/>
                  </a:cubicBezTo>
                  <a:cubicBezTo>
                    <a:pt x="7315" y="326011"/>
                    <a:pt x="0" y="308637"/>
                    <a:pt x="0" y="286692"/>
                  </a:cubicBezTo>
                  <a:lnTo>
                    <a:pt x="0" y="69064"/>
                  </a:lnTo>
                  <a:cubicBezTo>
                    <a:pt x="0" y="46662"/>
                    <a:pt x="7772" y="29288"/>
                    <a:pt x="22860" y="16486"/>
                  </a:cubicBezTo>
                  <a:cubicBezTo>
                    <a:pt x="36576" y="5056"/>
                    <a:pt x="53035" y="-430"/>
                    <a:pt x="72695" y="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grpSp>
        <p:nvGrpSpPr>
          <p:cNvPr id="24" name="Group 23">
            <a:extLst>
              <a:ext uri="{FF2B5EF4-FFF2-40B4-BE49-F238E27FC236}">
                <a16:creationId xmlns:a16="http://schemas.microsoft.com/office/drawing/2014/main" id="{22B41CE7-F208-7A46-B524-1832F9C3E130}"/>
              </a:ext>
            </a:extLst>
          </p:cNvPr>
          <p:cNvGrpSpPr/>
          <p:nvPr/>
        </p:nvGrpSpPr>
        <p:grpSpPr>
          <a:xfrm>
            <a:off x="5788534" y="2753464"/>
            <a:ext cx="491054" cy="500564"/>
            <a:chOff x="1062610" y="3109522"/>
            <a:chExt cx="417871" cy="425964"/>
          </a:xfrm>
        </p:grpSpPr>
        <p:pic>
          <p:nvPicPr>
            <p:cNvPr id="25" name="Picture 24" descr="A picture containing nature&#10;&#10;Description automatically generated">
              <a:extLst>
                <a:ext uri="{FF2B5EF4-FFF2-40B4-BE49-F238E27FC236}">
                  <a16:creationId xmlns:a16="http://schemas.microsoft.com/office/drawing/2014/main" id="{6C26762C-CD94-0848-9D6F-5C0E25A196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2610" y="3109522"/>
              <a:ext cx="417871" cy="425964"/>
            </a:xfrm>
            <a:prstGeom prst="rect">
              <a:avLst/>
            </a:prstGeom>
          </p:spPr>
        </p:pic>
        <p:sp>
          <p:nvSpPr>
            <p:cNvPr id="26" name="Freeform 25">
              <a:extLst>
                <a:ext uri="{FF2B5EF4-FFF2-40B4-BE49-F238E27FC236}">
                  <a16:creationId xmlns:a16="http://schemas.microsoft.com/office/drawing/2014/main" id="{CB6476E6-D601-B047-80A3-1BE43A779939}"/>
                </a:ext>
              </a:extLst>
            </p:cNvPr>
            <p:cNvSpPr/>
            <p:nvPr/>
          </p:nvSpPr>
          <p:spPr>
            <a:xfrm>
              <a:off x="1140586" y="3180061"/>
              <a:ext cx="261919" cy="284887"/>
            </a:xfrm>
            <a:custGeom>
              <a:avLst/>
              <a:gdLst/>
              <a:ahLst/>
              <a:cxnLst/>
              <a:rect l="l" t="t" r="r" b="b"/>
              <a:pathLst>
                <a:path w="328308" h="357098">
                  <a:moveTo>
                    <a:pt x="70866" y="52603"/>
                  </a:moveTo>
                  <a:cubicBezTo>
                    <a:pt x="62179" y="52603"/>
                    <a:pt x="57607" y="56718"/>
                    <a:pt x="57607" y="65405"/>
                  </a:cubicBezTo>
                  <a:lnTo>
                    <a:pt x="57607" y="291719"/>
                  </a:lnTo>
                  <a:cubicBezTo>
                    <a:pt x="57607" y="300405"/>
                    <a:pt x="62179" y="304977"/>
                    <a:pt x="70866" y="304977"/>
                  </a:cubicBezTo>
                  <a:cubicBezTo>
                    <a:pt x="79553" y="304977"/>
                    <a:pt x="84125" y="300405"/>
                    <a:pt x="84125" y="291719"/>
                  </a:cubicBezTo>
                  <a:lnTo>
                    <a:pt x="84125" y="65405"/>
                  </a:lnTo>
                  <a:cubicBezTo>
                    <a:pt x="84125" y="56718"/>
                    <a:pt x="79553" y="52603"/>
                    <a:pt x="70866" y="52603"/>
                  </a:cubicBezTo>
                  <a:close/>
                  <a:moveTo>
                    <a:pt x="72695" y="482"/>
                  </a:moveTo>
                  <a:cubicBezTo>
                    <a:pt x="91440" y="939"/>
                    <a:pt x="107442" y="6883"/>
                    <a:pt x="120244" y="18313"/>
                  </a:cubicBezTo>
                  <a:cubicBezTo>
                    <a:pt x="134874" y="31115"/>
                    <a:pt x="142189" y="48031"/>
                    <a:pt x="142189" y="69519"/>
                  </a:cubicBezTo>
                  <a:lnTo>
                    <a:pt x="142189" y="287147"/>
                  </a:lnTo>
                  <a:cubicBezTo>
                    <a:pt x="142189" y="309092"/>
                    <a:pt x="134874" y="326466"/>
                    <a:pt x="119787" y="339725"/>
                  </a:cubicBezTo>
                  <a:cubicBezTo>
                    <a:pt x="106528" y="351155"/>
                    <a:pt x="90069" y="357098"/>
                    <a:pt x="70866" y="357098"/>
                  </a:cubicBezTo>
                  <a:cubicBezTo>
                    <a:pt x="51664" y="357098"/>
                    <a:pt x="35662" y="351155"/>
                    <a:pt x="22403" y="339725"/>
                  </a:cubicBezTo>
                  <a:cubicBezTo>
                    <a:pt x="7315" y="326466"/>
                    <a:pt x="0" y="309092"/>
                    <a:pt x="0" y="287147"/>
                  </a:cubicBezTo>
                  <a:lnTo>
                    <a:pt x="0" y="69519"/>
                  </a:lnTo>
                  <a:cubicBezTo>
                    <a:pt x="0" y="47117"/>
                    <a:pt x="7773" y="29743"/>
                    <a:pt x="22860" y="16941"/>
                  </a:cubicBezTo>
                  <a:cubicBezTo>
                    <a:pt x="36576" y="5511"/>
                    <a:pt x="53035" y="25"/>
                    <a:pt x="72695" y="482"/>
                  </a:cubicBezTo>
                  <a:close/>
                  <a:moveTo>
                    <a:pt x="257328" y="25"/>
                  </a:moveTo>
                  <a:cubicBezTo>
                    <a:pt x="298933" y="482"/>
                    <a:pt x="323164" y="26085"/>
                    <a:pt x="327279" y="66319"/>
                  </a:cubicBezTo>
                  <a:cubicBezTo>
                    <a:pt x="328651" y="77749"/>
                    <a:pt x="328651" y="89636"/>
                    <a:pt x="327279" y="101066"/>
                  </a:cubicBezTo>
                  <a:cubicBezTo>
                    <a:pt x="325450" y="119811"/>
                    <a:pt x="317221" y="141757"/>
                    <a:pt x="303048" y="166903"/>
                  </a:cubicBezTo>
                  <a:lnTo>
                    <a:pt x="263728" y="230911"/>
                  </a:lnTo>
                  <a:cubicBezTo>
                    <a:pt x="249555" y="256514"/>
                    <a:pt x="241326" y="279831"/>
                    <a:pt x="239040" y="300863"/>
                  </a:cubicBezTo>
                  <a:lnTo>
                    <a:pt x="328194" y="300863"/>
                  </a:lnTo>
                  <a:lnTo>
                    <a:pt x="328194" y="352069"/>
                  </a:lnTo>
                  <a:lnTo>
                    <a:pt x="183718" y="352069"/>
                  </a:lnTo>
                  <a:cubicBezTo>
                    <a:pt x="181890" y="283032"/>
                    <a:pt x="194691" y="227711"/>
                    <a:pt x="222580" y="185648"/>
                  </a:cubicBezTo>
                  <a:lnTo>
                    <a:pt x="252756" y="140843"/>
                  </a:lnTo>
                  <a:cubicBezTo>
                    <a:pt x="263728" y="122097"/>
                    <a:pt x="269215" y="105181"/>
                    <a:pt x="269215" y="89636"/>
                  </a:cubicBezTo>
                  <a:lnTo>
                    <a:pt x="269215" y="65862"/>
                  </a:lnTo>
                  <a:cubicBezTo>
                    <a:pt x="269215" y="57175"/>
                    <a:pt x="264643" y="52603"/>
                    <a:pt x="255499" y="52603"/>
                  </a:cubicBezTo>
                  <a:cubicBezTo>
                    <a:pt x="246812" y="52603"/>
                    <a:pt x="242240" y="57175"/>
                    <a:pt x="242240" y="65862"/>
                  </a:cubicBezTo>
                  <a:lnTo>
                    <a:pt x="242240" y="118440"/>
                  </a:lnTo>
                  <a:lnTo>
                    <a:pt x="184633" y="118440"/>
                  </a:lnTo>
                  <a:lnTo>
                    <a:pt x="184633" y="69519"/>
                  </a:lnTo>
                  <a:cubicBezTo>
                    <a:pt x="184633" y="47117"/>
                    <a:pt x="192405" y="29743"/>
                    <a:pt x="207493" y="16941"/>
                  </a:cubicBezTo>
                  <a:cubicBezTo>
                    <a:pt x="221209" y="5511"/>
                    <a:pt x="237668" y="-432"/>
                    <a:pt x="257328" y="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grpSp>
        <p:nvGrpSpPr>
          <p:cNvPr id="27" name="Group 26">
            <a:extLst>
              <a:ext uri="{FF2B5EF4-FFF2-40B4-BE49-F238E27FC236}">
                <a16:creationId xmlns:a16="http://schemas.microsoft.com/office/drawing/2014/main" id="{51D340CE-09C4-924D-96F8-649286C91A2B}"/>
              </a:ext>
            </a:extLst>
          </p:cNvPr>
          <p:cNvGrpSpPr/>
          <p:nvPr/>
        </p:nvGrpSpPr>
        <p:grpSpPr>
          <a:xfrm>
            <a:off x="5788534" y="3440306"/>
            <a:ext cx="491054" cy="500564"/>
            <a:chOff x="1062610" y="3622407"/>
            <a:chExt cx="417871" cy="425964"/>
          </a:xfrm>
        </p:grpSpPr>
        <p:pic>
          <p:nvPicPr>
            <p:cNvPr id="28" name="Picture 27" descr="A picture containing nature&#10;&#10;Description automatically generated">
              <a:extLst>
                <a:ext uri="{FF2B5EF4-FFF2-40B4-BE49-F238E27FC236}">
                  <a16:creationId xmlns:a16="http://schemas.microsoft.com/office/drawing/2014/main" id="{440F35FA-155F-D348-B363-DA6362CE38F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2610" y="3622407"/>
              <a:ext cx="417871" cy="425964"/>
            </a:xfrm>
            <a:prstGeom prst="rect">
              <a:avLst/>
            </a:prstGeom>
          </p:spPr>
        </p:pic>
        <p:sp>
          <p:nvSpPr>
            <p:cNvPr id="29" name="Freeform 28">
              <a:extLst>
                <a:ext uri="{FF2B5EF4-FFF2-40B4-BE49-F238E27FC236}">
                  <a16:creationId xmlns:a16="http://schemas.microsoft.com/office/drawing/2014/main" id="{8A3B1D1A-B986-D14B-963E-28AB49F87E37}"/>
                </a:ext>
              </a:extLst>
            </p:cNvPr>
            <p:cNvSpPr/>
            <p:nvPr/>
          </p:nvSpPr>
          <p:spPr>
            <a:xfrm>
              <a:off x="1139719" y="3693127"/>
              <a:ext cx="263652" cy="284524"/>
            </a:xfrm>
            <a:custGeom>
              <a:avLst/>
              <a:gdLst/>
              <a:ahLst/>
              <a:cxnLst/>
              <a:rect l="l" t="t" r="r" b="b"/>
              <a:pathLst>
                <a:path w="330480" h="356643">
                  <a:moveTo>
                    <a:pt x="70866" y="52148"/>
                  </a:moveTo>
                  <a:cubicBezTo>
                    <a:pt x="62179" y="52148"/>
                    <a:pt x="57607" y="56263"/>
                    <a:pt x="57607" y="64950"/>
                  </a:cubicBezTo>
                  <a:lnTo>
                    <a:pt x="57607" y="291264"/>
                  </a:lnTo>
                  <a:cubicBezTo>
                    <a:pt x="57607" y="299950"/>
                    <a:pt x="62179" y="304522"/>
                    <a:pt x="70866" y="304522"/>
                  </a:cubicBezTo>
                  <a:cubicBezTo>
                    <a:pt x="79553" y="304522"/>
                    <a:pt x="84125" y="299950"/>
                    <a:pt x="84125" y="291264"/>
                  </a:cubicBezTo>
                  <a:lnTo>
                    <a:pt x="84125" y="64950"/>
                  </a:lnTo>
                  <a:cubicBezTo>
                    <a:pt x="84125" y="56263"/>
                    <a:pt x="79553" y="52148"/>
                    <a:pt x="70866" y="52148"/>
                  </a:cubicBezTo>
                  <a:close/>
                  <a:moveTo>
                    <a:pt x="255956" y="27"/>
                  </a:moveTo>
                  <a:cubicBezTo>
                    <a:pt x="275158" y="27"/>
                    <a:pt x="291160" y="5971"/>
                    <a:pt x="304419" y="17401"/>
                  </a:cubicBezTo>
                  <a:cubicBezTo>
                    <a:pt x="319507" y="30660"/>
                    <a:pt x="326822" y="48033"/>
                    <a:pt x="326822" y="70436"/>
                  </a:cubicBezTo>
                  <a:lnTo>
                    <a:pt x="326822" y="131701"/>
                  </a:lnTo>
                  <a:cubicBezTo>
                    <a:pt x="326822" y="156847"/>
                    <a:pt x="319964" y="171934"/>
                    <a:pt x="306248" y="176964"/>
                  </a:cubicBezTo>
                  <a:cubicBezTo>
                    <a:pt x="322250" y="182450"/>
                    <a:pt x="330480" y="198452"/>
                    <a:pt x="330480" y="224970"/>
                  </a:cubicBezTo>
                  <a:lnTo>
                    <a:pt x="330480" y="286234"/>
                  </a:lnTo>
                  <a:cubicBezTo>
                    <a:pt x="330480" y="308637"/>
                    <a:pt x="322707" y="326011"/>
                    <a:pt x="307162" y="338812"/>
                  </a:cubicBezTo>
                  <a:cubicBezTo>
                    <a:pt x="292989" y="350700"/>
                    <a:pt x="276073" y="356643"/>
                    <a:pt x="255956" y="356643"/>
                  </a:cubicBezTo>
                  <a:cubicBezTo>
                    <a:pt x="235382" y="356643"/>
                    <a:pt x="218466" y="350700"/>
                    <a:pt x="204292" y="338812"/>
                  </a:cubicBezTo>
                  <a:cubicBezTo>
                    <a:pt x="188748" y="326011"/>
                    <a:pt x="180975" y="308637"/>
                    <a:pt x="180975" y="286234"/>
                  </a:cubicBezTo>
                  <a:lnTo>
                    <a:pt x="180975" y="241429"/>
                  </a:lnTo>
                  <a:lnTo>
                    <a:pt x="241783" y="241429"/>
                  </a:lnTo>
                  <a:lnTo>
                    <a:pt x="241783" y="290806"/>
                  </a:lnTo>
                  <a:cubicBezTo>
                    <a:pt x="241783" y="299493"/>
                    <a:pt x="246355" y="304065"/>
                    <a:pt x="255956" y="304065"/>
                  </a:cubicBezTo>
                  <a:cubicBezTo>
                    <a:pt x="265100" y="304065"/>
                    <a:pt x="269672" y="299493"/>
                    <a:pt x="269672" y="290806"/>
                  </a:cubicBezTo>
                  <a:lnTo>
                    <a:pt x="269672" y="225884"/>
                  </a:lnTo>
                  <a:cubicBezTo>
                    <a:pt x="269672" y="218112"/>
                    <a:pt x="266014" y="212168"/>
                    <a:pt x="258699" y="208053"/>
                  </a:cubicBezTo>
                  <a:cubicBezTo>
                    <a:pt x="252756" y="204853"/>
                    <a:pt x="246812" y="203938"/>
                    <a:pt x="240868" y="204853"/>
                  </a:cubicBezTo>
                  <a:lnTo>
                    <a:pt x="241326" y="151818"/>
                  </a:lnTo>
                  <a:cubicBezTo>
                    <a:pt x="247269" y="152732"/>
                    <a:pt x="252756" y="151818"/>
                    <a:pt x="258242" y="148617"/>
                  </a:cubicBezTo>
                  <a:cubicBezTo>
                    <a:pt x="265557" y="144503"/>
                    <a:pt x="269215" y="138559"/>
                    <a:pt x="269215" y="130786"/>
                  </a:cubicBezTo>
                  <a:lnTo>
                    <a:pt x="269215" y="65864"/>
                  </a:lnTo>
                  <a:cubicBezTo>
                    <a:pt x="269215" y="57177"/>
                    <a:pt x="264643" y="52605"/>
                    <a:pt x="255956" y="52605"/>
                  </a:cubicBezTo>
                  <a:cubicBezTo>
                    <a:pt x="246812" y="52605"/>
                    <a:pt x="242240" y="57177"/>
                    <a:pt x="242240" y="65864"/>
                  </a:cubicBezTo>
                  <a:lnTo>
                    <a:pt x="242240" y="117528"/>
                  </a:lnTo>
                  <a:lnTo>
                    <a:pt x="184633" y="117528"/>
                  </a:lnTo>
                  <a:lnTo>
                    <a:pt x="184633" y="70436"/>
                  </a:lnTo>
                  <a:cubicBezTo>
                    <a:pt x="184633" y="48033"/>
                    <a:pt x="191948" y="30660"/>
                    <a:pt x="207036" y="17401"/>
                  </a:cubicBezTo>
                  <a:cubicBezTo>
                    <a:pt x="220294" y="5971"/>
                    <a:pt x="236296" y="27"/>
                    <a:pt x="255956" y="27"/>
                  </a:cubicBezTo>
                  <a:close/>
                  <a:moveTo>
                    <a:pt x="72695" y="27"/>
                  </a:moveTo>
                  <a:cubicBezTo>
                    <a:pt x="91440" y="484"/>
                    <a:pt x="107442" y="6428"/>
                    <a:pt x="120244" y="17858"/>
                  </a:cubicBezTo>
                  <a:cubicBezTo>
                    <a:pt x="134874" y="30660"/>
                    <a:pt x="142189" y="47576"/>
                    <a:pt x="142189" y="69064"/>
                  </a:cubicBezTo>
                  <a:lnTo>
                    <a:pt x="142189" y="286692"/>
                  </a:lnTo>
                  <a:cubicBezTo>
                    <a:pt x="142189" y="308637"/>
                    <a:pt x="134874" y="326011"/>
                    <a:pt x="119787" y="339270"/>
                  </a:cubicBezTo>
                  <a:cubicBezTo>
                    <a:pt x="106528" y="350700"/>
                    <a:pt x="90069" y="356643"/>
                    <a:pt x="70866" y="356643"/>
                  </a:cubicBezTo>
                  <a:cubicBezTo>
                    <a:pt x="51664" y="356643"/>
                    <a:pt x="35662" y="350700"/>
                    <a:pt x="22403" y="339270"/>
                  </a:cubicBezTo>
                  <a:cubicBezTo>
                    <a:pt x="7315" y="326011"/>
                    <a:pt x="0" y="308637"/>
                    <a:pt x="0" y="286692"/>
                  </a:cubicBezTo>
                  <a:lnTo>
                    <a:pt x="0" y="69064"/>
                  </a:lnTo>
                  <a:cubicBezTo>
                    <a:pt x="0" y="46662"/>
                    <a:pt x="7773" y="29288"/>
                    <a:pt x="22860" y="16486"/>
                  </a:cubicBezTo>
                  <a:cubicBezTo>
                    <a:pt x="36576" y="5056"/>
                    <a:pt x="53035" y="-430"/>
                    <a:pt x="72695" y="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grpSp>
        <p:nvGrpSpPr>
          <p:cNvPr id="30" name="Group 29">
            <a:extLst>
              <a:ext uri="{FF2B5EF4-FFF2-40B4-BE49-F238E27FC236}">
                <a16:creationId xmlns:a16="http://schemas.microsoft.com/office/drawing/2014/main" id="{C13D4E01-82CD-6D49-8348-07F1126D5339}"/>
              </a:ext>
            </a:extLst>
          </p:cNvPr>
          <p:cNvGrpSpPr/>
          <p:nvPr/>
        </p:nvGrpSpPr>
        <p:grpSpPr>
          <a:xfrm>
            <a:off x="5788534" y="4107270"/>
            <a:ext cx="491054" cy="500564"/>
            <a:chOff x="1062610" y="4135292"/>
            <a:chExt cx="417871" cy="425964"/>
          </a:xfrm>
        </p:grpSpPr>
        <p:pic>
          <p:nvPicPr>
            <p:cNvPr id="31" name="Picture 30" descr="A picture containing nature&#10;&#10;Description automatically generated">
              <a:extLst>
                <a:ext uri="{FF2B5EF4-FFF2-40B4-BE49-F238E27FC236}">
                  <a16:creationId xmlns:a16="http://schemas.microsoft.com/office/drawing/2014/main" id="{07467A58-D1A7-EE4A-A1F6-495270B1AF0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2610" y="4135292"/>
              <a:ext cx="417871" cy="425964"/>
            </a:xfrm>
            <a:prstGeom prst="rect">
              <a:avLst/>
            </a:prstGeom>
          </p:spPr>
        </p:pic>
        <p:sp>
          <p:nvSpPr>
            <p:cNvPr id="32" name="Freeform 31">
              <a:extLst>
                <a:ext uri="{FF2B5EF4-FFF2-40B4-BE49-F238E27FC236}">
                  <a16:creationId xmlns:a16="http://schemas.microsoft.com/office/drawing/2014/main" id="{77504EA3-E96C-7F44-9D7A-151D90AF4179}"/>
                </a:ext>
              </a:extLst>
            </p:cNvPr>
            <p:cNvSpPr/>
            <p:nvPr/>
          </p:nvSpPr>
          <p:spPr>
            <a:xfrm>
              <a:off x="1140631" y="4206012"/>
              <a:ext cx="261828" cy="284524"/>
            </a:xfrm>
            <a:custGeom>
              <a:avLst/>
              <a:gdLst/>
              <a:ahLst/>
              <a:cxnLst/>
              <a:rect l="l" t="t" r="r" b="b"/>
              <a:pathLst>
                <a:path w="328194" h="356643">
                  <a:moveTo>
                    <a:pt x="256870" y="123471"/>
                  </a:moveTo>
                  <a:lnTo>
                    <a:pt x="226238" y="208510"/>
                  </a:lnTo>
                  <a:lnTo>
                    <a:pt x="256870" y="208510"/>
                  </a:lnTo>
                  <a:close/>
                  <a:moveTo>
                    <a:pt x="70866" y="52148"/>
                  </a:moveTo>
                  <a:cubicBezTo>
                    <a:pt x="62179" y="52148"/>
                    <a:pt x="57607" y="56263"/>
                    <a:pt x="57607" y="64950"/>
                  </a:cubicBezTo>
                  <a:lnTo>
                    <a:pt x="57607" y="291264"/>
                  </a:lnTo>
                  <a:cubicBezTo>
                    <a:pt x="57607" y="299950"/>
                    <a:pt x="62179" y="304522"/>
                    <a:pt x="70866" y="304522"/>
                  </a:cubicBezTo>
                  <a:cubicBezTo>
                    <a:pt x="79553" y="304522"/>
                    <a:pt x="84125" y="299950"/>
                    <a:pt x="84125" y="291264"/>
                  </a:cubicBezTo>
                  <a:lnTo>
                    <a:pt x="84125" y="64950"/>
                  </a:lnTo>
                  <a:cubicBezTo>
                    <a:pt x="84125" y="56263"/>
                    <a:pt x="79553" y="52148"/>
                    <a:pt x="70866" y="52148"/>
                  </a:cubicBezTo>
                  <a:close/>
                  <a:moveTo>
                    <a:pt x="245440" y="4142"/>
                  </a:moveTo>
                  <a:lnTo>
                    <a:pt x="312649" y="4142"/>
                  </a:lnTo>
                  <a:lnTo>
                    <a:pt x="312649" y="208510"/>
                  </a:lnTo>
                  <a:lnTo>
                    <a:pt x="328194" y="208510"/>
                  </a:lnTo>
                  <a:lnTo>
                    <a:pt x="328194" y="259717"/>
                  </a:lnTo>
                  <a:lnTo>
                    <a:pt x="312649" y="259717"/>
                  </a:lnTo>
                  <a:lnTo>
                    <a:pt x="312649" y="351614"/>
                  </a:lnTo>
                  <a:lnTo>
                    <a:pt x="256870" y="351614"/>
                  </a:lnTo>
                  <a:lnTo>
                    <a:pt x="256870" y="259717"/>
                  </a:lnTo>
                  <a:lnTo>
                    <a:pt x="171831" y="259717"/>
                  </a:lnTo>
                  <a:lnTo>
                    <a:pt x="171831" y="209425"/>
                  </a:lnTo>
                  <a:close/>
                  <a:moveTo>
                    <a:pt x="72695" y="27"/>
                  </a:moveTo>
                  <a:cubicBezTo>
                    <a:pt x="91440" y="484"/>
                    <a:pt x="107442" y="6428"/>
                    <a:pt x="120244" y="17858"/>
                  </a:cubicBezTo>
                  <a:cubicBezTo>
                    <a:pt x="134874" y="30660"/>
                    <a:pt x="142189" y="47576"/>
                    <a:pt x="142189" y="69064"/>
                  </a:cubicBezTo>
                  <a:lnTo>
                    <a:pt x="142189" y="286692"/>
                  </a:lnTo>
                  <a:cubicBezTo>
                    <a:pt x="142189" y="308637"/>
                    <a:pt x="134874" y="326011"/>
                    <a:pt x="119787" y="339270"/>
                  </a:cubicBezTo>
                  <a:cubicBezTo>
                    <a:pt x="106528" y="350700"/>
                    <a:pt x="90069" y="356643"/>
                    <a:pt x="70866" y="356643"/>
                  </a:cubicBezTo>
                  <a:cubicBezTo>
                    <a:pt x="51664" y="356643"/>
                    <a:pt x="35662" y="350700"/>
                    <a:pt x="22403" y="339270"/>
                  </a:cubicBezTo>
                  <a:cubicBezTo>
                    <a:pt x="7315" y="326011"/>
                    <a:pt x="0" y="308637"/>
                    <a:pt x="0" y="286692"/>
                  </a:cubicBezTo>
                  <a:lnTo>
                    <a:pt x="0" y="69064"/>
                  </a:lnTo>
                  <a:cubicBezTo>
                    <a:pt x="0" y="46662"/>
                    <a:pt x="7773" y="29288"/>
                    <a:pt x="22860" y="16486"/>
                  </a:cubicBezTo>
                  <a:cubicBezTo>
                    <a:pt x="36576" y="5056"/>
                    <a:pt x="53035" y="-430"/>
                    <a:pt x="72695" y="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grpSp>
        <p:nvGrpSpPr>
          <p:cNvPr id="33" name="Group 32">
            <a:extLst>
              <a:ext uri="{FF2B5EF4-FFF2-40B4-BE49-F238E27FC236}">
                <a16:creationId xmlns:a16="http://schemas.microsoft.com/office/drawing/2014/main" id="{AA3F4A3A-F52E-9442-8642-BB1E1726AB83}"/>
              </a:ext>
            </a:extLst>
          </p:cNvPr>
          <p:cNvGrpSpPr/>
          <p:nvPr/>
        </p:nvGrpSpPr>
        <p:grpSpPr>
          <a:xfrm>
            <a:off x="5788534" y="4813990"/>
            <a:ext cx="496949" cy="506574"/>
            <a:chOff x="1062610" y="4648177"/>
            <a:chExt cx="417871" cy="425964"/>
          </a:xfrm>
        </p:grpSpPr>
        <p:pic>
          <p:nvPicPr>
            <p:cNvPr id="34" name="Picture 33" descr="A picture containing nature&#10;&#10;Description automatically generated">
              <a:extLst>
                <a:ext uri="{FF2B5EF4-FFF2-40B4-BE49-F238E27FC236}">
                  <a16:creationId xmlns:a16="http://schemas.microsoft.com/office/drawing/2014/main" id="{E183FF7B-C7E2-6C4A-A0C3-07E1BD4EEE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2610" y="4648177"/>
              <a:ext cx="417871" cy="425964"/>
            </a:xfrm>
            <a:prstGeom prst="rect">
              <a:avLst/>
            </a:prstGeom>
          </p:spPr>
        </p:pic>
        <p:sp>
          <p:nvSpPr>
            <p:cNvPr id="45" name="Freeform 44">
              <a:extLst>
                <a:ext uri="{FF2B5EF4-FFF2-40B4-BE49-F238E27FC236}">
                  <a16:creationId xmlns:a16="http://schemas.microsoft.com/office/drawing/2014/main" id="{EC5B1B9C-D323-B046-BEC6-88DA79972FE7}"/>
                </a:ext>
              </a:extLst>
            </p:cNvPr>
            <p:cNvSpPr/>
            <p:nvPr/>
          </p:nvSpPr>
          <p:spPr>
            <a:xfrm>
              <a:off x="1142273" y="4718897"/>
              <a:ext cx="258545" cy="284524"/>
            </a:xfrm>
            <a:custGeom>
              <a:avLst/>
              <a:gdLst/>
              <a:ahLst/>
              <a:cxnLst/>
              <a:rect l="l" t="t" r="r" b="b"/>
              <a:pathLst>
                <a:path w="324079" h="356643">
                  <a:moveTo>
                    <a:pt x="70866" y="52148"/>
                  </a:moveTo>
                  <a:cubicBezTo>
                    <a:pt x="62179" y="52148"/>
                    <a:pt x="57607" y="56263"/>
                    <a:pt x="57607" y="64950"/>
                  </a:cubicBezTo>
                  <a:lnTo>
                    <a:pt x="57607" y="291264"/>
                  </a:lnTo>
                  <a:cubicBezTo>
                    <a:pt x="57607" y="299950"/>
                    <a:pt x="62179" y="304522"/>
                    <a:pt x="70866" y="304522"/>
                  </a:cubicBezTo>
                  <a:cubicBezTo>
                    <a:pt x="79553" y="304522"/>
                    <a:pt x="84125" y="299950"/>
                    <a:pt x="84125" y="291264"/>
                  </a:cubicBezTo>
                  <a:lnTo>
                    <a:pt x="84125" y="64950"/>
                  </a:lnTo>
                  <a:cubicBezTo>
                    <a:pt x="84125" y="56263"/>
                    <a:pt x="79553" y="52148"/>
                    <a:pt x="70866" y="52148"/>
                  </a:cubicBezTo>
                  <a:close/>
                  <a:moveTo>
                    <a:pt x="203378" y="4142"/>
                  </a:moveTo>
                  <a:lnTo>
                    <a:pt x="323164" y="4599"/>
                  </a:lnTo>
                  <a:cubicBezTo>
                    <a:pt x="323622" y="10543"/>
                    <a:pt x="324079" y="15572"/>
                    <a:pt x="324079" y="20144"/>
                  </a:cubicBezTo>
                  <a:cubicBezTo>
                    <a:pt x="324079" y="46204"/>
                    <a:pt x="313106" y="59463"/>
                    <a:pt x="290703" y="59463"/>
                  </a:cubicBezTo>
                  <a:cubicBezTo>
                    <a:pt x="284760" y="59463"/>
                    <a:pt x="270586" y="58092"/>
                    <a:pt x="265557" y="58092"/>
                  </a:cubicBezTo>
                  <a:cubicBezTo>
                    <a:pt x="255042" y="58092"/>
                    <a:pt x="249098" y="62206"/>
                    <a:pt x="248184" y="69979"/>
                  </a:cubicBezTo>
                  <a:lnTo>
                    <a:pt x="239497" y="131701"/>
                  </a:lnTo>
                  <a:cubicBezTo>
                    <a:pt x="248641" y="125757"/>
                    <a:pt x="257785" y="122557"/>
                    <a:pt x="266929" y="122557"/>
                  </a:cubicBezTo>
                  <a:cubicBezTo>
                    <a:pt x="282931" y="122557"/>
                    <a:pt x="296647" y="129415"/>
                    <a:pt x="307620" y="143131"/>
                  </a:cubicBezTo>
                  <a:cubicBezTo>
                    <a:pt x="318592" y="156847"/>
                    <a:pt x="324079" y="171934"/>
                    <a:pt x="324079" y="188851"/>
                  </a:cubicBezTo>
                  <a:lnTo>
                    <a:pt x="324079" y="281662"/>
                  </a:lnTo>
                  <a:cubicBezTo>
                    <a:pt x="324079" y="303608"/>
                    <a:pt x="316764" y="320982"/>
                    <a:pt x="301676" y="334240"/>
                  </a:cubicBezTo>
                  <a:cubicBezTo>
                    <a:pt x="288417" y="345670"/>
                    <a:pt x="271958" y="351614"/>
                    <a:pt x="252298" y="351614"/>
                  </a:cubicBezTo>
                  <a:cubicBezTo>
                    <a:pt x="233096" y="351614"/>
                    <a:pt x="216637" y="345670"/>
                    <a:pt x="203378" y="334240"/>
                  </a:cubicBezTo>
                  <a:cubicBezTo>
                    <a:pt x="188290" y="320982"/>
                    <a:pt x="180975" y="303608"/>
                    <a:pt x="180975" y="281662"/>
                  </a:cubicBezTo>
                  <a:lnTo>
                    <a:pt x="180975" y="226798"/>
                  </a:lnTo>
                  <a:lnTo>
                    <a:pt x="239497" y="226798"/>
                  </a:lnTo>
                  <a:lnTo>
                    <a:pt x="239497" y="286234"/>
                  </a:lnTo>
                  <a:cubicBezTo>
                    <a:pt x="239497" y="294921"/>
                    <a:pt x="244069" y="299493"/>
                    <a:pt x="252756" y="299493"/>
                  </a:cubicBezTo>
                  <a:cubicBezTo>
                    <a:pt x="261442" y="299493"/>
                    <a:pt x="266014" y="294921"/>
                    <a:pt x="266014" y="286234"/>
                  </a:cubicBezTo>
                  <a:lnTo>
                    <a:pt x="266014" y="185193"/>
                  </a:lnTo>
                  <a:cubicBezTo>
                    <a:pt x="266014" y="176506"/>
                    <a:pt x="261442" y="171934"/>
                    <a:pt x="252756" y="171934"/>
                  </a:cubicBezTo>
                  <a:cubicBezTo>
                    <a:pt x="247726" y="171934"/>
                    <a:pt x="244069" y="174678"/>
                    <a:pt x="241326" y="179707"/>
                  </a:cubicBezTo>
                  <a:cubicBezTo>
                    <a:pt x="240411" y="181078"/>
                    <a:pt x="239040" y="185651"/>
                    <a:pt x="237211" y="193423"/>
                  </a:cubicBezTo>
                  <a:lnTo>
                    <a:pt x="183261" y="188851"/>
                  </a:lnTo>
                  <a:close/>
                  <a:moveTo>
                    <a:pt x="72695" y="27"/>
                  </a:moveTo>
                  <a:cubicBezTo>
                    <a:pt x="91440" y="484"/>
                    <a:pt x="107442" y="6428"/>
                    <a:pt x="120244" y="17858"/>
                  </a:cubicBezTo>
                  <a:cubicBezTo>
                    <a:pt x="134874" y="30660"/>
                    <a:pt x="142189" y="47576"/>
                    <a:pt x="142189" y="69064"/>
                  </a:cubicBezTo>
                  <a:lnTo>
                    <a:pt x="142189" y="286692"/>
                  </a:lnTo>
                  <a:cubicBezTo>
                    <a:pt x="142189" y="308637"/>
                    <a:pt x="134874" y="326011"/>
                    <a:pt x="119787" y="339270"/>
                  </a:cubicBezTo>
                  <a:cubicBezTo>
                    <a:pt x="106528" y="350700"/>
                    <a:pt x="90069" y="356643"/>
                    <a:pt x="70866" y="356643"/>
                  </a:cubicBezTo>
                  <a:cubicBezTo>
                    <a:pt x="51664" y="356643"/>
                    <a:pt x="35662" y="350700"/>
                    <a:pt x="22403" y="339270"/>
                  </a:cubicBezTo>
                  <a:cubicBezTo>
                    <a:pt x="7315" y="326011"/>
                    <a:pt x="0" y="308637"/>
                    <a:pt x="0" y="286692"/>
                  </a:cubicBezTo>
                  <a:lnTo>
                    <a:pt x="0" y="69064"/>
                  </a:lnTo>
                  <a:cubicBezTo>
                    <a:pt x="0" y="46662"/>
                    <a:pt x="7773" y="29288"/>
                    <a:pt x="22860" y="16486"/>
                  </a:cubicBezTo>
                  <a:cubicBezTo>
                    <a:pt x="36576" y="5056"/>
                    <a:pt x="53035" y="-430"/>
                    <a:pt x="72695" y="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sp>
        <p:nvSpPr>
          <p:cNvPr id="10" name="Slide Number Placeholder 9">
            <a:extLst>
              <a:ext uri="{FF2B5EF4-FFF2-40B4-BE49-F238E27FC236}">
                <a16:creationId xmlns:a16="http://schemas.microsoft.com/office/drawing/2014/main" id="{30D40435-6636-0947-8D78-9566F05F5327}"/>
              </a:ext>
            </a:extLst>
          </p:cNvPr>
          <p:cNvSpPr>
            <a:spLocks noGrp="1"/>
          </p:cNvSpPr>
          <p:nvPr>
            <p:ph type="sldNum" sz="quarter" idx="12"/>
          </p:nvPr>
        </p:nvSpPr>
        <p:spPr/>
        <p:txBody>
          <a:bodyPr/>
          <a:lstStyle/>
          <a:p>
            <a:fld id="{DC1C2B30-68F8-E140-8F6A-84EA7724D904}" type="slidenum">
              <a:rPr lang="en-US" smtClean="0"/>
              <a:t>41</a:t>
            </a:fld>
            <a:endParaRPr lang="en-US" dirty="0"/>
          </a:p>
        </p:txBody>
      </p:sp>
      <p:grpSp>
        <p:nvGrpSpPr>
          <p:cNvPr id="13" name="Group 12">
            <a:extLst>
              <a:ext uri="{FF2B5EF4-FFF2-40B4-BE49-F238E27FC236}">
                <a16:creationId xmlns:a16="http://schemas.microsoft.com/office/drawing/2014/main" id="{B02C111C-400D-5848-AE70-F4CB56AA1EDA}"/>
              </a:ext>
            </a:extLst>
          </p:cNvPr>
          <p:cNvGrpSpPr/>
          <p:nvPr/>
        </p:nvGrpSpPr>
        <p:grpSpPr>
          <a:xfrm>
            <a:off x="5788534" y="5486966"/>
            <a:ext cx="496949" cy="506574"/>
            <a:chOff x="5788534" y="5308064"/>
            <a:chExt cx="496949" cy="506574"/>
          </a:xfrm>
        </p:grpSpPr>
        <p:pic>
          <p:nvPicPr>
            <p:cNvPr id="47" name="Picture 46" descr="A picture containing nature&#10;&#10;Description automatically generated">
              <a:extLst>
                <a:ext uri="{FF2B5EF4-FFF2-40B4-BE49-F238E27FC236}">
                  <a16:creationId xmlns:a16="http://schemas.microsoft.com/office/drawing/2014/main" id="{83ED2DC2-443C-D84E-A122-D0AC509F0F9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88534" y="5308064"/>
              <a:ext cx="496949" cy="506574"/>
            </a:xfrm>
            <a:prstGeom prst="rect">
              <a:avLst/>
            </a:prstGeom>
          </p:spPr>
        </p:pic>
        <p:sp>
          <p:nvSpPr>
            <p:cNvPr id="50" name="Freeform 49">
              <a:extLst>
                <a:ext uri="{FF2B5EF4-FFF2-40B4-BE49-F238E27FC236}">
                  <a16:creationId xmlns:a16="http://schemas.microsoft.com/office/drawing/2014/main" id="{93EC96CF-9ADF-2448-A10D-59B3F958BA5D}"/>
                </a:ext>
              </a:extLst>
            </p:cNvPr>
            <p:cNvSpPr/>
            <p:nvPr/>
          </p:nvSpPr>
          <p:spPr>
            <a:xfrm>
              <a:off x="5886946" y="5390714"/>
              <a:ext cx="300124" cy="341274"/>
            </a:xfrm>
            <a:custGeom>
              <a:avLst/>
              <a:gdLst/>
              <a:ahLst/>
              <a:cxnLst/>
              <a:rect l="l" t="t" r="r" b="b"/>
              <a:pathLst>
                <a:path w="418186" h="475524">
                  <a:moveTo>
                    <a:pt x="323088" y="268869"/>
                  </a:moveTo>
                  <a:cubicBezTo>
                    <a:pt x="311506" y="268869"/>
                    <a:pt x="305410" y="274356"/>
                    <a:pt x="305410" y="285938"/>
                  </a:cubicBezTo>
                  <a:lnTo>
                    <a:pt x="305410" y="388351"/>
                  </a:lnTo>
                  <a:cubicBezTo>
                    <a:pt x="305410" y="399933"/>
                    <a:pt x="311506" y="406029"/>
                    <a:pt x="323088" y="406029"/>
                  </a:cubicBezTo>
                  <a:cubicBezTo>
                    <a:pt x="334671" y="406029"/>
                    <a:pt x="340767" y="399933"/>
                    <a:pt x="340767" y="388351"/>
                  </a:cubicBezTo>
                  <a:lnTo>
                    <a:pt x="340767" y="285938"/>
                  </a:lnTo>
                  <a:cubicBezTo>
                    <a:pt x="340767" y="274356"/>
                    <a:pt x="334671" y="268869"/>
                    <a:pt x="323088" y="268869"/>
                  </a:cubicBezTo>
                  <a:close/>
                  <a:moveTo>
                    <a:pt x="94488" y="69530"/>
                  </a:moveTo>
                  <a:cubicBezTo>
                    <a:pt x="82906" y="69530"/>
                    <a:pt x="76810" y="75016"/>
                    <a:pt x="76810" y="86599"/>
                  </a:cubicBezTo>
                  <a:lnTo>
                    <a:pt x="76810" y="388351"/>
                  </a:lnTo>
                  <a:cubicBezTo>
                    <a:pt x="76810" y="399933"/>
                    <a:pt x="82906" y="406029"/>
                    <a:pt x="94488" y="406029"/>
                  </a:cubicBezTo>
                  <a:cubicBezTo>
                    <a:pt x="106071" y="406029"/>
                    <a:pt x="112167" y="399933"/>
                    <a:pt x="112167" y="388351"/>
                  </a:cubicBezTo>
                  <a:lnTo>
                    <a:pt x="112167" y="86599"/>
                  </a:lnTo>
                  <a:cubicBezTo>
                    <a:pt x="112167" y="75016"/>
                    <a:pt x="106071" y="69530"/>
                    <a:pt x="94488" y="69530"/>
                  </a:cubicBezTo>
                  <a:close/>
                  <a:moveTo>
                    <a:pt x="325527" y="36"/>
                  </a:moveTo>
                  <a:cubicBezTo>
                    <a:pt x="350520" y="645"/>
                    <a:pt x="371856" y="8570"/>
                    <a:pt x="388925" y="23810"/>
                  </a:cubicBezTo>
                  <a:cubicBezTo>
                    <a:pt x="408432" y="40879"/>
                    <a:pt x="418186" y="63434"/>
                    <a:pt x="418186" y="92085"/>
                  </a:cubicBezTo>
                  <a:lnTo>
                    <a:pt x="418186" y="152436"/>
                  </a:lnTo>
                  <a:lnTo>
                    <a:pt x="340767" y="152436"/>
                  </a:lnTo>
                  <a:lnTo>
                    <a:pt x="340767" y="86599"/>
                  </a:lnTo>
                  <a:cubicBezTo>
                    <a:pt x="340767" y="75016"/>
                    <a:pt x="334671" y="69530"/>
                    <a:pt x="323088" y="69530"/>
                  </a:cubicBezTo>
                  <a:cubicBezTo>
                    <a:pt x="311506" y="69530"/>
                    <a:pt x="305410" y="75016"/>
                    <a:pt x="305410" y="86599"/>
                  </a:cubicBezTo>
                  <a:lnTo>
                    <a:pt x="305410" y="215224"/>
                  </a:lnTo>
                  <a:cubicBezTo>
                    <a:pt x="317602" y="207300"/>
                    <a:pt x="329794" y="203032"/>
                    <a:pt x="341986" y="203032"/>
                  </a:cubicBezTo>
                  <a:cubicBezTo>
                    <a:pt x="363322" y="203032"/>
                    <a:pt x="381610" y="212176"/>
                    <a:pt x="396240" y="230464"/>
                  </a:cubicBezTo>
                  <a:cubicBezTo>
                    <a:pt x="410871" y="248143"/>
                    <a:pt x="418186" y="268260"/>
                    <a:pt x="418186" y="290815"/>
                  </a:cubicBezTo>
                  <a:lnTo>
                    <a:pt x="418186" y="382255"/>
                  </a:lnTo>
                  <a:cubicBezTo>
                    <a:pt x="418186" y="411516"/>
                    <a:pt x="408432" y="434680"/>
                    <a:pt x="388315" y="452359"/>
                  </a:cubicBezTo>
                  <a:cubicBezTo>
                    <a:pt x="370637" y="467599"/>
                    <a:pt x="348691" y="475524"/>
                    <a:pt x="323088" y="475524"/>
                  </a:cubicBezTo>
                  <a:cubicBezTo>
                    <a:pt x="297485" y="475524"/>
                    <a:pt x="276149" y="467599"/>
                    <a:pt x="258471" y="452359"/>
                  </a:cubicBezTo>
                  <a:cubicBezTo>
                    <a:pt x="238354" y="434680"/>
                    <a:pt x="228600" y="411516"/>
                    <a:pt x="228600" y="382255"/>
                  </a:cubicBezTo>
                  <a:lnTo>
                    <a:pt x="228600" y="92085"/>
                  </a:lnTo>
                  <a:cubicBezTo>
                    <a:pt x="228600" y="62215"/>
                    <a:pt x="238963" y="39050"/>
                    <a:pt x="259080" y="21981"/>
                  </a:cubicBezTo>
                  <a:cubicBezTo>
                    <a:pt x="277368" y="6741"/>
                    <a:pt x="299314" y="-574"/>
                    <a:pt x="325527" y="36"/>
                  </a:cubicBezTo>
                  <a:close/>
                  <a:moveTo>
                    <a:pt x="96927" y="36"/>
                  </a:moveTo>
                  <a:cubicBezTo>
                    <a:pt x="121920" y="645"/>
                    <a:pt x="143256" y="8570"/>
                    <a:pt x="160325" y="23810"/>
                  </a:cubicBezTo>
                  <a:cubicBezTo>
                    <a:pt x="179832" y="40879"/>
                    <a:pt x="189586" y="63434"/>
                    <a:pt x="189586" y="92085"/>
                  </a:cubicBezTo>
                  <a:lnTo>
                    <a:pt x="189586" y="382255"/>
                  </a:lnTo>
                  <a:cubicBezTo>
                    <a:pt x="189586" y="411516"/>
                    <a:pt x="179832" y="434680"/>
                    <a:pt x="159715" y="452359"/>
                  </a:cubicBezTo>
                  <a:cubicBezTo>
                    <a:pt x="142037" y="467599"/>
                    <a:pt x="120091" y="475524"/>
                    <a:pt x="94488" y="475524"/>
                  </a:cubicBezTo>
                  <a:cubicBezTo>
                    <a:pt x="68885" y="475524"/>
                    <a:pt x="47549" y="467599"/>
                    <a:pt x="29871" y="452359"/>
                  </a:cubicBezTo>
                  <a:cubicBezTo>
                    <a:pt x="9754" y="434680"/>
                    <a:pt x="0" y="411516"/>
                    <a:pt x="0" y="382255"/>
                  </a:cubicBezTo>
                  <a:lnTo>
                    <a:pt x="0" y="92085"/>
                  </a:lnTo>
                  <a:cubicBezTo>
                    <a:pt x="0" y="62215"/>
                    <a:pt x="10363" y="39050"/>
                    <a:pt x="30480" y="21981"/>
                  </a:cubicBezTo>
                  <a:cubicBezTo>
                    <a:pt x="48768" y="6741"/>
                    <a:pt x="70714" y="-574"/>
                    <a:pt x="96927" y="3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35" name="Footer Placeholder 1">
            <a:extLst>
              <a:ext uri="{FF2B5EF4-FFF2-40B4-BE49-F238E27FC236}">
                <a16:creationId xmlns:a16="http://schemas.microsoft.com/office/drawing/2014/main" id="{1218F608-A4AC-4835-B414-58276F4DA911}"/>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extLst>
      <p:ext uri="{BB962C8B-B14F-4D97-AF65-F5344CB8AC3E}">
        <p14:creationId xmlns:p14="http://schemas.microsoft.com/office/powerpoint/2010/main" val="15774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AFC0-6FE1-9F4E-AC76-EB42F1D87245}"/>
              </a:ext>
            </a:extLst>
          </p:cNvPr>
          <p:cNvSpPr>
            <a:spLocks noGrp="1"/>
          </p:cNvSpPr>
          <p:nvPr>
            <p:ph type="title"/>
          </p:nvPr>
        </p:nvSpPr>
        <p:spPr>
          <a:xfrm>
            <a:off x="1062000" y="1442395"/>
            <a:ext cx="10051200" cy="523220"/>
          </a:xfrm>
        </p:spPr>
        <p:txBody>
          <a:bodyPr/>
          <a:lstStyle/>
          <a:p>
            <a:r>
              <a:rPr lang="en-GB" sz="4000" dirty="0"/>
              <a:t>Control yourself</a:t>
            </a:r>
          </a:p>
        </p:txBody>
      </p:sp>
      <p:sp>
        <p:nvSpPr>
          <p:cNvPr id="3" name="Content Placeholder 2"/>
          <p:cNvSpPr>
            <a:spLocks noGrp="1"/>
          </p:cNvSpPr>
          <p:nvPr>
            <p:ph idx="13"/>
          </p:nvPr>
        </p:nvSpPr>
        <p:spPr>
          <a:xfrm>
            <a:off x="1080000" y="2185200"/>
            <a:ext cx="10033200" cy="4231928"/>
          </a:xfrm>
        </p:spPr>
        <p:txBody>
          <a:bodyPr>
            <a:spAutoFit/>
          </a:bodyPr>
          <a:lstStyle/>
          <a:p>
            <a:pPr marL="0" indent="0">
              <a:spcAft>
                <a:spcPts val="900"/>
              </a:spcAft>
              <a:buNone/>
            </a:pPr>
            <a:r>
              <a:rPr lang="en-GB" altLang="en-US" sz="2000" b="1" spc="-10" dirty="0"/>
              <a:t>Who is responsible for checking exports against the regulations?</a:t>
            </a:r>
          </a:p>
          <a:p>
            <a:pPr>
              <a:spcAft>
                <a:spcPts val="900"/>
              </a:spcAft>
            </a:pPr>
            <a:r>
              <a:rPr lang="en-GB" altLang="en-US" sz="1800" spc="-10" dirty="0"/>
              <a:t>Certain export activity may require an export licence</a:t>
            </a:r>
          </a:p>
          <a:p>
            <a:pPr>
              <a:spcAft>
                <a:spcPts val="900"/>
              </a:spcAft>
            </a:pPr>
            <a:r>
              <a:rPr lang="en-GB" altLang="en-US" sz="1800" spc="-10" dirty="0"/>
              <a:t>Intangible transfers of controlled technology need a procedure</a:t>
            </a:r>
          </a:p>
          <a:p>
            <a:pPr>
              <a:spcAft>
                <a:spcPts val="900"/>
              </a:spcAft>
            </a:pPr>
            <a:r>
              <a:rPr lang="en-GB" altLang="en-US" sz="1800" spc="-10" dirty="0"/>
              <a:t>Certain destinations may be embargoed</a:t>
            </a:r>
          </a:p>
          <a:p>
            <a:pPr>
              <a:spcAft>
                <a:spcPts val="900"/>
              </a:spcAft>
            </a:pPr>
            <a:r>
              <a:rPr lang="en-GB" altLang="en-US" sz="1800" spc="-10" dirty="0"/>
              <a:t>Certain destinations may have sanctions</a:t>
            </a:r>
          </a:p>
          <a:p>
            <a:pPr>
              <a:spcAft>
                <a:spcPts val="900"/>
              </a:spcAft>
            </a:pPr>
            <a:r>
              <a:rPr lang="en-GB" altLang="en-US" sz="1800" spc="-10" dirty="0"/>
              <a:t>Awareness that goods require an export licence must take place early in the life of the transaction</a:t>
            </a:r>
          </a:p>
          <a:p>
            <a:pPr>
              <a:spcAft>
                <a:spcPts val="900"/>
              </a:spcAft>
            </a:pPr>
            <a:r>
              <a:rPr lang="en-GB" altLang="en-US" sz="1800" spc="-10" dirty="0"/>
              <a:t>Responsibility for monitoring changes in the regulations</a:t>
            </a:r>
          </a:p>
          <a:p>
            <a:pPr>
              <a:spcAft>
                <a:spcPts val="900"/>
              </a:spcAft>
            </a:pPr>
            <a:r>
              <a:rPr lang="en-GB" altLang="en-US" sz="1800" spc="-10" dirty="0"/>
              <a:t>Responsibility for training and awareness</a:t>
            </a:r>
          </a:p>
          <a:p>
            <a:pPr>
              <a:spcAft>
                <a:spcPts val="900"/>
              </a:spcAft>
            </a:pPr>
            <a:r>
              <a:rPr lang="en-GB" altLang="en-US" sz="1800" spc="-10" dirty="0"/>
              <a:t>Can we use our computer system to help control?</a:t>
            </a:r>
          </a:p>
          <a:p>
            <a:pPr>
              <a:spcAft>
                <a:spcPts val="900"/>
              </a:spcAft>
            </a:pPr>
            <a:r>
              <a:rPr lang="en-GB" altLang="en-US" sz="1800" b="1" spc="-10" dirty="0">
                <a:solidFill>
                  <a:schemeClr val="accent1"/>
                </a:solidFill>
              </a:rPr>
              <a:t>Compliance is a business’s and an individual’s responsibility! </a:t>
            </a:r>
          </a:p>
          <a:p>
            <a:pPr>
              <a:spcAft>
                <a:spcPts val="900"/>
              </a:spcAft>
            </a:pPr>
            <a:r>
              <a:rPr lang="en-GB" altLang="en-US" sz="1800" b="1" spc="-10" dirty="0">
                <a:solidFill>
                  <a:schemeClr val="accent1"/>
                </a:solidFill>
              </a:rPr>
              <a:t>IGNORANCE IS NOT AN EXCUSE!</a:t>
            </a:r>
          </a:p>
        </p:txBody>
      </p:sp>
      <p:sp>
        <p:nvSpPr>
          <p:cNvPr id="6" name="Slide Number Placeholder 5">
            <a:extLst>
              <a:ext uri="{FF2B5EF4-FFF2-40B4-BE49-F238E27FC236}">
                <a16:creationId xmlns:a16="http://schemas.microsoft.com/office/drawing/2014/main" id="{2C07D334-F519-634D-991C-5952BA9A6ED1}"/>
              </a:ext>
            </a:extLst>
          </p:cNvPr>
          <p:cNvSpPr>
            <a:spLocks noGrp="1"/>
          </p:cNvSpPr>
          <p:nvPr>
            <p:ph type="sldNum" sz="quarter" idx="12"/>
          </p:nvPr>
        </p:nvSpPr>
        <p:spPr/>
        <p:txBody>
          <a:bodyPr/>
          <a:lstStyle/>
          <a:p>
            <a:fld id="{DC1C2B30-68F8-E140-8F6A-84EA7724D904}" type="slidenum">
              <a:rPr lang="en-US" smtClean="0"/>
              <a:t>42</a:t>
            </a:fld>
            <a:endParaRPr lang="en-US" dirty="0"/>
          </a:p>
        </p:txBody>
      </p:sp>
      <p:sp>
        <p:nvSpPr>
          <p:cNvPr id="7" name="Footer Placeholder 1">
            <a:extLst>
              <a:ext uri="{FF2B5EF4-FFF2-40B4-BE49-F238E27FC236}">
                <a16:creationId xmlns:a16="http://schemas.microsoft.com/office/drawing/2014/main" id="{408081E8-8FD9-4748-A0C2-9C64670CCB32}"/>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B63CCBB0-1009-4045-A397-9962908F717A}"/>
              </a:ext>
            </a:extLst>
          </p:cNvPr>
          <p:cNvSpPr txBox="1">
            <a:spLocks/>
          </p:cNvSpPr>
          <p:nvPr/>
        </p:nvSpPr>
        <p:spPr>
          <a:xfrm>
            <a:off x="3511826" y="2762050"/>
            <a:ext cx="5168347" cy="1308050"/>
          </a:xfrm>
          <a:prstGeom prst="rect">
            <a:avLst/>
          </a:prstGeom>
        </p:spPr>
        <p:txBody>
          <a:bodyPr lIns="0" tIns="0" rIns="0" bIns="0">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lnSpc>
                <a:spcPct val="85000"/>
              </a:lnSpc>
            </a:pPr>
            <a:r>
              <a:rPr lang="en-GB" altLang="en-US" sz="5000" b="1" dirty="0">
                <a:solidFill>
                  <a:schemeClr val="bg1"/>
                </a:solidFill>
              </a:rPr>
              <a:t>Questions and  answers</a:t>
            </a:r>
            <a:endParaRPr lang="pt-BR" sz="5000" b="1" dirty="0">
              <a:solidFill>
                <a:schemeClr val="bg1"/>
              </a:solidFill>
            </a:endParaRPr>
          </a:p>
        </p:txBody>
      </p:sp>
      <p:pic>
        <p:nvPicPr>
          <p:cNvPr id="5" name="Graphic 4">
            <a:extLst>
              <a:ext uri="{FF2B5EF4-FFF2-40B4-BE49-F238E27FC236}">
                <a16:creationId xmlns:a16="http://schemas.microsoft.com/office/drawing/2014/main" id="{3F091EA3-CF78-6241-8A89-030B42C89195}"/>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1772" t="-3406" r="8133" b="14861"/>
          <a:stretch/>
        </p:blipFill>
        <p:spPr>
          <a:xfrm>
            <a:off x="0" y="1"/>
            <a:ext cx="1704974" cy="908050"/>
          </a:xfrm>
          <a:prstGeom prst="rect">
            <a:avLst/>
          </a:prstGeom>
        </p:spPr>
      </p:pic>
    </p:spTree>
    <p:extLst>
      <p:ext uri="{BB962C8B-B14F-4D97-AF65-F5344CB8AC3E}">
        <p14:creationId xmlns:p14="http://schemas.microsoft.com/office/powerpoint/2010/main" val="164349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33601-9C94-474F-9166-023056EC9EE4}"/>
              </a:ext>
            </a:extLst>
          </p:cNvPr>
          <p:cNvSpPr>
            <a:spLocks noGrp="1"/>
          </p:cNvSpPr>
          <p:nvPr>
            <p:ph type="sldNum" sz="quarter" idx="12"/>
          </p:nvPr>
        </p:nvSpPr>
        <p:spPr/>
        <p:txBody>
          <a:bodyPr/>
          <a:lstStyle/>
          <a:p>
            <a:fld id="{DC1C2B30-68F8-E140-8F6A-84EA7724D904}" type="slidenum">
              <a:rPr lang="en-US" smtClean="0"/>
              <a:pPr/>
              <a:t>44</a:t>
            </a:fld>
            <a:endParaRPr lang="en-US" dirty="0"/>
          </a:p>
        </p:txBody>
      </p:sp>
      <p:sp>
        <p:nvSpPr>
          <p:cNvPr id="3" name="Footer Placeholder 2">
            <a:extLst>
              <a:ext uri="{FF2B5EF4-FFF2-40B4-BE49-F238E27FC236}">
                <a16:creationId xmlns:a16="http://schemas.microsoft.com/office/drawing/2014/main" id="{E9BE18D1-3CC1-44D0-A1AF-79DBA7FE0C01}"/>
              </a:ext>
            </a:extLst>
          </p:cNvPr>
          <p:cNvSpPr>
            <a:spLocks noGrp="1"/>
          </p:cNvSpPr>
          <p:nvPr>
            <p:ph type="ftr" sz="quarter" idx="11"/>
          </p:nvPr>
        </p:nvSpPr>
        <p:spPr/>
        <p:txBody>
          <a:bodyPr/>
          <a:lstStyle/>
          <a:p>
            <a:r>
              <a:rPr lang="en-GB" dirty="0"/>
              <a:t>MODULE 9 – EXPORT ACTION PLAN</a:t>
            </a:r>
          </a:p>
        </p:txBody>
      </p:sp>
      <p:sp>
        <p:nvSpPr>
          <p:cNvPr id="5" name="TextBox 4">
            <a:extLst>
              <a:ext uri="{FF2B5EF4-FFF2-40B4-BE49-F238E27FC236}">
                <a16:creationId xmlns:a16="http://schemas.microsoft.com/office/drawing/2014/main" id="{CB1C6C96-A52B-45D9-B0F4-6A40F075BEE1}"/>
              </a:ext>
            </a:extLst>
          </p:cNvPr>
          <p:cNvSpPr txBox="1"/>
          <p:nvPr/>
        </p:nvSpPr>
        <p:spPr>
          <a:xfrm>
            <a:off x="1786973" y="2213533"/>
            <a:ext cx="8618054" cy="2862322"/>
          </a:xfrm>
          <a:prstGeom prst="rect">
            <a:avLst/>
          </a:prstGeom>
          <a:noFill/>
        </p:spPr>
        <p:txBody>
          <a:bodyPr wrap="square">
            <a:spAutoFit/>
          </a:bodyPr>
          <a:lstStyle/>
          <a:p>
            <a:pPr algn="ctr" rtl="0" fontAlgn="base"/>
            <a:r>
              <a:rPr lang="en-GB" sz="6000" b="1" i="0" u="none" strike="noStrike" dirty="0">
                <a:solidFill>
                  <a:schemeClr val="bg1"/>
                </a:solidFill>
                <a:effectLst/>
                <a:latin typeface="Arial" panose="020B0604020202020204" pitchFamily="34" charset="0"/>
                <a:cs typeface="Arial" panose="020B0604020202020204" pitchFamily="34" charset="0"/>
              </a:rPr>
              <a:t>BREAK… </a:t>
            </a:r>
            <a:r>
              <a:rPr lang="en-US" sz="6000" b="0" i="0" dirty="0">
                <a:solidFill>
                  <a:schemeClr val="bg1"/>
                </a:solidFill>
                <a:effectLst/>
                <a:latin typeface="Arial" panose="020B0604020202020204" pitchFamily="34" charset="0"/>
                <a:cs typeface="Arial" panose="020B0604020202020204" pitchFamily="34" charset="0"/>
              </a:rPr>
              <a:t>​</a:t>
            </a:r>
          </a:p>
          <a:p>
            <a:pPr algn="ctr" rtl="0" fontAlgn="base"/>
            <a:r>
              <a:rPr lang="en-GB" sz="6000" b="0" i="0" dirty="0">
                <a:solidFill>
                  <a:schemeClr val="bg1"/>
                </a:solidFill>
                <a:effectLst/>
                <a:latin typeface="Arial" panose="020B0604020202020204" pitchFamily="34" charset="0"/>
                <a:cs typeface="Arial" panose="020B0604020202020204" pitchFamily="34" charset="0"/>
              </a:rPr>
              <a:t>​</a:t>
            </a:r>
          </a:p>
          <a:p>
            <a:pPr algn="ctr" rtl="0" fontAlgn="base"/>
            <a:r>
              <a:rPr lang="en-GB" sz="6000" b="1" i="0" u="none" strike="noStrike" dirty="0">
                <a:solidFill>
                  <a:schemeClr val="bg1"/>
                </a:solidFill>
                <a:effectLst/>
                <a:latin typeface="Arial" panose="020B0604020202020204" pitchFamily="34" charset="0"/>
                <a:cs typeface="Arial" panose="020B0604020202020204" pitchFamily="34" charset="0"/>
              </a:rPr>
              <a:t>See you in 10 minutes.</a:t>
            </a:r>
            <a:endParaRPr lang="en-US" sz="6000" b="0"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255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1746D-D7B6-DB45-AF6C-6200666B4F6B}"/>
              </a:ext>
            </a:extLst>
          </p:cNvPr>
          <p:cNvSpPr>
            <a:spLocks noGrp="1"/>
          </p:cNvSpPr>
          <p:nvPr>
            <p:ph type="title"/>
          </p:nvPr>
        </p:nvSpPr>
        <p:spPr>
          <a:xfrm>
            <a:off x="461925" y="1224730"/>
            <a:ext cx="10051200" cy="523220"/>
          </a:xfrm>
        </p:spPr>
        <p:txBody>
          <a:bodyPr/>
          <a:lstStyle/>
          <a:p>
            <a:r>
              <a:rPr lang="en-GB" sz="4000" dirty="0"/>
              <a:t>What are export controls?</a:t>
            </a:r>
          </a:p>
        </p:txBody>
      </p:sp>
      <p:sp>
        <p:nvSpPr>
          <p:cNvPr id="5" name="Slide Number Placeholder 4">
            <a:extLst>
              <a:ext uri="{FF2B5EF4-FFF2-40B4-BE49-F238E27FC236}">
                <a16:creationId xmlns:a16="http://schemas.microsoft.com/office/drawing/2014/main" id="{5B4519E9-59AA-2A49-B475-BC8F5498C673}"/>
              </a:ext>
            </a:extLst>
          </p:cNvPr>
          <p:cNvSpPr>
            <a:spLocks noGrp="1"/>
          </p:cNvSpPr>
          <p:nvPr>
            <p:ph type="sldNum" sz="quarter" idx="12"/>
          </p:nvPr>
        </p:nvSpPr>
        <p:spPr/>
        <p:txBody>
          <a:bodyPr/>
          <a:lstStyle/>
          <a:p>
            <a:fld id="{DC1C2B30-68F8-E140-8F6A-84EA7724D904}" type="slidenum">
              <a:rPr lang="en-US" smtClean="0"/>
              <a:t>5</a:t>
            </a:fld>
            <a:endParaRPr lang="en-US" dirty="0"/>
          </a:p>
        </p:txBody>
      </p:sp>
      <p:sp>
        <p:nvSpPr>
          <p:cNvPr id="9" name="TextBox 8">
            <a:extLst>
              <a:ext uri="{FF2B5EF4-FFF2-40B4-BE49-F238E27FC236}">
                <a16:creationId xmlns:a16="http://schemas.microsoft.com/office/drawing/2014/main" id="{60E0C370-1FA9-41DC-8CAD-31BADF245BA0}"/>
              </a:ext>
            </a:extLst>
          </p:cNvPr>
          <p:cNvSpPr txBox="1"/>
          <p:nvPr/>
        </p:nvSpPr>
        <p:spPr>
          <a:xfrm>
            <a:off x="690524" y="2122014"/>
            <a:ext cx="10472775" cy="2492990"/>
          </a:xfrm>
          <a:prstGeom prst="rect">
            <a:avLst/>
          </a:prstGeom>
          <a:noFill/>
        </p:spPr>
        <p:txBody>
          <a:bodyPr wrap="square">
            <a:spAutoFit/>
          </a:bodyPr>
          <a:lstStyle/>
          <a:p>
            <a:pPr algn="l" rtl="0" fontAlgn="base">
              <a:buClr>
                <a:schemeClr val="accent1"/>
              </a:buClr>
            </a:pPr>
            <a:r>
              <a:rPr lang="en-US" sz="2400" b="1" i="0" u="none" strike="noStrike" dirty="0">
                <a:solidFill>
                  <a:srgbClr val="000000"/>
                </a:solidFill>
                <a:effectLst/>
                <a:latin typeface="Arial" panose="020B0604020202020204" pitchFamily="34" charset="0"/>
                <a:cs typeface="Arial" panose="020B0604020202020204" pitchFamily="34" charset="0"/>
              </a:rPr>
              <a:t>The control of goods, software and technology is necessary due to:</a:t>
            </a:r>
            <a:r>
              <a:rPr lang="en-US" sz="2400" b="1" i="0" dirty="0">
                <a:solidFill>
                  <a:srgbClr val="000000"/>
                </a:solidFill>
                <a:effectLst/>
                <a:latin typeface="Arial" panose="020B0604020202020204" pitchFamily="34" charset="0"/>
                <a:cs typeface="Arial" panose="020B0604020202020204" pitchFamily="34" charset="0"/>
              </a:rPr>
              <a:t>​</a:t>
            </a:r>
          </a:p>
          <a:p>
            <a:pPr marL="342900" indent="-342900" algn="l" rtl="0" fontAlgn="base">
              <a:buClr>
                <a:schemeClr val="accent1"/>
              </a:buClr>
              <a:buFont typeface="Arial" panose="020B0604020202020204" pitchFamily="34" charset="0"/>
              <a:buChar char="•"/>
            </a:pPr>
            <a:r>
              <a:rPr lang="en-US" sz="2200" b="0" i="0" u="none" strike="noStrike" dirty="0">
                <a:solidFill>
                  <a:srgbClr val="000000"/>
                </a:solidFill>
                <a:effectLst/>
                <a:latin typeface="Arial" panose="020B0604020202020204" pitchFamily="34" charset="0"/>
                <a:cs typeface="Arial" panose="020B0604020202020204" pitchFamily="34" charset="0"/>
              </a:rPr>
              <a:t>The collective security of the UK and its NATO allies</a:t>
            </a:r>
            <a:r>
              <a:rPr lang="en-US" sz="2200" b="0" i="0" dirty="0">
                <a:solidFill>
                  <a:srgbClr val="000000"/>
                </a:solidFill>
                <a:effectLst/>
                <a:latin typeface="Arial" panose="020B0604020202020204" pitchFamily="34" charset="0"/>
                <a:cs typeface="Arial" panose="020B0604020202020204" pitchFamily="34" charset="0"/>
              </a:rPr>
              <a:t>​</a:t>
            </a:r>
          </a:p>
          <a:p>
            <a:pPr marL="342900" indent="-342900" algn="l" rtl="0" fontAlgn="base">
              <a:buClr>
                <a:schemeClr val="accent1"/>
              </a:buClr>
              <a:buFont typeface="Arial" panose="020B0604020202020204" pitchFamily="34" charset="0"/>
              <a:buChar char="•"/>
            </a:pPr>
            <a:r>
              <a:rPr lang="en-US" sz="2200" dirty="0">
                <a:solidFill>
                  <a:srgbClr val="000000"/>
                </a:solidFill>
                <a:latin typeface="Arial" panose="020B0604020202020204" pitchFamily="34" charset="0"/>
                <a:cs typeface="Arial" panose="020B0604020202020204" pitchFamily="34" charset="0"/>
              </a:rPr>
              <a:t>N</a:t>
            </a:r>
            <a:r>
              <a:rPr lang="en-US" sz="2200" b="0" i="0" u="none" strike="noStrike" dirty="0">
                <a:solidFill>
                  <a:srgbClr val="000000"/>
                </a:solidFill>
                <a:effectLst/>
                <a:latin typeface="Arial" panose="020B0604020202020204" pitchFamily="34" charset="0"/>
                <a:cs typeface="Arial" panose="020B0604020202020204" pitchFamily="34" charset="0"/>
              </a:rPr>
              <a:t>ational security</a:t>
            </a:r>
            <a:r>
              <a:rPr lang="en-US" sz="2200" b="0" i="0" dirty="0">
                <a:solidFill>
                  <a:srgbClr val="000000"/>
                </a:solidFill>
                <a:effectLst/>
                <a:latin typeface="Arial" panose="020B0604020202020204" pitchFamily="34" charset="0"/>
                <a:cs typeface="Arial" panose="020B0604020202020204" pitchFamily="34" charset="0"/>
              </a:rPr>
              <a:t>​</a:t>
            </a:r>
          </a:p>
          <a:p>
            <a:pPr marL="342900" indent="-342900" algn="l" rtl="0" fontAlgn="base">
              <a:buClr>
                <a:schemeClr val="accent1"/>
              </a:buClr>
              <a:buFont typeface="Arial" panose="020B0604020202020204" pitchFamily="34" charset="0"/>
              <a:buChar char="•"/>
            </a:pPr>
            <a:r>
              <a:rPr lang="en-US" sz="2200" b="0" i="0" u="none" strike="noStrike" dirty="0">
                <a:solidFill>
                  <a:srgbClr val="000000"/>
                </a:solidFill>
                <a:effectLst/>
                <a:latin typeface="Arial" panose="020B0604020202020204" pitchFamily="34" charset="0"/>
                <a:cs typeface="Arial" panose="020B0604020202020204" pitchFamily="34" charset="0"/>
              </a:rPr>
              <a:t>Foreign-policy requirements</a:t>
            </a:r>
            <a:r>
              <a:rPr lang="en-US" sz="2200" b="0" i="0" dirty="0">
                <a:solidFill>
                  <a:srgbClr val="000000"/>
                </a:solidFill>
                <a:effectLst/>
                <a:latin typeface="Arial" panose="020B0604020202020204" pitchFamily="34" charset="0"/>
                <a:cs typeface="Arial" panose="020B0604020202020204" pitchFamily="34" charset="0"/>
              </a:rPr>
              <a:t>​</a:t>
            </a:r>
          </a:p>
          <a:p>
            <a:pPr marL="342900" indent="-342900" algn="l" rtl="0" fontAlgn="base">
              <a:buClr>
                <a:schemeClr val="accent1"/>
              </a:buClr>
              <a:buFont typeface="Arial" panose="020B0604020202020204" pitchFamily="34" charset="0"/>
              <a:buChar char="•"/>
            </a:pPr>
            <a:r>
              <a:rPr lang="en-US" sz="2200" b="0" i="0" u="none" strike="noStrike" dirty="0">
                <a:solidFill>
                  <a:srgbClr val="000000"/>
                </a:solidFill>
                <a:effectLst/>
                <a:latin typeface="Arial" panose="020B0604020202020204" pitchFamily="34" charset="0"/>
                <a:cs typeface="Arial" panose="020B0604020202020204" pitchFamily="34" charset="0"/>
              </a:rPr>
              <a:t>International-treaty obligations and commitments</a:t>
            </a:r>
            <a:r>
              <a:rPr lang="en-US" sz="2200" b="0" i="0" dirty="0">
                <a:solidFill>
                  <a:srgbClr val="000000"/>
                </a:solidFill>
                <a:effectLst/>
                <a:latin typeface="Arial" panose="020B0604020202020204" pitchFamily="34" charset="0"/>
                <a:cs typeface="Arial" panose="020B0604020202020204" pitchFamily="34" charset="0"/>
              </a:rPr>
              <a:t>​</a:t>
            </a:r>
          </a:p>
          <a:p>
            <a:pPr marL="342900" indent="-342900" algn="l" rtl="0" fontAlgn="base">
              <a:buClr>
                <a:schemeClr val="accent1"/>
              </a:buClr>
              <a:buFont typeface="Arial" panose="020B0604020202020204" pitchFamily="34" charset="0"/>
              <a:buChar char="•"/>
            </a:pPr>
            <a:r>
              <a:rPr lang="en-US" sz="2200" dirty="0">
                <a:solidFill>
                  <a:srgbClr val="000000"/>
                </a:solidFill>
                <a:latin typeface="Arial" panose="020B0604020202020204" pitchFamily="34" charset="0"/>
                <a:cs typeface="Arial" panose="020B0604020202020204" pitchFamily="34" charset="0"/>
              </a:rPr>
              <a:t>N</a:t>
            </a:r>
            <a:r>
              <a:rPr lang="en-US" sz="2200" b="0" i="0" u="none" strike="noStrike" dirty="0">
                <a:solidFill>
                  <a:srgbClr val="000000"/>
                </a:solidFill>
                <a:effectLst/>
                <a:latin typeface="Arial" panose="020B0604020202020204" pitchFamily="34" charset="0"/>
                <a:cs typeface="Arial" panose="020B0604020202020204" pitchFamily="34" charset="0"/>
              </a:rPr>
              <a:t>on-proliferation policy</a:t>
            </a:r>
            <a:r>
              <a:rPr lang="en-US" sz="2200" b="0" i="0" dirty="0">
                <a:solidFill>
                  <a:srgbClr val="000000"/>
                </a:solidFill>
                <a:effectLst/>
                <a:latin typeface="Arial" panose="020B0604020202020204" pitchFamily="34" charset="0"/>
                <a:cs typeface="Arial" panose="020B0604020202020204" pitchFamily="34" charset="0"/>
              </a:rPr>
              <a:t>​</a:t>
            </a:r>
          </a:p>
          <a:p>
            <a:pPr marL="342900" indent="-342900" algn="l" rtl="0" fontAlgn="base">
              <a:buClr>
                <a:schemeClr val="accent1"/>
              </a:buClr>
              <a:buFont typeface="Arial" panose="020B0604020202020204" pitchFamily="34" charset="0"/>
              <a:buChar char="•"/>
            </a:pPr>
            <a:r>
              <a:rPr lang="en-US" sz="2200" b="0" i="0" u="none" strike="noStrike" dirty="0">
                <a:solidFill>
                  <a:srgbClr val="000000"/>
                </a:solidFill>
                <a:effectLst/>
                <a:latin typeface="Arial" panose="020B0604020202020204" pitchFamily="34" charset="0"/>
                <a:cs typeface="Arial" panose="020B0604020202020204" pitchFamily="34" charset="0"/>
              </a:rPr>
              <a:t>Concerns about terrorism, internal repression and other human-rights violations</a:t>
            </a:r>
            <a:endParaRPr lang="en-US" sz="2200" b="0" i="0" dirty="0">
              <a:solidFill>
                <a:srgbClr val="000000"/>
              </a:solidFill>
              <a:effectLst/>
              <a:latin typeface="Arial" panose="020B0604020202020204" pitchFamily="34" charset="0"/>
              <a:cs typeface="Arial" panose="020B0604020202020204" pitchFamily="34" charset="0"/>
            </a:endParaRPr>
          </a:p>
        </p:txBody>
      </p:sp>
      <p:sp>
        <p:nvSpPr>
          <p:cNvPr id="6" name="Footer Placeholder 1">
            <a:extLst>
              <a:ext uri="{FF2B5EF4-FFF2-40B4-BE49-F238E27FC236}">
                <a16:creationId xmlns:a16="http://schemas.microsoft.com/office/drawing/2014/main" id="{5CC834D0-D954-4A0F-9D33-2F2239C9E965}"/>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extLst>
      <p:ext uri="{BB962C8B-B14F-4D97-AF65-F5344CB8AC3E}">
        <p14:creationId xmlns:p14="http://schemas.microsoft.com/office/powerpoint/2010/main" val="198406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495009-6363-8144-BAE3-1AF68B0FD427}"/>
              </a:ext>
            </a:extLst>
          </p:cNvPr>
          <p:cNvSpPr>
            <a:spLocks noGrp="1"/>
          </p:cNvSpPr>
          <p:nvPr>
            <p:ph type="sldNum" sz="quarter" idx="12"/>
          </p:nvPr>
        </p:nvSpPr>
        <p:spPr>
          <a:xfrm>
            <a:off x="4482000" y="6542781"/>
            <a:ext cx="2743200" cy="184666"/>
          </a:xfrm>
        </p:spPr>
        <p:txBody>
          <a:bodyPr/>
          <a:lstStyle/>
          <a:p>
            <a:fld id="{DC1C2B30-68F8-E140-8F6A-84EA7724D904}" type="slidenum">
              <a:rPr lang="en-US" smtClean="0"/>
              <a:t>6</a:t>
            </a:fld>
            <a:endParaRPr lang="en-US" dirty="0"/>
          </a:p>
        </p:txBody>
      </p:sp>
      <p:sp>
        <p:nvSpPr>
          <p:cNvPr id="4" name="Title 3">
            <a:extLst>
              <a:ext uri="{FF2B5EF4-FFF2-40B4-BE49-F238E27FC236}">
                <a16:creationId xmlns:a16="http://schemas.microsoft.com/office/drawing/2014/main" id="{82691B95-ED6D-8944-A61E-37D3F81BC397}"/>
              </a:ext>
            </a:extLst>
          </p:cNvPr>
          <p:cNvSpPr>
            <a:spLocks noGrp="1"/>
          </p:cNvSpPr>
          <p:nvPr>
            <p:ph type="title"/>
          </p:nvPr>
        </p:nvSpPr>
        <p:spPr>
          <a:xfrm>
            <a:off x="471450" y="1157398"/>
            <a:ext cx="6539988" cy="523220"/>
          </a:xfrm>
        </p:spPr>
        <p:txBody>
          <a:bodyPr anchor="t"/>
          <a:lstStyle/>
          <a:p>
            <a:r>
              <a:rPr lang="en-GB" sz="4000" dirty="0"/>
              <a:t>Why have export controls?</a:t>
            </a:r>
          </a:p>
        </p:txBody>
      </p:sp>
      <p:sp>
        <p:nvSpPr>
          <p:cNvPr id="6" name="Content Placeholder 5">
            <a:extLst>
              <a:ext uri="{FF2B5EF4-FFF2-40B4-BE49-F238E27FC236}">
                <a16:creationId xmlns:a16="http://schemas.microsoft.com/office/drawing/2014/main" id="{B62AC446-FB00-DC4E-A05D-5D889E2CFBB9}"/>
              </a:ext>
            </a:extLst>
          </p:cNvPr>
          <p:cNvSpPr>
            <a:spLocks noGrp="1"/>
          </p:cNvSpPr>
          <p:nvPr>
            <p:ph idx="13"/>
          </p:nvPr>
        </p:nvSpPr>
        <p:spPr>
          <a:xfrm>
            <a:off x="575175" y="1812636"/>
            <a:ext cx="5760000" cy="615553"/>
          </a:xfrm>
        </p:spPr>
        <p:txBody>
          <a:bodyPr/>
          <a:lstStyle/>
          <a:p>
            <a:pPr marL="0" indent="0">
              <a:buNone/>
            </a:pPr>
            <a:r>
              <a:rPr lang="en-US" altLang="en-US" sz="2000" b="1" dirty="0"/>
              <a:t>Goods, software and technology fall under one of the following:</a:t>
            </a:r>
          </a:p>
        </p:txBody>
      </p:sp>
      <p:grpSp>
        <p:nvGrpSpPr>
          <p:cNvPr id="8" name="Group 7">
            <a:extLst>
              <a:ext uri="{FF2B5EF4-FFF2-40B4-BE49-F238E27FC236}">
                <a16:creationId xmlns:a16="http://schemas.microsoft.com/office/drawing/2014/main" id="{DC9263B7-A7F9-C94D-8C18-69491A8FB201}"/>
              </a:ext>
            </a:extLst>
          </p:cNvPr>
          <p:cNvGrpSpPr/>
          <p:nvPr/>
        </p:nvGrpSpPr>
        <p:grpSpPr>
          <a:xfrm>
            <a:off x="757016" y="2656861"/>
            <a:ext cx="588390" cy="599785"/>
            <a:chOff x="1062610" y="2596637"/>
            <a:chExt cx="417871" cy="425964"/>
          </a:xfrm>
        </p:grpSpPr>
        <p:pic>
          <p:nvPicPr>
            <p:cNvPr id="9" name="Picture 8" descr="A picture containing nature&#10;&#10;Description automatically generated">
              <a:extLst>
                <a:ext uri="{FF2B5EF4-FFF2-40B4-BE49-F238E27FC236}">
                  <a16:creationId xmlns:a16="http://schemas.microsoft.com/office/drawing/2014/main" id="{187AC481-89E5-E340-B5F9-2C4E63D8A9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2610" y="2596637"/>
              <a:ext cx="417871" cy="425964"/>
            </a:xfrm>
            <a:prstGeom prst="rect">
              <a:avLst/>
            </a:prstGeom>
          </p:spPr>
        </p:pic>
        <p:sp>
          <p:nvSpPr>
            <p:cNvPr id="10" name="Freeform 9">
              <a:extLst>
                <a:ext uri="{FF2B5EF4-FFF2-40B4-BE49-F238E27FC236}">
                  <a16:creationId xmlns:a16="http://schemas.microsoft.com/office/drawing/2014/main" id="{30C9CED6-B32A-2C4E-AA4A-3478550CE5F9}"/>
                </a:ext>
              </a:extLst>
            </p:cNvPr>
            <p:cNvSpPr/>
            <p:nvPr/>
          </p:nvSpPr>
          <p:spPr>
            <a:xfrm>
              <a:off x="1164401" y="2667357"/>
              <a:ext cx="214289" cy="284524"/>
            </a:xfrm>
            <a:custGeom>
              <a:avLst/>
              <a:gdLst/>
              <a:ahLst/>
              <a:cxnLst/>
              <a:rect l="l" t="t" r="r" b="b"/>
              <a:pathLst>
                <a:path w="268605" h="356643">
                  <a:moveTo>
                    <a:pt x="70866" y="52148"/>
                  </a:moveTo>
                  <a:cubicBezTo>
                    <a:pt x="62179" y="52148"/>
                    <a:pt x="57607" y="56263"/>
                    <a:pt x="57607" y="64950"/>
                  </a:cubicBezTo>
                  <a:lnTo>
                    <a:pt x="57607" y="291264"/>
                  </a:lnTo>
                  <a:cubicBezTo>
                    <a:pt x="57607" y="299950"/>
                    <a:pt x="62179" y="304522"/>
                    <a:pt x="70866" y="304522"/>
                  </a:cubicBezTo>
                  <a:cubicBezTo>
                    <a:pt x="79553" y="304522"/>
                    <a:pt x="84125" y="299950"/>
                    <a:pt x="84125" y="291264"/>
                  </a:cubicBezTo>
                  <a:lnTo>
                    <a:pt x="84125" y="64950"/>
                  </a:lnTo>
                  <a:cubicBezTo>
                    <a:pt x="84125" y="56263"/>
                    <a:pt x="79553" y="52148"/>
                    <a:pt x="70866" y="52148"/>
                  </a:cubicBezTo>
                  <a:close/>
                  <a:moveTo>
                    <a:pt x="227000" y="4142"/>
                  </a:moveTo>
                  <a:lnTo>
                    <a:pt x="268605" y="4142"/>
                  </a:lnTo>
                  <a:lnTo>
                    <a:pt x="268605" y="351614"/>
                  </a:lnTo>
                  <a:lnTo>
                    <a:pt x="212827" y="351614"/>
                  </a:lnTo>
                  <a:lnTo>
                    <a:pt x="212827" y="91010"/>
                  </a:lnTo>
                  <a:cubicBezTo>
                    <a:pt x="205969" y="93296"/>
                    <a:pt x="198653" y="94668"/>
                    <a:pt x="190881" y="94210"/>
                  </a:cubicBezTo>
                  <a:lnTo>
                    <a:pt x="190881" y="37518"/>
                  </a:lnTo>
                  <a:cubicBezTo>
                    <a:pt x="212369" y="29745"/>
                    <a:pt x="224257" y="18315"/>
                    <a:pt x="227000" y="4142"/>
                  </a:cubicBezTo>
                  <a:close/>
                  <a:moveTo>
                    <a:pt x="72695" y="27"/>
                  </a:moveTo>
                  <a:cubicBezTo>
                    <a:pt x="91440" y="484"/>
                    <a:pt x="107442" y="6428"/>
                    <a:pt x="120244" y="17858"/>
                  </a:cubicBezTo>
                  <a:cubicBezTo>
                    <a:pt x="134874" y="30660"/>
                    <a:pt x="142189" y="47576"/>
                    <a:pt x="142189" y="69064"/>
                  </a:cubicBezTo>
                  <a:lnTo>
                    <a:pt x="142189" y="286692"/>
                  </a:lnTo>
                  <a:cubicBezTo>
                    <a:pt x="142189" y="308637"/>
                    <a:pt x="134874" y="326011"/>
                    <a:pt x="119786" y="339270"/>
                  </a:cubicBezTo>
                  <a:cubicBezTo>
                    <a:pt x="106528" y="350700"/>
                    <a:pt x="90068" y="356643"/>
                    <a:pt x="70866" y="356643"/>
                  </a:cubicBezTo>
                  <a:cubicBezTo>
                    <a:pt x="51664" y="356643"/>
                    <a:pt x="35662" y="350700"/>
                    <a:pt x="22403" y="339270"/>
                  </a:cubicBezTo>
                  <a:cubicBezTo>
                    <a:pt x="7315" y="326011"/>
                    <a:pt x="0" y="308637"/>
                    <a:pt x="0" y="286692"/>
                  </a:cubicBezTo>
                  <a:lnTo>
                    <a:pt x="0" y="69064"/>
                  </a:lnTo>
                  <a:cubicBezTo>
                    <a:pt x="0" y="46662"/>
                    <a:pt x="7772" y="29288"/>
                    <a:pt x="22860" y="16486"/>
                  </a:cubicBezTo>
                  <a:cubicBezTo>
                    <a:pt x="36576" y="5056"/>
                    <a:pt x="53035" y="-430"/>
                    <a:pt x="72695" y="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grpSp>
        <p:nvGrpSpPr>
          <p:cNvPr id="11" name="Group 10">
            <a:extLst>
              <a:ext uri="{FF2B5EF4-FFF2-40B4-BE49-F238E27FC236}">
                <a16:creationId xmlns:a16="http://schemas.microsoft.com/office/drawing/2014/main" id="{4C0605E4-C835-1149-AA9B-BE086A961489}"/>
              </a:ext>
            </a:extLst>
          </p:cNvPr>
          <p:cNvGrpSpPr/>
          <p:nvPr/>
        </p:nvGrpSpPr>
        <p:grpSpPr>
          <a:xfrm>
            <a:off x="757016" y="3384636"/>
            <a:ext cx="588390" cy="599785"/>
            <a:chOff x="1062610" y="3109522"/>
            <a:chExt cx="417871" cy="425964"/>
          </a:xfrm>
        </p:grpSpPr>
        <p:pic>
          <p:nvPicPr>
            <p:cNvPr id="12" name="Picture 11" descr="A picture containing nature&#10;&#10;Description automatically generated">
              <a:extLst>
                <a:ext uri="{FF2B5EF4-FFF2-40B4-BE49-F238E27FC236}">
                  <a16:creationId xmlns:a16="http://schemas.microsoft.com/office/drawing/2014/main" id="{AB1B6B2F-9B5D-4149-9E17-0FC4743B24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2610" y="3109522"/>
              <a:ext cx="417871" cy="425964"/>
            </a:xfrm>
            <a:prstGeom prst="rect">
              <a:avLst/>
            </a:prstGeom>
          </p:spPr>
        </p:pic>
        <p:sp>
          <p:nvSpPr>
            <p:cNvPr id="13" name="Freeform 12">
              <a:extLst>
                <a:ext uri="{FF2B5EF4-FFF2-40B4-BE49-F238E27FC236}">
                  <a16:creationId xmlns:a16="http://schemas.microsoft.com/office/drawing/2014/main" id="{20F66761-ADFF-CB41-8BD2-8DACCA069498}"/>
                </a:ext>
              </a:extLst>
            </p:cNvPr>
            <p:cNvSpPr/>
            <p:nvPr/>
          </p:nvSpPr>
          <p:spPr>
            <a:xfrm>
              <a:off x="1140586" y="3180061"/>
              <a:ext cx="261919" cy="284887"/>
            </a:xfrm>
            <a:custGeom>
              <a:avLst/>
              <a:gdLst/>
              <a:ahLst/>
              <a:cxnLst/>
              <a:rect l="l" t="t" r="r" b="b"/>
              <a:pathLst>
                <a:path w="328308" h="357098">
                  <a:moveTo>
                    <a:pt x="70866" y="52603"/>
                  </a:moveTo>
                  <a:cubicBezTo>
                    <a:pt x="62179" y="52603"/>
                    <a:pt x="57607" y="56718"/>
                    <a:pt x="57607" y="65405"/>
                  </a:cubicBezTo>
                  <a:lnTo>
                    <a:pt x="57607" y="291719"/>
                  </a:lnTo>
                  <a:cubicBezTo>
                    <a:pt x="57607" y="300405"/>
                    <a:pt x="62179" y="304977"/>
                    <a:pt x="70866" y="304977"/>
                  </a:cubicBezTo>
                  <a:cubicBezTo>
                    <a:pt x="79553" y="304977"/>
                    <a:pt x="84125" y="300405"/>
                    <a:pt x="84125" y="291719"/>
                  </a:cubicBezTo>
                  <a:lnTo>
                    <a:pt x="84125" y="65405"/>
                  </a:lnTo>
                  <a:cubicBezTo>
                    <a:pt x="84125" y="56718"/>
                    <a:pt x="79553" y="52603"/>
                    <a:pt x="70866" y="52603"/>
                  </a:cubicBezTo>
                  <a:close/>
                  <a:moveTo>
                    <a:pt x="72695" y="482"/>
                  </a:moveTo>
                  <a:cubicBezTo>
                    <a:pt x="91440" y="939"/>
                    <a:pt x="107442" y="6883"/>
                    <a:pt x="120244" y="18313"/>
                  </a:cubicBezTo>
                  <a:cubicBezTo>
                    <a:pt x="134874" y="31115"/>
                    <a:pt x="142189" y="48031"/>
                    <a:pt x="142189" y="69519"/>
                  </a:cubicBezTo>
                  <a:lnTo>
                    <a:pt x="142189" y="287147"/>
                  </a:lnTo>
                  <a:cubicBezTo>
                    <a:pt x="142189" y="309092"/>
                    <a:pt x="134874" y="326466"/>
                    <a:pt x="119787" y="339725"/>
                  </a:cubicBezTo>
                  <a:cubicBezTo>
                    <a:pt x="106528" y="351155"/>
                    <a:pt x="90069" y="357098"/>
                    <a:pt x="70866" y="357098"/>
                  </a:cubicBezTo>
                  <a:cubicBezTo>
                    <a:pt x="51664" y="357098"/>
                    <a:pt x="35662" y="351155"/>
                    <a:pt x="22403" y="339725"/>
                  </a:cubicBezTo>
                  <a:cubicBezTo>
                    <a:pt x="7315" y="326466"/>
                    <a:pt x="0" y="309092"/>
                    <a:pt x="0" y="287147"/>
                  </a:cubicBezTo>
                  <a:lnTo>
                    <a:pt x="0" y="69519"/>
                  </a:lnTo>
                  <a:cubicBezTo>
                    <a:pt x="0" y="47117"/>
                    <a:pt x="7773" y="29743"/>
                    <a:pt x="22860" y="16941"/>
                  </a:cubicBezTo>
                  <a:cubicBezTo>
                    <a:pt x="36576" y="5511"/>
                    <a:pt x="53035" y="25"/>
                    <a:pt x="72695" y="482"/>
                  </a:cubicBezTo>
                  <a:close/>
                  <a:moveTo>
                    <a:pt x="257328" y="25"/>
                  </a:moveTo>
                  <a:cubicBezTo>
                    <a:pt x="298933" y="482"/>
                    <a:pt x="323164" y="26085"/>
                    <a:pt x="327279" y="66319"/>
                  </a:cubicBezTo>
                  <a:cubicBezTo>
                    <a:pt x="328651" y="77749"/>
                    <a:pt x="328651" y="89636"/>
                    <a:pt x="327279" y="101066"/>
                  </a:cubicBezTo>
                  <a:cubicBezTo>
                    <a:pt x="325450" y="119811"/>
                    <a:pt x="317221" y="141757"/>
                    <a:pt x="303048" y="166903"/>
                  </a:cubicBezTo>
                  <a:lnTo>
                    <a:pt x="263728" y="230911"/>
                  </a:lnTo>
                  <a:cubicBezTo>
                    <a:pt x="249555" y="256514"/>
                    <a:pt x="241326" y="279831"/>
                    <a:pt x="239040" y="300863"/>
                  </a:cubicBezTo>
                  <a:lnTo>
                    <a:pt x="328194" y="300863"/>
                  </a:lnTo>
                  <a:lnTo>
                    <a:pt x="328194" y="352069"/>
                  </a:lnTo>
                  <a:lnTo>
                    <a:pt x="183718" y="352069"/>
                  </a:lnTo>
                  <a:cubicBezTo>
                    <a:pt x="181890" y="283032"/>
                    <a:pt x="194691" y="227711"/>
                    <a:pt x="222580" y="185648"/>
                  </a:cubicBezTo>
                  <a:lnTo>
                    <a:pt x="252756" y="140843"/>
                  </a:lnTo>
                  <a:cubicBezTo>
                    <a:pt x="263728" y="122097"/>
                    <a:pt x="269215" y="105181"/>
                    <a:pt x="269215" y="89636"/>
                  </a:cubicBezTo>
                  <a:lnTo>
                    <a:pt x="269215" y="65862"/>
                  </a:lnTo>
                  <a:cubicBezTo>
                    <a:pt x="269215" y="57175"/>
                    <a:pt x="264643" y="52603"/>
                    <a:pt x="255499" y="52603"/>
                  </a:cubicBezTo>
                  <a:cubicBezTo>
                    <a:pt x="246812" y="52603"/>
                    <a:pt x="242240" y="57175"/>
                    <a:pt x="242240" y="65862"/>
                  </a:cubicBezTo>
                  <a:lnTo>
                    <a:pt x="242240" y="118440"/>
                  </a:lnTo>
                  <a:lnTo>
                    <a:pt x="184633" y="118440"/>
                  </a:lnTo>
                  <a:lnTo>
                    <a:pt x="184633" y="69519"/>
                  </a:lnTo>
                  <a:cubicBezTo>
                    <a:pt x="184633" y="47117"/>
                    <a:pt x="192405" y="29743"/>
                    <a:pt x="207493" y="16941"/>
                  </a:cubicBezTo>
                  <a:cubicBezTo>
                    <a:pt x="221209" y="5511"/>
                    <a:pt x="237668" y="-432"/>
                    <a:pt x="257328" y="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grpSp>
        <p:nvGrpSpPr>
          <p:cNvPr id="14" name="Group 13">
            <a:extLst>
              <a:ext uri="{FF2B5EF4-FFF2-40B4-BE49-F238E27FC236}">
                <a16:creationId xmlns:a16="http://schemas.microsoft.com/office/drawing/2014/main" id="{AAE0F4AA-96BE-0E4A-B585-37D6A3EA1E0B}"/>
              </a:ext>
            </a:extLst>
          </p:cNvPr>
          <p:cNvGrpSpPr/>
          <p:nvPr/>
        </p:nvGrpSpPr>
        <p:grpSpPr>
          <a:xfrm>
            <a:off x="757016" y="4112411"/>
            <a:ext cx="588390" cy="599785"/>
            <a:chOff x="1062610" y="3622407"/>
            <a:chExt cx="417871" cy="425964"/>
          </a:xfrm>
        </p:grpSpPr>
        <p:pic>
          <p:nvPicPr>
            <p:cNvPr id="15" name="Picture 14" descr="A picture containing nature&#10;&#10;Description automatically generated">
              <a:extLst>
                <a:ext uri="{FF2B5EF4-FFF2-40B4-BE49-F238E27FC236}">
                  <a16:creationId xmlns:a16="http://schemas.microsoft.com/office/drawing/2014/main" id="{47F05369-CC4E-F943-A84F-135F8BC4CE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2610" y="3622407"/>
              <a:ext cx="417871" cy="425964"/>
            </a:xfrm>
            <a:prstGeom prst="rect">
              <a:avLst/>
            </a:prstGeom>
          </p:spPr>
        </p:pic>
        <p:sp>
          <p:nvSpPr>
            <p:cNvPr id="16" name="Freeform 15">
              <a:extLst>
                <a:ext uri="{FF2B5EF4-FFF2-40B4-BE49-F238E27FC236}">
                  <a16:creationId xmlns:a16="http://schemas.microsoft.com/office/drawing/2014/main" id="{02D0D046-4E9F-034F-9FB6-6780285159B3}"/>
                </a:ext>
              </a:extLst>
            </p:cNvPr>
            <p:cNvSpPr/>
            <p:nvPr/>
          </p:nvSpPr>
          <p:spPr>
            <a:xfrm>
              <a:off x="1139719" y="3693127"/>
              <a:ext cx="263652" cy="284524"/>
            </a:xfrm>
            <a:custGeom>
              <a:avLst/>
              <a:gdLst/>
              <a:ahLst/>
              <a:cxnLst/>
              <a:rect l="l" t="t" r="r" b="b"/>
              <a:pathLst>
                <a:path w="330480" h="356643">
                  <a:moveTo>
                    <a:pt x="70866" y="52148"/>
                  </a:moveTo>
                  <a:cubicBezTo>
                    <a:pt x="62179" y="52148"/>
                    <a:pt x="57607" y="56263"/>
                    <a:pt x="57607" y="64950"/>
                  </a:cubicBezTo>
                  <a:lnTo>
                    <a:pt x="57607" y="291264"/>
                  </a:lnTo>
                  <a:cubicBezTo>
                    <a:pt x="57607" y="299950"/>
                    <a:pt x="62179" y="304522"/>
                    <a:pt x="70866" y="304522"/>
                  </a:cubicBezTo>
                  <a:cubicBezTo>
                    <a:pt x="79553" y="304522"/>
                    <a:pt x="84125" y="299950"/>
                    <a:pt x="84125" y="291264"/>
                  </a:cubicBezTo>
                  <a:lnTo>
                    <a:pt x="84125" y="64950"/>
                  </a:lnTo>
                  <a:cubicBezTo>
                    <a:pt x="84125" y="56263"/>
                    <a:pt x="79553" y="52148"/>
                    <a:pt x="70866" y="52148"/>
                  </a:cubicBezTo>
                  <a:close/>
                  <a:moveTo>
                    <a:pt x="255956" y="27"/>
                  </a:moveTo>
                  <a:cubicBezTo>
                    <a:pt x="275158" y="27"/>
                    <a:pt x="291160" y="5971"/>
                    <a:pt x="304419" y="17401"/>
                  </a:cubicBezTo>
                  <a:cubicBezTo>
                    <a:pt x="319507" y="30660"/>
                    <a:pt x="326822" y="48033"/>
                    <a:pt x="326822" y="70436"/>
                  </a:cubicBezTo>
                  <a:lnTo>
                    <a:pt x="326822" y="131701"/>
                  </a:lnTo>
                  <a:cubicBezTo>
                    <a:pt x="326822" y="156847"/>
                    <a:pt x="319964" y="171934"/>
                    <a:pt x="306248" y="176964"/>
                  </a:cubicBezTo>
                  <a:cubicBezTo>
                    <a:pt x="322250" y="182450"/>
                    <a:pt x="330480" y="198452"/>
                    <a:pt x="330480" y="224970"/>
                  </a:cubicBezTo>
                  <a:lnTo>
                    <a:pt x="330480" y="286234"/>
                  </a:lnTo>
                  <a:cubicBezTo>
                    <a:pt x="330480" y="308637"/>
                    <a:pt x="322707" y="326011"/>
                    <a:pt x="307162" y="338812"/>
                  </a:cubicBezTo>
                  <a:cubicBezTo>
                    <a:pt x="292989" y="350700"/>
                    <a:pt x="276073" y="356643"/>
                    <a:pt x="255956" y="356643"/>
                  </a:cubicBezTo>
                  <a:cubicBezTo>
                    <a:pt x="235382" y="356643"/>
                    <a:pt x="218466" y="350700"/>
                    <a:pt x="204292" y="338812"/>
                  </a:cubicBezTo>
                  <a:cubicBezTo>
                    <a:pt x="188748" y="326011"/>
                    <a:pt x="180975" y="308637"/>
                    <a:pt x="180975" y="286234"/>
                  </a:cubicBezTo>
                  <a:lnTo>
                    <a:pt x="180975" y="241429"/>
                  </a:lnTo>
                  <a:lnTo>
                    <a:pt x="241783" y="241429"/>
                  </a:lnTo>
                  <a:lnTo>
                    <a:pt x="241783" y="290806"/>
                  </a:lnTo>
                  <a:cubicBezTo>
                    <a:pt x="241783" y="299493"/>
                    <a:pt x="246355" y="304065"/>
                    <a:pt x="255956" y="304065"/>
                  </a:cubicBezTo>
                  <a:cubicBezTo>
                    <a:pt x="265100" y="304065"/>
                    <a:pt x="269672" y="299493"/>
                    <a:pt x="269672" y="290806"/>
                  </a:cubicBezTo>
                  <a:lnTo>
                    <a:pt x="269672" y="225884"/>
                  </a:lnTo>
                  <a:cubicBezTo>
                    <a:pt x="269672" y="218112"/>
                    <a:pt x="266014" y="212168"/>
                    <a:pt x="258699" y="208053"/>
                  </a:cubicBezTo>
                  <a:cubicBezTo>
                    <a:pt x="252756" y="204853"/>
                    <a:pt x="246812" y="203938"/>
                    <a:pt x="240868" y="204853"/>
                  </a:cubicBezTo>
                  <a:lnTo>
                    <a:pt x="241326" y="151818"/>
                  </a:lnTo>
                  <a:cubicBezTo>
                    <a:pt x="247269" y="152732"/>
                    <a:pt x="252756" y="151818"/>
                    <a:pt x="258242" y="148617"/>
                  </a:cubicBezTo>
                  <a:cubicBezTo>
                    <a:pt x="265557" y="144503"/>
                    <a:pt x="269215" y="138559"/>
                    <a:pt x="269215" y="130786"/>
                  </a:cubicBezTo>
                  <a:lnTo>
                    <a:pt x="269215" y="65864"/>
                  </a:lnTo>
                  <a:cubicBezTo>
                    <a:pt x="269215" y="57177"/>
                    <a:pt x="264643" y="52605"/>
                    <a:pt x="255956" y="52605"/>
                  </a:cubicBezTo>
                  <a:cubicBezTo>
                    <a:pt x="246812" y="52605"/>
                    <a:pt x="242240" y="57177"/>
                    <a:pt x="242240" y="65864"/>
                  </a:cubicBezTo>
                  <a:lnTo>
                    <a:pt x="242240" y="117528"/>
                  </a:lnTo>
                  <a:lnTo>
                    <a:pt x="184633" y="117528"/>
                  </a:lnTo>
                  <a:lnTo>
                    <a:pt x="184633" y="70436"/>
                  </a:lnTo>
                  <a:cubicBezTo>
                    <a:pt x="184633" y="48033"/>
                    <a:pt x="191948" y="30660"/>
                    <a:pt x="207036" y="17401"/>
                  </a:cubicBezTo>
                  <a:cubicBezTo>
                    <a:pt x="220294" y="5971"/>
                    <a:pt x="236296" y="27"/>
                    <a:pt x="255956" y="27"/>
                  </a:cubicBezTo>
                  <a:close/>
                  <a:moveTo>
                    <a:pt x="72695" y="27"/>
                  </a:moveTo>
                  <a:cubicBezTo>
                    <a:pt x="91440" y="484"/>
                    <a:pt x="107442" y="6428"/>
                    <a:pt x="120244" y="17858"/>
                  </a:cubicBezTo>
                  <a:cubicBezTo>
                    <a:pt x="134874" y="30660"/>
                    <a:pt x="142189" y="47576"/>
                    <a:pt x="142189" y="69064"/>
                  </a:cubicBezTo>
                  <a:lnTo>
                    <a:pt x="142189" y="286692"/>
                  </a:lnTo>
                  <a:cubicBezTo>
                    <a:pt x="142189" y="308637"/>
                    <a:pt x="134874" y="326011"/>
                    <a:pt x="119787" y="339270"/>
                  </a:cubicBezTo>
                  <a:cubicBezTo>
                    <a:pt x="106528" y="350700"/>
                    <a:pt x="90069" y="356643"/>
                    <a:pt x="70866" y="356643"/>
                  </a:cubicBezTo>
                  <a:cubicBezTo>
                    <a:pt x="51664" y="356643"/>
                    <a:pt x="35662" y="350700"/>
                    <a:pt x="22403" y="339270"/>
                  </a:cubicBezTo>
                  <a:cubicBezTo>
                    <a:pt x="7315" y="326011"/>
                    <a:pt x="0" y="308637"/>
                    <a:pt x="0" y="286692"/>
                  </a:cubicBezTo>
                  <a:lnTo>
                    <a:pt x="0" y="69064"/>
                  </a:lnTo>
                  <a:cubicBezTo>
                    <a:pt x="0" y="46662"/>
                    <a:pt x="7773" y="29288"/>
                    <a:pt x="22860" y="16486"/>
                  </a:cubicBezTo>
                  <a:cubicBezTo>
                    <a:pt x="36576" y="5056"/>
                    <a:pt x="53035" y="-430"/>
                    <a:pt x="72695" y="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grpSp>
        <p:nvGrpSpPr>
          <p:cNvPr id="17" name="Group 16">
            <a:extLst>
              <a:ext uri="{FF2B5EF4-FFF2-40B4-BE49-F238E27FC236}">
                <a16:creationId xmlns:a16="http://schemas.microsoft.com/office/drawing/2014/main" id="{65C6E86E-DAD4-F64D-B67F-E39EA2349DB1}"/>
              </a:ext>
            </a:extLst>
          </p:cNvPr>
          <p:cNvGrpSpPr/>
          <p:nvPr/>
        </p:nvGrpSpPr>
        <p:grpSpPr>
          <a:xfrm>
            <a:off x="757016" y="4840186"/>
            <a:ext cx="588390" cy="599785"/>
            <a:chOff x="1062610" y="4135292"/>
            <a:chExt cx="417871" cy="425964"/>
          </a:xfrm>
        </p:grpSpPr>
        <p:pic>
          <p:nvPicPr>
            <p:cNvPr id="18" name="Picture 17" descr="A picture containing nature&#10;&#10;Description automatically generated">
              <a:extLst>
                <a:ext uri="{FF2B5EF4-FFF2-40B4-BE49-F238E27FC236}">
                  <a16:creationId xmlns:a16="http://schemas.microsoft.com/office/drawing/2014/main" id="{C6FEB6CE-DEE2-FD4A-8D9A-648162CB14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2610" y="4135292"/>
              <a:ext cx="417871" cy="425964"/>
            </a:xfrm>
            <a:prstGeom prst="rect">
              <a:avLst/>
            </a:prstGeom>
          </p:spPr>
        </p:pic>
        <p:sp>
          <p:nvSpPr>
            <p:cNvPr id="19" name="Freeform 18">
              <a:extLst>
                <a:ext uri="{FF2B5EF4-FFF2-40B4-BE49-F238E27FC236}">
                  <a16:creationId xmlns:a16="http://schemas.microsoft.com/office/drawing/2014/main" id="{55E26221-6913-D643-AB4A-E3FB018C575F}"/>
                </a:ext>
              </a:extLst>
            </p:cNvPr>
            <p:cNvSpPr/>
            <p:nvPr/>
          </p:nvSpPr>
          <p:spPr>
            <a:xfrm>
              <a:off x="1140631" y="4206012"/>
              <a:ext cx="261828" cy="284524"/>
            </a:xfrm>
            <a:custGeom>
              <a:avLst/>
              <a:gdLst/>
              <a:ahLst/>
              <a:cxnLst/>
              <a:rect l="l" t="t" r="r" b="b"/>
              <a:pathLst>
                <a:path w="328194" h="356643">
                  <a:moveTo>
                    <a:pt x="256870" y="123471"/>
                  </a:moveTo>
                  <a:lnTo>
                    <a:pt x="226238" y="208510"/>
                  </a:lnTo>
                  <a:lnTo>
                    <a:pt x="256870" y="208510"/>
                  </a:lnTo>
                  <a:close/>
                  <a:moveTo>
                    <a:pt x="70866" y="52148"/>
                  </a:moveTo>
                  <a:cubicBezTo>
                    <a:pt x="62179" y="52148"/>
                    <a:pt x="57607" y="56263"/>
                    <a:pt x="57607" y="64950"/>
                  </a:cubicBezTo>
                  <a:lnTo>
                    <a:pt x="57607" y="291264"/>
                  </a:lnTo>
                  <a:cubicBezTo>
                    <a:pt x="57607" y="299950"/>
                    <a:pt x="62179" y="304522"/>
                    <a:pt x="70866" y="304522"/>
                  </a:cubicBezTo>
                  <a:cubicBezTo>
                    <a:pt x="79553" y="304522"/>
                    <a:pt x="84125" y="299950"/>
                    <a:pt x="84125" y="291264"/>
                  </a:cubicBezTo>
                  <a:lnTo>
                    <a:pt x="84125" y="64950"/>
                  </a:lnTo>
                  <a:cubicBezTo>
                    <a:pt x="84125" y="56263"/>
                    <a:pt x="79553" y="52148"/>
                    <a:pt x="70866" y="52148"/>
                  </a:cubicBezTo>
                  <a:close/>
                  <a:moveTo>
                    <a:pt x="245440" y="4142"/>
                  </a:moveTo>
                  <a:lnTo>
                    <a:pt x="312649" y="4142"/>
                  </a:lnTo>
                  <a:lnTo>
                    <a:pt x="312649" y="208510"/>
                  </a:lnTo>
                  <a:lnTo>
                    <a:pt x="328194" y="208510"/>
                  </a:lnTo>
                  <a:lnTo>
                    <a:pt x="328194" y="259717"/>
                  </a:lnTo>
                  <a:lnTo>
                    <a:pt x="312649" y="259717"/>
                  </a:lnTo>
                  <a:lnTo>
                    <a:pt x="312649" y="351614"/>
                  </a:lnTo>
                  <a:lnTo>
                    <a:pt x="256870" y="351614"/>
                  </a:lnTo>
                  <a:lnTo>
                    <a:pt x="256870" y="259717"/>
                  </a:lnTo>
                  <a:lnTo>
                    <a:pt x="171831" y="259717"/>
                  </a:lnTo>
                  <a:lnTo>
                    <a:pt x="171831" y="209425"/>
                  </a:lnTo>
                  <a:close/>
                  <a:moveTo>
                    <a:pt x="72695" y="27"/>
                  </a:moveTo>
                  <a:cubicBezTo>
                    <a:pt x="91440" y="484"/>
                    <a:pt x="107442" y="6428"/>
                    <a:pt x="120244" y="17858"/>
                  </a:cubicBezTo>
                  <a:cubicBezTo>
                    <a:pt x="134874" y="30660"/>
                    <a:pt x="142189" y="47576"/>
                    <a:pt x="142189" y="69064"/>
                  </a:cubicBezTo>
                  <a:lnTo>
                    <a:pt x="142189" y="286692"/>
                  </a:lnTo>
                  <a:cubicBezTo>
                    <a:pt x="142189" y="308637"/>
                    <a:pt x="134874" y="326011"/>
                    <a:pt x="119787" y="339270"/>
                  </a:cubicBezTo>
                  <a:cubicBezTo>
                    <a:pt x="106528" y="350700"/>
                    <a:pt x="90069" y="356643"/>
                    <a:pt x="70866" y="356643"/>
                  </a:cubicBezTo>
                  <a:cubicBezTo>
                    <a:pt x="51664" y="356643"/>
                    <a:pt x="35662" y="350700"/>
                    <a:pt x="22403" y="339270"/>
                  </a:cubicBezTo>
                  <a:cubicBezTo>
                    <a:pt x="7315" y="326011"/>
                    <a:pt x="0" y="308637"/>
                    <a:pt x="0" y="286692"/>
                  </a:cubicBezTo>
                  <a:lnTo>
                    <a:pt x="0" y="69064"/>
                  </a:lnTo>
                  <a:cubicBezTo>
                    <a:pt x="0" y="46662"/>
                    <a:pt x="7773" y="29288"/>
                    <a:pt x="22860" y="16486"/>
                  </a:cubicBezTo>
                  <a:cubicBezTo>
                    <a:pt x="36576" y="5056"/>
                    <a:pt x="53035" y="-430"/>
                    <a:pt x="72695" y="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sp>
        <p:nvSpPr>
          <p:cNvPr id="20" name="Rectangle 19">
            <a:extLst>
              <a:ext uri="{FF2B5EF4-FFF2-40B4-BE49-F238E27FC236}">
                <a16:creationId xmlns:a16="http://schemas.microsoft.com/office/drawing/2014/main" id="{40919C80-4DAB-374C-B144-A8726DB2B1B9}"/>
              </a:ext>
            </a:extLst>
          </p:cNvPr>
          <p:cNvSpPr/>
          <p:nvPr/>
        </p:nvSpPr>
        <p:spPr>
          <a:xfrm>
            <a:off x="1550895" y="2695143"/>
            <a:ext cx="4994223" cy="553998"/>
          </a:xfrm>
          <a:prstGeom prst="rect">
            <a:avLst/>
          </a:prstGeom>
        </p:spPr>
        <p:txBody>
          <a:bodyPr wrap="square" lIns="0" tIns="0" rIns="0" bIns="0">
            <a:spAutoFit/>
          </a:bodyPr>
          <a:lstStyle/>
          <a:p>
            <a:r>
              <a:rPr lang="en-US" altLang="en-US" b="1" dirty="0">
                <a:latin typeface="Arial" panose="020B0604020202020204" pitchFamily="34" charset="0"/>
              </a:rPr>
              <a:t>Not controlled</a:t>
            </a:r>
            <a:r>
              <a:rPr lang="en-US" altLang="en-US" dirty="0">
                <a:latin typeface="Arial" panose="020B0604020202020204" pitchFamily="34" charset="0"/>
              </a:rPr>
              <a:t>		</a:t>
            </a:r>
          </a:p>
          <a:p>
            <a:r>
              <a:rPr lang="en-US" altLang="en-US" dirty="0">
                <a:latin typeface="Arial" panose="020B0604020202020204" pitchFamily="34" charset="0"/>
              </a:rPr>
              <a:t>No license required (NLR/LIC99</a:t>
            </a:r>
            <a:r>
              <a:rPr lang="en-US" altLang="en-US" sz="1700" dirty="0">
                <a:latin typeface="Arial" panose="020B0604020202020204" pitchFamily="34" charset="0"/>
              </a:rPr>
              <a:t>)</a:t>
            </a:r>
          </a:p>
        </p:txBody>
      </p:sp>
      <p:sp>
        <p:nvSpPr>
          <p:cNvPr id="21" name="Rectangle 20">
            <a:extLst>
              <a:ext uri="{FF2B5EF4-FFF2-40B4-BE49-F238E27FC236}">
                <a16:creationId xmlns:a16="http://schemas.microsoft.com/office/drawing/2014/main" id="{9D31D4C2-395F-4540-8FEB-A8F87187AFAC}"/>
              </a:ext>
            </a:extLst>
          </p:cNvPr>
          <p:cNvSpPr/>
          <p:nvPr/>
        </p:nvSpPr>
        <p:spPr>
          <a:xfrm>
            <a:off x="1550895" y="3423818"/>
            <a:ext cx="4994223" cy="553998"/>
          </a:xfrm>
          <a:prstGeom prst="rect">
            <a:avLst/>
          </a:prstGeom>
        </p:spPr>
        <p:txBody>
          <a:bodyPr wrap="square" lIns="0" tIns="0" rIns="0" bIns="0">
            <a:spAutoFit/>
          </a:bodyPr>
          <a:lstStyle/>
          <a:p>
            <a:r>
              <a:rPr lang="en-US" altLang="en-US" b="1" dirty="0">
                <a:latin typeface="Arial" panose="020B0604020202020204" pitchFamily="34" charset="0"/>
              </a:rPr>
              <a:t>Controlled</a:t>
            </a:r>
            <a:r>
              <a:rPr lang="en-US" altLang="en-US" dirty="0">
                <a:latin typeface="Arial" panose="020B0604020202020204" pitchFamily="34" charset="0"/>
              </a:rPr>
              <a:t>	</a:t>
            </a:r>
          </a:p>
          <a:p>
            <a:r>
              <a:rPr lang="en-US" altLang="en-US" dirty="0">
                <a:latin typeface="Arial" panose="020B0604020202020204" pitchFamily="34" charset="0"/>
              </a:rPr>
              <a:t>Dual-use (EU regulations)</a:t>
            </a:r>
          </a:p>
        </p:txBody>
      </p:sp>
      <p:sp>
        <p:nvSpPr>
          <p:cNvPr id="22" name="Rectangle 21">
            <a:extLst>
              <a:ext uri="{FF2B5EF4-FFF2-40B4-BE49-F238E27FC236}">
                <a16:creationId xmlns:a16="http://schemas.microsoft.com/office/drawing/2014/main" id="{E8A9B520-056F-8743-83FE-92F018C7E674}"/>
              </a:ext>
            </a:extLst>
          </p:cNvPr>
          <p:cNvSpPr/>
          <p:nvPr/>
        </p:nvSpPr>
        <p:spPr>
          <a:xfrm>
            <a:off x="1550895" y="4152493"/>
            <a:ext cx="4994223" cy="553998"/>
          </a:xfrm>
          <a:prstGeom prst="rect">
            <a:avLst/>
          </a:prstGeom>
        </p:spPr>
        <p:txBody>
          <a:bodyPr wrap="square" lIns="0" tIns="0" rIns="0" bIns="0">
            <a:spAutoFit/>
          </a:bodyPr>
          <a:lstStyle/>
          <a:p>
            <a:r>
              <a:rPr lang="en-US" altLang="en-US" b="1" dirty="0">
                <a:latin typeface="Arial" panose="020B0604020202020204" pitchFamily="34" charset="0"/>
              </a:rPr>
              <a:t>Controlled Military</a:t>
            </a:r>
            <a:br>
              <a:rPr lang="en-US" altLang="en-US" dirty="0">
                <a:latin typeface="Arial" panose="020B0604020202020204" pitchFamily="34" charset="0"/>
              </a:rPr>
            </a:br>
            <a:r>
              <a:rPr lang="en-US" altLang="en-US" dirty="0">
                <a:latin typeface="Arial" panose="020B0604020202020204" pitchFamily="34" charset="0"/>
              </a:rPr>
              <a:t>(UK national controls</a:t>
            </a:r>
            <a:r>
              <a:rPr lang="en-US" altLang="en-US" sz="1700" dirty="0">
                <a:latin typeface="Arial" panose="020B0604020202020204" pitchFamily="34" charset="0"/>
              </a:rPr>
              <a:t>)</a:t>
            </a:r>
          </a:p>
        </p:txBody>
      </p:sp>
      <p:sp>
        <p:nvSpPr>
          <p:cNvPr id="23" name="Rectangle 22">
            <a:extLst>
              <a:ext uri="{FF2B5EF4-FFF2-40B4-BE49-F238E27FC236}">
                <a16:creationId xmlns:a16="http://schemas.microsoft.com/office/drawing/2014/main" id="{A04DA1FC-A022-984C-A492-2E23C46E707B}"/>
              </a:ext>
            </a:extLst>
          </p:cNvPr>
          <p:cNvSpPr/>
          <p:nvPr/>
        </p:nvSpPr>
        <p:spPr>
          <a:xfrm>
            <a:off x="1550895" y="4881168"/>
            <a:ext cx="6216859" cy="553998"/>
          </a:xfrm>
          <a:prstGeom prst="rect">
            <a:avLst/>
          </a:prstGeom>
        </p:spPr>
        <p:txBody>
          <a:bodyPr wrap="square" lIns="0" tIns="0" rIns="0" bIns="0">
            <a:spAutoFit/>
          </a:bodyPr>
          <a:lstStyle/>
          <a:p>
            <a:r>
              <a:rPr lang="en-US" altLang="en-US" b="1" dirty="0">
                <a:latin typeface="Arial" panose="020B0604020202020204" pitchFamily="34" charset="0"/>
              </a:rPr>
              <a:t>End-use concerns	</a:t>
            </a:r>
          </a:p>
          <a:p>
            <a:r>
              <a:rPr lang="en-US" altLang="en-US" dirty="0">
                <a:latin typeface="Arial" panose="020B0604020202020204" pitchFamily="34" charset="0"/>
              </a:rPr>
              <a:t>All goods – catch-all controls</a:t>
            </a:r>
          </a:p>
        </p:txBody>
      </p:sp>
      <p:sp>
        <p:nvSpPr>
          <p:cNvPr id="24" name="Rectangle 23">
            <a:extLst>
              <a:ext uri="{FF2B5EF4-FFF2-40B4-BE49-F238E27FC236}">
                <a16:creationId xmlns:a16="http://schemas.microsoft.com/office/drawing/2014/main" id="{F9D65C17-E5DD-2F4E-805B-6AFD3B71AC32}"/>
              </a:ext>
            </a:extLst>
          </p:cNvPr>
          <p:cNvSpPr/>
          <p:nvPr/>
        </p:nvSpPr>
        <p:spPr>
          <a:xfrm>
            <a:off x="1550895" y="5609843"/>
            <a:ext cx="6741515" cy="553998"/>
          </a:xfrm>
          <a:prstGeom prst="rect">
            <a:avLst/>
          </a:prstGeom>
        </p:spPr>
        <p:txBody>
          <a:bodyPr wrap="square" lIns="0" tIns="0" rIns="0" bIns="0">
            <a:spAutoFit/>
          </a:bodyPr>
          <a:lstStyle/>
          <a:p>
            <a:r>
              <a:rPr lang="en-US" altLang="en-US" b="1" dirty="0">
                <a:latin typeface="Arial" panose="020B0604020202020204" pitchFamily="34" charset="0"/>
              </a:rPr>
              <a:t>In addition </a:t>
            </a:r>
            <a:r>
              <a:rPr lang="en-US" altLang="en-US" dirty="0">
                <a:latin typeface="Arial" panose="020B0604020202020204" pitchFamily="34" charset="0"/>
              </a:rPr>
              <a:t>we need to be aware of USA </a:t>
            </a:r>
            <a:br>
              <a:rPr lang="en-US" altLang="en-US" dirty="0">
                <a:latin typeface="Arial" panose="020B0604020202020204" pitchFamily="34" charset="0"/>
              </a:rPr>
            </a:br>
            <a:r>
              <a:rPr lang="en-US" altLang="en-US" dirty="0">
                <a:latin typeface="Arial" panose="020B0604020202020204" pitchFamily="34" charset="0"/>
              </a:rPr>
              <a:t>re-export controls</a:t>
            </a:r>
          </a:p>
        </p:txBody>
      </p:sp>
      <p:grpSp>
        <p:nvGrpSpPr>
          <p:cNvPr id="33" name="Group 32">
            <a:extLst>
              <a:ext uri="{FF2B5EF4-FFF2-40B4-BE49-F238E27FC236}">
                <a16:creationId xmlns:a16="http://schemas.microsoft.com/office/drawing/2014/main" id="{A38A83D5-FF66-0C44-BDF0-D7DA30509298}"/>
              </a:ext>
            </a:extLst>
          </p:cNvPr>
          <p:cNvGrpSpPr/>
          <p:nvPr/>
        </p:nvGrpSpPr>
        <p:grpSpPr>
          <a:xfrm>
            <a:off x="757016" y="5567961"/>
            <a:ext cx="595453" cy="606985"/>
            <a:chOff x="1062610" y="4648177"/>
            <a:chExt cx="417871" cy="425964"/>
          </a:xfrm>
        </p:grpSpPr>
        <p:pic>
          <p:nvPicPr>
            <p:cNvPr id="34" name="Picture 33" descr="A picture containing nature&#10;&#10;Description automatically generated">
              <a:extLst>
                <a:ext uri="{FF2B5EF4-FFF2-40B4-BE49-F238E27FC236}">
                  <a16:creationId xmlns:a16="http://schemas.microsoft.com/office/drawing/2014/main" id="{FC6DA69F-4E54-E941-9D01-00D1AC959A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2610" y="4648177"/>
              <a:ext cx="417871" cy="425964"/>
            </a:xfrm>
            <a:prstGeom prst="rect">
              <a:avLst/>
            </a:prstGeom>
          </p:spPr>
        </p:pic>
        <p:sp>
          <p:nvSpPr>
            <p:cNvPr id="35" name="Freeform 34">
              <a:extLst>
                <a:ext uri="{FF2B5EF4-FFF2-40B4-BE49-F238E27FC236}">
                  <a16:creationId xmlns:a16="http://schemas.microsoft.com/office/drawing/2014/main" id="{7166AF37-B4EE-C24A-A8D7-9950F9639E9A}"/>
                </a:ext>
              </a:extLst>
            </p:cNvPr>
            <p:cNvSpPr/>
            <p:nvPr/>
          </p:nvSpPr>
          <p:spPr>
            <a:xfrm>
              <a:off x="1142273" y="4718897"/>
              <a:ext cx="258545" cy="284524"/>
            </a:xfrm>
            <a:custGeom>
              <a:avLst/>
              <a:gdLst/>
              <a:ahLst/>
              <a:cxnLst/>
              <a:rect l="l" t="t" r="r" b="b"/>
              <a:pathLst>
                <a:path w="324079" h="356643">
                  <a:moveTo>
                    <a:pt x="70866" y="52148"/>
                  </a:moveTo>
                  <a:cubicBezTo>
                    <a:pt x="62179" y="52148"/>
                    <a:pt x="57607" y="56263"/>
                    <a:pt x="57607" y="64950"/>
                  </a:cubicBezTo>
                  <a:lnTo>
                    <a:pt x="57607" y="291264"/>
                  </a:lnTo>
                  <a:cubicBezTo>
                    <a:pt x="57607" y="299950"/>
                    <a:pt x="62179" y="304522"/>
                    <a:pt x="70866" y="304522"/>
                  </a:cubicBezTo>
                  <a:cubicBezTo>
                    <a:pt x="79553" y="304522"/>
                    <a:pt x="84125" y="299950"/>
                    <a:pt x="84125" y="291264"/>
                  </a:cubicBezTo>
                  <a:lnTo>
                    <a:pt x="84125" y="64950"/>
                  </a:lnTo>
                  <a:cubicBezTo>
                    <a:pt x="84125" y="56263"/>
                    <a:pt x="79553" y="52148"/>
                    <a:pt x="70866" y="52148"/>
                  </a:cubicBezTo>
                  <a:close/>
                  <a:moveTo>
                    <a:pt x="203378" y="4142"/>
                  </a:moveTo>
                  <a:lnTo>
                    <a:pt x="323164" y="4599"/>
                  </a:lnTo>
                  <a:cubicBezTo>
                    <a:pt x="323622" y="10543"/>
                    <a:pt x="324079" y="15572"/>
                    <a:pt x="324079" y="20144"/>
                  </a:cubicBezTo>
                  <a:cubicBezTo>
                    <a:pt x="324079" y="46204"/>
                    <a:pt x="313106" y="59463"/>
                    <a:pt x="290703" y="59463"/>
                  </a:cubicBezTo>
                  <a:cubicBezTo>
                    <a:pt x="284760" y="59463"/>
                    <a:pt x="270586" y="58092"/>
                    <a:pt x="265557" y="58092"/>
                  </a:cubicBezTo>
                  <a:cubicBezTo>
                    <a:pt x="255042" y="58092"/>
                    <a:pt x="249098" y="62206"/>
                    <a:pt x="248184" y="69979"/>
                  </a:cubicBezTo>
                  <a:lnTo>
                    <a:pt x="239497" y="131701"/>
                  </a:lnTo>
                  <a:cubicBezTo>
                    <a:pt x="248641" y="125757"/>
                    <a:pt x="257785" y="122557"/>
                    <a:pt x="266929" y="122557"/>
                  </a:cubicBezTo>
                  <a:cubicBezTo>
                    <a:pt x="282931" y="122557"/>
                    <a:pt x="296647" y="129415"/>
                    <a:pt x="307620" y="143131"/>
                  </a:cubicBezTo>
                  <a:cubicBezTo>
                    <a:pt x="318592" y="156847"/>
                    <a:pt x="324079" y="171934"/>
                    <a:pt x="324079" y="188851"/>
                  </a:cubicBezTo>
                  <a:lnTo>
                    <a:pt x="324079" y="281662"/>
                  </a:lnTo>
                  <a:cubicBezTo>
                    <a:pt x="324079" y="303608"/>
                    <a:pt x="316764" y="320982"/>
                    <a:pt x="301676" y="334240"/>
                  </a:cubicBezTo>
                  <a:cubicBezTo>
                    <a:pt x="288417" y="345670"/>
                    <a:pt x="271958" y="351614"/>
                    <a:pt x="252298" y="351614"/>
                  </a:cubicBezTo>
                  <a:cubicBezTo>
                    <a:pt x="233096" y="351614"/>
                    <a:pt x="216637" y="345670"/>
                    <a:pt x="203378" y="334240"/>
                  </a:cubicBezTo>
                  <a:cubicBezTo>
                    <a:pt x="188290" y="320982"/>
                    <a:pt x="180975" y="303608"/>
                    <a:pt x="180975" y="281662"/>
                  </a:cubicBezTo>
                  <a:lnTo>
                    <a:pt x="180975" y="226798"/>
                  </a:lnTo>
                  <a:lnTo>
                    <a:pt x="239497" y="226798"/>
                  </a:lnTo>
                  <a:lnTo>
                    <a:pt x="239497" y="286234"/>
                  </a:lnTo>
                  <a:cubicBezTo>
                    <a:pt x="239497" y="294921"/>
                    <a:pt x="244069" y="299493"/>
                    <a:pt x="252756" y="299493"/>
                  </a:cubicBezTo>
                  <a:cubicBezTo>
                    <a:pt x="261442" y="299493"/>
                    <a:pt x="266014" y="294921"/>
                    <a:pt x="266014" y="286234"/>
                  </a:cubicBezTo>
                  <a:lnTo>
                    <a:pt x="266014" y="185193"/>
                  </a:lnTo>
                  <a:cubicBezTo>
                    <a:pt x="266014" y="176506"/>
                    <a:pt x="261442" y="171934"/>
                    <a:pt x="252756" y="171934"/>
                  </a:cubicBezTo>
                  <a:cubicBezTo>
                    <a:pt x="247726" y="171934"/>
                    <a:pt x="244069" y="174678"/>
                    <a:pt x="241326" y="179707"/>
                  </a:cubicBezTo>
                  <a:cubicBezTo>
                    <a:pt x="240411" y="181078"/>
                    <a:pt x="239040" y="185651"/>
                    <a:pt x="237211" y="193423"/>
                  </a:cubicBezTo>
                  <a:lnTo>
                    <a:pt x="183261" y="188851"/>
                  </a:lnTo>
                  <a:close/>
                  <a:moveTo>
                    <a:pt x="72695" y="27"/>
                  </a:moveTo>
                  <a:cubicBezTo>
                    <a:pt x="91440" y="484"/>
                    <a:pt x="107442" y="6428"/>
                    <a:pt x="120244" y="17858"/>
                  </a:cubicBezTo>
                  <a:cubicBezTo>
                    <a:pt x="134874" y="30660"/>
                    <a:pt x="142189" y="47576"/>
                    <a:pt x="142189" y="69064"/>
                  </a:cubicBezTo>
                  <a:lnTo>
                    <a:pt x="142189" y="286692"/>
                  </a:lnTo>
                  <a:cubicBezTo>
                    <a:pt x="142189" y="308637"/>
                    <a:pt x="134874" y="326011"/>
                    <a:pt x="119787" y="339270"/>
                  </a:cubicBezTo>
                  <a:cubicBezTo>
                    <a:pt x="106528" y="350700"/>
                    <a:pt x="90069" y="356643"/>
                    <a:pt x="70866" y="356643"/>
                  </a:cubicBezTo>
                  <a:cubicBezTo>
                    <a:pt x="51664" y="356643"/>
                    <a:pt x="35662" y="350700"/>
                    <a:pt x="22403" y="339270"/>
                  </a:cubicBezTo>
                  <a:cubicBezTo>
                    <a:pt x="7315" y="326011"/>
                    <a:pt x="0" y="308637"/>
                    <a:pt x="0" y="286692"/>
                  </a:cubicBezTo>
                  <a:lnTo>
                    <a:pt x="0" y="69064"/>
                  </a:lnTo>
                  <a:cubicBezTo>
                    <a:pt x="0" y="46662"/>
                    <a:pt x="7773" y="29288"/>
                    <a:pt x="22860" y="16486"/>
                  </a:cubicBezTo>
                  <a:cubicBezTo>
                    <a:pt x="36576" y="5056"/>
                    <a:pt x="53035" y="-430"/>
                    <a:pt x="72695" y="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pic>
        <p:nvPicPr>
          <p:cNvPr id="29" name="Picture 28" descr="A picture containing nature&#10;&#10;Description automatically generated">
            <a:extLst>
              <a:ext uri="{FF2B5EF4-FFF2-40B4-BE49-F238E27FC236}">
                <a16:creationId xmlns:a16="http://schemas.microsoft.com/office/drawing/2014/main" id="{F4F46A81-E327-C94A-B470-42B2C6FFC5D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45393" y="1309960"/>
            <a:ext cx="4117347" cy="2762138"/>
          </a:xfrm>
          <a:prstGeom prst="rect">
            <a:avLst/>
          </a:prstGeom>
        </p:spPr>
      </p:pic>
      <p:pic>
        <p:nvPicPr>
          <p:cNvPr id="25" name="Shannon">
            <a:extLst>
              <a:ext uri="{FF2B5EF4-FFF2-40B4-BE49-F238E27FC236}">
                <a16:creationId xmlns:a16="http://schemas.microsoft.com/office/drawing/2014/main" id="{73B6C88E-2874-894F-A252-8E794C38466D}"/>
              </a:ext>
            </a:extLst>
          </p:cNvPr>
          <p:cNvPicPr>
            <a:picLocks noChangeAspect="1"/>
          </p:cNvPicPr>
          <p:nvPr>
            <p:custDataLst>
              <p:tags r:id="rId1"/>
            </p:custDataLst>
          </p:nvPr>
        </p:nvPicPr>
        <p:blipFill rotWithShape="1">
          <a:blip r:embed="rId5" cstate="print">
            <a:extLst>
              <a:ext uri="{28A0092B-C50C-407E-A947-70E740481C1C}">
                <a14:useLocalDpi xmlns:a14="http://schemas.microsoft.com/office/drawing/2010/main"/>
              </a:ext>
            </a:extLst>
          </a:blip>
          <a:srcRect b="45495"/>
          <a:stretch/>
        </p:blipFill>
        <p:spPr>
          <a:xfrm>
            <a:off x="7087653" y="1688900"/>
            <a:ext cx="4914405" cy="5164111"/>
          </a:xfrm>
          <a:prstGeom prst="rect">
            <a:avLst/>
          </a:prstGeom>
          <a:effectLst/>
        </p:spPr>
      </p:pic>
      <p:sp>
        <p:nvSpPr>
          <p:cNvPr id="26" name="Rectangle 25">
            <a:extLst>
              <a:ext uri="{FF2B5EF4-FFF2-40B4-BE49-F238E27FC236}">
                <a16:creationId xmlns:a16="http://schemas.microsoft.com/office/drawing/2014/main" id="{F574A9C6-AD53-7343-9F53-4BCCBC332C00}"/>
              </a:ext>
            </a:extLst>
          </p:cNvPr>
          <p:cNvSpPr/>
          <p:nvPr/>
        </p:nvSpPr>
        <p:spPr>
          <a:xfrm>
            <a:off x="7155188" y="1520858"/>
            <a:ext cx="3831337" cy="1969770"/>
          </a:xfrm>
          <a:prstGeom prst="rect">
            <a:avLst/>
          </a:prstGeom>
        </p:spPr>
        <p:txBody>
          <a:bodyPr wrap="square" lIns="0" tIns="0" rIns="0" bIns="0">
            <a:spAutoFit/>
          </a:bodyPr>
          <a:lstStyle/>
          <a:p>
            <a:pPr>
              <a:lnSpc>
                <a:spcPct val="90000"/>
              </a:lnSpc>
              <a:spcAft>
                <a:spcPts val="1200"/>
              </a:spcAft>
            </a:pPr>
            <a:r>
              <a:rPr lang="en-US" altLang="en-US" sz="2000" b="1" dirty="0">
                <a:solidFill>
                  <a:schemeClr val="bg1"/>
                </a:solidFill>
                <a:latin typeface="Arial" panose="020B0604020202020204" pitchFamily="34" charset="0"/>
                <a:cs typeface="Arial" panose="020B0604020202020204" pitchFamily="34" charset="0"/>
              </a:rPr>
              <a:t>Remember – there are </a:t>
            </a:r>
            <a:br>
              <a:rPr lang="en-US" altLang="en-US" sz="2000" b="1" dirty="0">
                <a:solidFill>
                  <a:schemeClr val="bg1"/>
                </a:solidFill>
                <a:latin typeface="Arial" panose="020B0604020202020204" pitchFamily="34" charset="0"/>
                <a:cs typeface="Arial" panose="020B0604020202020204" pitchFamily="34" charset="0"/>
              </a:rPr>
            </a:br>
            <a:r>
              <a:rPr lang="en-US" altLang="en-US" sz="2000" b="1" dirty="0">
                <a:solidFill>
                  <a:schemeClr val="bg1"/>
                </a:solidFill>
                <a:latin typeface="Arial" panose="020B0604020202020204" pitchFamily="34" charset="0"/>
                <a:cs typeface="Arial" panose="020B0604020202020204" pitchFamily="34" charset="0"/>
              </a:rPr>
              <a:t>catch-all controls:</a:t>
            </a:r>
          </a:p>
          <a:p>
            <a:pPr>
              <a:spcAft>
                <a:spcPts val="1200"/>
              </a:spcAft>
            </a:pPr>
            <a:r>
              <a:rPr lang="en-US" altLang="en-US" dirty="0">
                <a:solidFill>
                  <a:schemeClr val="bg1"/>
                </a:solidFill>
                <a:latin typeface="Arial" panose="020B0604020202020204" pitchFamily="34" charset="0"/>
                <a:cs typeface="Arial" panose="020B0604020202020204" pitchFamily="34" charset="0"/>
              </a:rPr>
              <a:t>Weapons of Mass</a:t>
            </a:r>
            <a:br>
              <a:rPr lang="en-US" altLang="en-US" dirty="0">
                <a:solidFill>
                  <a:schemeClr val="bg1"/>
                </a:solidFill>
                <a:latin typeface="Arial" panose="020B0604020202020204" pitchFamily="34" charset="0"/>
                <a:cs typeface="Arial" panose="020B0604020202020204" pitchFamily="34" charset="0"/>
              </a:rPr>
            </a:br>
            <a:r>
              <a:rPr lang="en-US" altLang="en-US" dirty="0">
                <a:solidFill>
                  <a:schemeClr val="bg1"/>
                </a:solidFill>
                <a:latin typeface="Arial" panose="020B0604020202020204" pitchFamily="34" charset="0"/>
                <a:cs typeface="Arial" panose="020B0604020202020204" pitchFamily="34" charset="0"/>
              </a:rPr>
              <a:t>Destruction (WMD)</a:t>
            </a:r>
          </a:p>
          <a:p>
            <a:pPr>
              <a:spcAft>
                <a:spcPts val="600"/>
              </a:spcAft>
            </a:pPr>
            <a:r>
              <a:rPr lang="en-US" altLang="en-US" dirty="0">
                <a:solidFill>
                  <a:schemeClr val="bg1"/>
                </a:solidFill>
                <a:latin typeface="Arial" panose="020B0604020202020204" pitchFamily="34" charset="0"/>
                <a:cs typeface="Arial" panose="020B0604020202020204" pitchFamily="34" charset="0"/>
              </a:rPr>
              <a:t>Embargoes and</a:t>
            </a:r>
            <a:br>
              <a:rPr lang="en-US" altLang="en-US" dirty="0">
                <a:solidFill>
                  <a:schemeClr val="bg1"/>
                </a:solidFill>
                <a:latin typeface="Arial" panose="020B0604020202020204" pitchFamily="34" charset="0"/>
                <a:cs typeface="Arial" panose="020B0604020202020204" pitchFamily="34" charset="0"/>
              </a:rPr>
            </a:br>
            <a:r>
              <a:rPr lang="en-US" altLang="en-US" dirty="0">
                <a:solidFill>
                  <a:schemeClr val="bg1"/>
                </a:solidFill>
                <a:latin typeface="Arial" panose="020B0604020202020204" pitchFamily="34" charset="0"/>
                <a:cs typeface="Arial" panose="020B0604020202020204" pitchFamily="34" charset="0"/>
              </a:rPr>
              <a:t>Sanctions</a:t>
            </a:r>
          </a:p>
        </p:txBody>
      </p:sp>
      <p:pic>
        <p:nvPicPr>
          <p:cNvPr id="36" name="Picture 35" descr="Logo&#10;&#10;Description automatically generated">
            <a:extLst>
              <a:ext uri="{FF2B5EF4-FFF2-40B4-BE49-F238E27FC236}">
                <a16:creationId xmlns:a16="http://schemas.microsoft.com/office/drawing/2014/main" id="{2A7C9E94-FA81-604A-A7D6-63061B27842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 r="-8981" b="-18055"/>
          <a:stretch/>
        </p:blipFill>
        <p:spPr>
          <a:xfrm>
            <a:off x="10555200" y="5752800"/>
            <a:ext cx="1636800" cy="1105200"/>
          </a:xfrm>
          <a:prstGeom prst="rect">
            <a:avLst/>
          </a:prstGeom>
        </p:spPr>
      </p:pic>
      <p:sp>
        <p:nvSpPr>
          <p:cNvPr id="30" name="Footer Placeholder 1">
            <a:extLst>
              <a:ext uri="{FF2B5EF4-FFF2-40B4-BE49-F238E27FC236}">
                <a16:creationId xmlns:a16="http://schemas.microsoft.com/office/drawing/2014/main" id="{1A3E00F6-0CB9-40D1-B036-53C37B90F2EA}"/>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extLst>
      <p:ext uri="{BB962C8B-B14F-4D97-AF65-F5344CB8AC3E}">
        <p14:creationId xmlns:p14="http://schemas.microsoft.com/office/powerpoint/2010/main" val="222132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DC9166-0339-134A-9FFC-8A4A2F141503}"/>
              </a:ext>
            </a:extLst>
          </p:cNvPr>
          <p:cNvSpPr>
            <a:spLocks noGrp="1"/>
          </p:cNvSpPr>
          <p:nvPr>
            <p:ph type="sldNum" sz="quarter" idx="12"/>
          </p:nvPr>
        </p:nvSpPr>
        <p:spPr/>
        <p:txBody>
          <a:bodyPr/>
          <a:lstStyle/>
          <a:p>
            <a:fld id="{B9A6C435-D4D8-E543-AD95-E724EE56C655}" type="slidenum">
              <a:rPr lang="en-US" smtClean="0"/>
              <a:t>7</a:t>
            </a:fld>
            <a:endParaRPr lang="en-US"/>
          </a:p>
        </p:txBody>
      </p:sp>
      <p:sp>
        <p:nvSpPr>
          <p:cNvPr id="4" name="Title 3">
            <a:extLst>
              <a:ext uri="{FF2B5EF4-FFF2-40B4-BE49-F238E27FC236}">
                <a16:creationId xmlns:a16="http://schemas.microsoft.com/office/drawing/2014/main" id="{2D2AD6EE-BFD6-0943-A4B9-CC7BA98D3D3C}"/>
              </a:ext>
            </a:extLst>
          </p:cNvPr>
          <p:cNvSpPr>
            <a:spLocks noGrp="1"/>
          </p:cNvSpPr>
          <p:nvPr>
            <p:ph type="title"/>
          </p:nvPr>
        </p:nvSpPr>
        <p:spPr>
          <a:xfrm>
            <a:off x="471755" y="1242196"/>
            <a:ext cx="10051200" cy="523220"/>
          </a:xfrm>
        </p:spPr>
        <p:txBody>
          <a:bodyPr/>
          <a:lstStyle/>
          <a:p>
            <a:r>
              <a:rPr lang="en-GB" sz="4000" dirty="0"/>
              <a:t>Export Control Regulations?</a:t>
            </a:r>
          </a:p>
        </p:txBody>
      </p:sp>
      <p:grpSp>
        <p:nvGrpSpPr>
          <p:cNvPr id="14" name="Group 13">
            <a:extLst>
              <a:ext uri="{FF2B5EF4-FFF2-40B4-BE49-F238E27FC236}">
                <a16:creationId xmlns:a16="http://schemas.microsoft.com/office/drawing/2014/main" id="{A16C8322-AF34-7749-9764-C368ADAD82DD}"/>
              </a:ext>
            </a:extLst>
          </p:cNvPr>
          <p:cNvGrpSpPr/>
          <p:nvPr/>
        </p:nvGrpSpPr>
        <p:grpSpPr>
          <a:xfrm>
            <a:off x="9164933" y="1163424"/>
            <a:ext cx="2603467" cy="866480"/>
            <a:chOff x="9161184" y="1191705"/>
            <a:chExt cx="2603467" cy="866480"/>
          </a:xfrm>
        </p:grpSpPr>
        <p:pic>
          <p:nvPicPr>
            <p:cNvPr id="15" name="Picture 14">
              <a:extLst>
                <a:ext uri="{FF2B5EF4-FFF2-40B4-BE49-F238E27FC236}">
                  <a16:creationId xmlns:a16="http://schemas.microsoft.com/office/drawing/2014/main" id="{544B6CC6-163A-4A4C-BC61-4E679D3F1C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61184" y="1297079"/>
              <a:ext cx="1568807" cy="674587"/>
            </a:xfrm>
            <a:prstGeom prst="rect">
              <a:avLst/>
            </a:prstGeom>
            <a:solidFill>
              <a:schemeClr val="bg1"/>
            </a:solidFill>
          </p:spPr>
        </p:pic>
        <p:pic>
          <p:nvPicPr>
            <p:cNvPr id="16" name="Graphic 15">
              <a:extLst>
                <a:ext uri="{FF2B5EF4-FFF2-40B4-BE49-F238E27FC236}">
                  <a16:creationId xmlns:a16="http://schemas.microsoft.com/office/drawing/2014/main" id="{72C0806B-61DE-C44E-AF8E-2F22D058EC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98171" y="1191705"/>
              <a:ext cx="866480" cy="866480"/>
            </a:xfrm>
            <a:prstGeom prst="rect">
              <a:avLst/>
            </a:prstGeom>
          </p:spPr>
        </p:pic>
      </p:grpSp>
      <p:sp>
        <p:nvSpPr>
          <p:cNvPr id="12" name="TextBox 11">
            <a:extLst>
              <a:ext uri="{FF2B5EF4-FFF2-40B4-BE49-F238E27FC236}">
                <a16:creationId xmlns:a16="http://schemas.microsoft.com/office/drawing/2014/main" id="{16EC3E45-7891-44C6-86F6-D593D79D1CA3}"/>
              </a:ext>
            </a:extLst>
          </p:cNvPr>
          <p:cNvSpPr txBox="1"/>
          <p:nvPr/>
        </p:nvSpPr>
        <p:spPr>
          <a:xfrm>
            <a:off x="788200" y="1801739"/>
            <a:ext cx="8903961" cy="4801314"/>
          </a:xfrm>
          <a:prstGeom prst="rect">
            <a:avLst/>
          </a:prstGeom>
          <a:noFill/>
        </p:spPr>
        <p:txBody>
          <a:bodyPr wrap="square">
            <a:spAutoFit/>
          </a:bodyPr>
          <a:lstStyle/>
          <a:p>
            <a:pPr algn="l" rtl="0" fontAlgn="base">
              <a:buClr>
                <a:schemeClr val="accent1"/>
              </a:buClr>
            </a:pPr>
            <a:r>
              <a:rPr lang="en-US" sz="2400" b="1" i="0" u="none" strike="noStrike" dirty="0">
                <a:solidFill>
                  <a:srgbClr val="000000"/>
                </a:solidFill>
                <a:effectLst/>
                <a:latin typeface="Arial" panose="020B0604020202020204" pitchFamily="34" charset="0"/>
                <a:cs typeface="Arial" panose="020B0604020202020204" pitchFamily="34" charset="0"/>
              </a:rPr>
              <a:t>Export controls are made up of several regulations:</a:t>
            </a:r>
            <a:r>
              <a:rPr lang="en-US" sz="2400" b="1" i="0" dirty="0">
                <a:solidFill>
                  <a:srgbClr val="000000"/>
                </a:solidFill>
                <a:effectLst/>
                <a:latin typeface="Arial" panose="020B0604020202020204" pitchFamily="34" charset="0"/>
                <a:cs typeface="Arial" panose="020B0604020202020204" pitchFamily="34" charset="0"/>
              </a:rPr>
              <a:t>​</a:t>
            </a:r>
          </a:p>
          <a:p>
            <a:pPr algn="l" rtl="0" fontAlgn="base">
              <a:buClr>
                <a:schemeClr val="accent1"/>
              </a:buClr>
            </a:pPr>
            <a:endParaRPr lang="en-US" sz="2400" b="1" i="0" dirty="0">
              <a:solidFill>
                <a:srgbClr val="000000"/>
              </a:solidFill>
              <a:effectLst/>
              <a:latin typeface="Arial" panose="020B0604020202020204" pitchFamily="34" charset="0"/>
              <a:cs typeface="Arial" panose="020B0604020202020204" pitchFamily="34" charset="0"/>
            </a:endParaRPr>
          </a:p>
          <a:p>
            <a:pPr marL="342900" indent="-342900" algn="l" rtl="0" fontAlgn="base">
              <a:buClr>
                <a:schemeClr val="accent1"/>
              </a:buClr>
              <a:buFont typeface="Arial" panose="020B0604020202020204" pitchFamily="34" charset="0"/>
              <a:buChar char="•"/>
            </a:pPr>
            <a:r>
              <a:rPr lang="en-GB" sz="2400" b="0" i="0" u="none" strike="noStrike" dirty="0">
                <a:solidFill>
                  <a:srgbClr val="000000"/>
                </a:solidFill>
                <a:effectLst/>
                <a:latin typeface="Arial" panose="020B0604020202020204" pitchFamily="34" charset="0"/>
                <a:cs typeface="Arial" panose="020B0604020202020204" pitchFamily="34" charset="0"/>
              </a:rPr>
              <a:t>The Export Control Order 2008</a:t>
            </a:r>
            <a:r>
              <a:rPr lang="en-US" sz="2400" b="0" i="0" dirty="0">
                <a:solidFill>
                  <a:srgbClr val="000000"/>
                </a:solidFill>
                <a:effectLst/>
                <a:latin typeface="Arial" panose="020B0604020202020204" pitchFamily="34" charset="0"/>
                <a:cs typeface="Arial" panose="020B0604020202020204" pitchFamily="34" charset="0"/>
              </a:rPr>
              <a:t>​</a:t>
            </a:r>
          </a:p>
          <a:p>
            <a:pPr marL="800100" lvl="1" indent="-342900" fontAlgn="base">
              <a:buClr>
                <a:schemeClr val="accent1"/>
              </a:buClr>
              <a:buFont typeface="Arial" panose="020B0604020202020204" pitchFamily="34" charset="0"/>
              <a:buChar char="•"/>
            </a:pPr>
            <a:r>
              <a:rPr lang="en-GB" b="0" i="0" u="none" strike="noStrike" dirty="0">
                <a:solidFill>
                  <a:srgbClr val="000000"/>
                </a:solidFill>
                <a:effectLst/>
                <a:latin typeface="Arial" panose="020B0604020202020204" pitchFamily="34" charset="0"/>
                <a:cs typeface="Arial" panose="020B0604020202020204" pitchFamily="34" charset="0"/>
              </a:rPr>
              <a:t>UK Military List (Schedule 2)</a:t>
            </a:r>
            <a:r>
              <a:rPr lang="en-US" b="0" i="0" dirty="0">
                <a:solidFill>
                  <a:srgbClr val="000000"/>
                </a:solidFill>
                <a:effectLst/>
                <a:latin typeface="Arial" panose="020B0604020202020204" pitchFamily="34" charset="0"/>
                <a:cs typeface="Arial" panose="020B0604020202020204" pitchFamily="34" charset="0"/>
              </a:rPr>
              <a:t>​</a:t>
            </a:r>
          </a:p>
          <a:p>
            <a:pPr marL="800100" lvl="1" indent="-342900" fontAlgn="base">
              <a:buClr>
                <a:schemeClr val="accent1"/>
              </a:buClr>
              <a:buFont typeface="Arial" panose="020B0604020202020204" pitchFamily="34" charset="0"/>
              <a:buChar char="•"/>
            </a:pPr>
            <a:r>
              <a:rPr lang="en-GB" b="0" i="0" u="none" strike="noStrike" dirty="0">
                <a:solidFill>
                  <a:srgbClr val="000000"/>
                </a:solidFill>
                <a:effectLst/>
                <a:latin typeface="Arial" panose="020B0604020202020204" pitchFamily="34" charset="0"/>
                <a:cs typeface="Arial" panose="020B0604020202020204" pitchFamily="34" charset="0"/>
              </a:rPr>
              <a:t>UK Security &amp; Human Rights List (Articles 4A &amp; 9)</a:t>
            </a:r>
            <a:r>
              <a:rPr lang="en-US" b="0" i="0" dirty="0">
                <a:solidFill>
                  <a:srgbClr val="000000"/>
                </a:solidFill>
                <a:effectLst/>
                <a:latin typeface="Arial" panose="020B0604020202020204" pitchFamily="34" charset="0"/>
                <a:cs typeface="Arial" panose="020B0604020202020204" pitchFamily="34" charset="0"/>
              </a:rPr>
              <a:t>​</a:t>
            </a:r>
          </a:p>
          <a:p>
            <a:pPr marL="800100" lvl="1" indent="-342900" fontAlgn="base">
              <a:buClr>
                <a:schemeClr val="accent1"/>
              </a:buClr>
              <a:buFont typeface="Arial" panose="020B0604020202020204" pitchFamily="34" charset="0"/>
              <a:buChar char="•"/>
            </a:pPr>
            <a:r>
              <a:rPr lang="en-GB" b="0" i="0" u="none" strike="noStrike" dirty="0">
                <a:solidFill>
                  <a:srgbClr val="000000"/>
                </a:solidFill>
                <a:effectLst/>
                <a:latin typeface="Arial" panose="020B0604020202020204" pitchFamily="34" charset="0"/>
                <a:cs typeface="Arial" panose="020B0604020202020204" pitchFamily="34" charset="0"/>
              </a:rPr>
              <a:t>UK Dual-Use Control List (Schedule 3)</a:t>
            </a:r>
            <a:r>
              <a:rPr lang="en-US" b="0" i="0" dirty="0">
                <a:solidFill>
                  <a:srgbClr val="000000"/>
                </a:solidFill>
                <a:effectLst/>
                <a:latin typeface="Arial" panose="020B0604020202020204" pitchFamily="34" charset="0"/>
                <a:cs typeface="Arial" panose="020B0604020202020204" pitchFamily="34" charset="0"/>
              </a:rPr>
              <a:t>​</a:t>
            </a:r>
          </a:p>
          <a:p>
            <a:pPr lvl="1" fontAlgn="base">
              <a:buClr>
                <a:schemeClr val="accent1"/>
              </a:buClr>
            </a:pPr>
            <a:endParaRPr lang="en-US" b="0" i="0" dirty="0">
              <a:solidFill>
                <a:srgbClr val="000000"/>
              </a:solidFill>
              <a:effectLst/>
              <a:latin typeface="Arial" panose="020B0604020202020204" pitchFamily="34" charset="0"/>
              <a:cs typeface="Arial" panose="020B0604020202020204" pitchFamily="34" charset="0"/>
            </a:endParaRPr>
          </a:p>
          <a:p>
            <a:pPr marL="342900" indent="-342900" algn="l" rtl="0" fontAlgn="base">
              <a:buClr>
                <a:schemeClr val="accent1"/>
              </a:buClr>
              <a:buFont typeface="Arial" panose="020B0604020202020204" pitchFamily="34" charset="0"/>
              <a:buChar char="•"/>
            </a:pPr>
            <a:r>
              <a:rPr lang="en-GB" sz="2400" b="0" i="0" u="none" strike="noStrike" dirty="0">
                <a:solidFill>
                  <a:srgbClr val="000000"/>
                </a:solidFill>
                <a:effectLst/>
                <a:latin typeface="Arial" panose="020B0604020202020204" pitchFamily="34" charset="0"/>
                <a:cs typeface="Arial" panose="020B0604020202020204" pitchFamily="34" charset="0"/>
              </a:rPr>
              <a:t>Annexes II &amp; III of Council Regulation (EC) No. 1236/2005</a:t>
            </a:r>
            <a:r>
              <a:rPr lang="en-US" sz="2400" b="0" i="0" dirty="0">
                <a:solidFill>
                  <a:srgbClr val="000000"/>
                </a:solidFill>
                <a:effectLst/>
                <a:latin typeface="Arial" panose="020B0604020202020204" pitchFamily="34" charset="0"/>
                <a:cs typeface="Arial" panose="020B0604020202020204" pitchFamily="34" charset="0"/>
              </a:rPr>
              <a:t>​</a:t>
            </a:r>
          </a:p>
          <a:p>
            <a:pPr marL="800100" lvl="1" indent="-342900" fontAlgn="base">
              <a:buClr>
                <a:schemeClr val="accent1"/>
              </a:buClr>
              <a:buFont typeface="Arial" panose="020B0604020202020204" pitchFamily="34" charset="0"/>
              <a:buChar char="•"/>
            </a:pPr>
            <a:r>
              <a:rPr lang="en-GB" b="0" i="0" u="none" strike="noStrike" dirty="0">
                <a:solidFill>
                  <a:srgbClr val="000000"/>
                </a:solidFill>
                <a:effectLst/>
                <a:latin typeface="Arial" panose="020B0604020202020204" pitchFamily="34" charset="0"/>
                <a:cs typeface="Arial" panose="020B0604020202020204" pitchFamily="34" charset="0"/>
              </a:rPr>
              <a:t>EU Human Rights List</a:t>
            </a:r>
            <a:r>
              <a:rPr lang="en-US" b="0" i="0" dirty="0">
                <a:solidFill>
                  <a:srgbClr val="000000"/>
                </a:solidFill>
                <a:effectLst/>
                <a:latin typeface="Arial" panose="020B0604020202020204" pitchFamily="34" charset="0"/>
                <a:cs typeface="Arial" panose="020B0604020202020204" pitchFamily="34" charset="0"/>
              </a:rPr>
              <a:t>​</a:t>
            </a:r>
          </a:p>
          <a:p>
            <a:pPr lvl="1" fontAlgn="base">
              <a:buClr>
                <a:schemeClr val="accent1"/>
              </a:buClr>
            </a:pPr>
            <a:endParaRPr lang="en-US" b="0" i="0" dirty="0">
              <a:solidFill>
                <a:srgbClr val="000000"/>
              </a:solidFill>
              <a:effectLst/>
              <a:latin typeface="Arial" panose="020B0604020202020204" pitchFamily="34" charset="0"/>
              <a:cs typeface="Arial" panose="020B0604020202020204" pitchFamily="34" charset="0"/>
            </a:endParaRPr>
          </a:p>
          <a:p>
            <a:pPr marL="342900" indent="-342900" algn="l" rtl="0" fontAlgn="base">
              <a:buClr>
                <a:schemeClr val="accent1"/>
              </a:buClr>
              <a:buFont typeface="Arial" panose="020B0604020202020204" pitchFamily="34" charset="0"/>
              <a:buChar char="•"/>
            </a:pPr>
            <a:r>
              <a:rPr lang="en-GB" sz="2400" b="0" i="0" u="none" strike="noStrike" dirty="0">
                <a:solidFill>
                  <a:srgbClr val="000000"/>
                </a:solidFill>
                <a:effectLst/>
                <a:latin typeface="Arial" panose="020B0604020202020204" pitchFamily="34" charset="0"/>
                <a:cs typeface="Arial" panose="020B0604020202020204" pitchFamily="34" charset="0"/>
              </a:rPr>
              <a:t>The Export of Radioactive Sources (Control) Order 2006</a:t>
            </a:r>
            <a:r>
              <a:rPr lang="en-US" sz="2400" b="0" i="0" dirty="0">
                <a:solidFill>
                  <a:srgbClr val="000000"/>
                </a:solidFill>
                <a:effectLst/>
                <a:latin typeface="Arial" panose="020B0604020202020204" pitchFamily="34" charset="0"/>
                <a:cs typeface="Arial" panose="020B0604020202020204" pitchFamily="34" charset="0"/>
              </a:rPr>
              <a:t>​</a:t>
            </a:r>
          </a:p>
          <a:p>
            <a:pPr marL="800100" lvl="1" indent="-342900" fontAlgn="base">
              <a:buClr>
                <a:schemeClr val="accent1"/>
              </a:buClr>
              <a:buFont typeface="Arial" panose="020B0604020202020204" pitchFamily="34" charset="0"/>
              <a:buChar char="•"/>
            </a:pPr>
            <a:r>
              <a:rPr lang="en-GB" b="0" i="0" u="none" strike="noStrike" dirty="0">
                <a:solidFill>
                  <a:srgbClr val="000000"/>
                </a:solidFill>
                <a:effectLst/>
                <a:latin typeface="Arial" panose="020B0604020202020204" pitchFamily="34" charset="0"/>
                <a:cs typeface="Arial" panose="020B0604020202020204" pitchFamily="34" charset="0"/>
              </a:rPr>
              <a:t>UK Radioactive Sources List</a:t>
            </a:r>
            <a:r>
              <a:rPr lang="en-US" b="0" i="0" dirty="0">
                <a:solidFill>
                  <a:srgbClr val="000000"/>
                </a:solidFill>
                <a:effectLst/>
                <a:latin typeface="Arial" panose="020B0604020202020204" pitchFamily="34" charset="0"/>
                <a:cs typeface="Arial" panose="020B0604020202020204" pitchFamily="34" charset="0"/>
              </a:rPr>
              <a:t>​</a:t>
            </a:r>
          </a:p>
          <a:p>
            <a:pPr lvl="1" fontAlgn="base">
              <a:buClr>
                <a:schemeClr val="accent1"/>
              </a:buClr>
            </a:pPr>
            <a:endParaRPr lang="en-US" b="0" i="0" dirty="0">
              <a:solidFill>
                <a:srgbClr val="000000"/>
              </a:solidFill>
              <a:effectLst/>
              <a:latin typeface="Arial" panose="020B0604020202020204" pitchFamily="34" charset="0"/>
              <a:cs typeface="Arial" panose="020B0604020202020204" pitchFamily="34" charset="0"/>
            </a:endParaRPr>
          </a:p>
          <a:p>
            <a:pPr marL="342900" indent="-342900" algn="l" rtl="0" fontAlgn="base">
              <a:buClr>
                <a:schemeClr val="accent1"/>
              </a:buClr>
              <a:buFont typeface="Arial" panose="020B0604020202020204" pitchFamily="34" charset="0"/>
              <a:buChar char="•"/>
            </a:pPr>
            <a:r>
              <a:rPr lang="en-GB" sz="2400" b="0" i="0" u="none" strike="noStrike" dirty="0">
                <a:solidFill>
                  <a:srgbClr val="000000"/>
                </a:solidFill>
                <a:effectLst/>
                <a:latin typeface="Arial" panose="020B0604020202020204" pitchFamily="34" charset="0"/>
                <a:cs typeface="Arial" panose="020B0604020202020204" pitchFamily="34" charset="0"/>
              </a:rPr>
              <a:t>Annexes I &amp; IV of Council Regulation (EC) No. 428/2009</a:t>
            </a:r>
            <a:r>
              <a:rPr lang="en-US" sz="2400" b="0" i="0" dirty="0">
                <a:solidFill>
                  <a:srgbClr val="000000"/>
                </a:solidFill>
                <a:effectLst/>
                <a:latin typeface="Arial" panose="020B0604020202020204" pitchFamily="34" charset="0"/>
                <a:cs typeface="Arial" panose="020B0604020202020204" pitchFamily="34" charset="0"/>
              </a:rPr>
              <a:t>​</a:t>
            </a:r>
          </a:p>
          <a:p>
            <a:pPr marL="800100" lvl="1" indent="-342900" fontAlgn="base">
              <a:buClr>
                <a:schemeClr val="accent1"/>
              </a:buClr>
              <a:buFont typeface="Arial" panose="020B0604020202020204" pitchFamily="34" charset="0"/>
              <a:buChar char="•"/>
            </a:pPr>
            <a:r>
              <a:rPr lang="en-GB" b="0" i="0" u="none" strike="noStrike" dirty="0">
                <a:solidFill>
                  <a:srgbClr val="000000"/>
                </a:solidFill>
                <a:effectLst/>
                <a:latin typeface="Arial" panose="020B0604020202020204" pitchFamily="34" charset="0"/>
                <a:cs typeface="Arial" panose="020B0604020202020204" pitchFamily="34" charset="0"/>
              </a:rPr>
              <a:t>EU Dual-Use List</a:t>
            </a:r>
            <a:endParaRPr lang="en-US" b="0" i="0" dirty="0">
              <a:solidFill>
                <a:srgbClr val="000000"/>
              </a:solidFill>
              <a:effectLst/>
              <a:latin typeface="Arial" panose="020B0604020202020204" pitchFamily="34" charset="0"/>
              <a:cs typeface="Arial" panose="020B0604020202020204" pitchFamily="34" charset="0"/>
            </a:endParaRPr>
          </a:p>
        </p:txBody>
      </p:sp>
      <p:sp>
        <p:nvSpPr>
          <p:cNvPr id="9" name="Footer Placeholder 1">
            <a:extLst>
              <a:ext uri="{FF2B5EF4-FFF2-40B4-BE49-F238E27FC236}">
                <a16:creationId xmlns:a16="http://schemas.microsoft.com/office/drawing/2014/main" id="{3A25260D-9A27-4A74-9DB9-843017368276}"/>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extLst>
      <p:ext uri="{BB962C8B-B14F-4D97-AF65-F5344CB8AC3E}">
        <p14:creationId xmlns:p14="http://schemas.microsoft.com/office/powerpoint/2010/main" val="8094241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955A9A-939D-449B-B083-BD9F83092ECC}"/>
              </a:ext>
            </a:extLst>
          </p:cNvPr>
          <p:cNvSpPr>
            <a:spLocks noGrp="1"/>
          </p:cNvSpPr>
          <p:nvPr>
            <p:ph type="sldNum" sz="quarter" idx="12"/>
          </p:nvPr>
        </p:nvSpPr>
        <p:spPr>
          <a:prstGeom prst="rect">
            <a:avLst/>
          </a:prstGeom>
        </p:spPr>
        <p:txBody>
          <a:bodyPr/>
          <a:lstStyle/>
          <a:p>
            <a:fld id="{B9A6C435-D4D8-E543-AD95-E724EE56C655}" type="slidenum">
              <a:rPr lang="en-US" smtClean="0"/>
              <a:t>8</a:t>
            </a:fld>
            <a:endParaRPr lang="en-US" dirty="0"/>
          </a:p>
        </p:txBody>
      </p:sp>
      <p:sp>
        <p:nvSpPr>
          <p:cNvPr id="11" name="Title 10">
            <a:extLst>
              <a:ext uri="{FF2B5EF4-FFF2-40B4-BE49-F238E27FC236}">
                <a16:creationId xmlns:a16="http://schemas.microsoft.com/office/drawing/2014/main" id="{ACDD4565-1585-4E4C-B4B6-850215BB3F6D}"/>
              </a:ext>
            </a:extLst>
          </p:cNvPr>
          <p:cNvSpPr>
            <a:spLocks noGrp="1"/>
          </p:cNvSpPr>
          <p:nvPr>
            <p:ph type="title"/>
          </p:nvPr>
        </p:nvSpPr>
        <p:spPr>
          <a:xfrm>
            <a:off x="433350" y="1180785"/>
            <a:ext cx="5777712" cy="523220"/>
          </a:xfrm>
        </p:spPr>
        <p:txBody>
          <a:bodyPr/>
          <a:lstStyle/>
          <a:p>
            <a:r>
              <a:rPr lang="en-GB" sz="4000" dirty="0"/>
              <a:t>Rules and regulations</a:t>
            </a:r>
          </a:p>
        </p:txBody>
      </p:sp>
      <p:pic>
        <p:nvPicPr>
          <p:cNvPr id="16" name="Picture Placeholder 15" descr="A group of people in a store&#10;&#10;Description automatically generated with low confidence">
            <a:extLst>
              <a:ext uri="{FF2B5EF4-FFF2-40B4-BE49-F238E27FC236}">
                <a16:creationId xmlns:a16="http://schemas.microsoft.com/office/drawing/2014/main" id="{F854B045-BD8B-1A41-A8D7-76F504386A85}"/>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a:xfrm>
            <a:off x="7467600" y="1442395"/>
            <a:ext cx="3841829" cy="3964098"/>
          </a:xfrm>
        </p:spPr>
      </p:pic>
      <p:sp>
        <p:nvSpPr>
          <p:cNvPr id="3" name="Text Placeholder 2">
            <a:extLst>
              <a:ext uri="{FF2B5EF4-FFF2-40B4-BE49-F238E27FC236}">
                <a16:creationId xmlns:a16="http://schemas.microsoft.com/office/drawing/2014/main" id="{656AA7A9-D78D-F640-A01F-4098B739FA1D}"/>
              </a:ext>
            </a:extLst>
          </p:cNvPr>
          <p:cNvSpPr>
            <a:spLocks noGrp="1"/>
          </p:cNvSpPr>
          <p:nvPr>
            <p:ph idx="13"/>
          </p:nvPr>
        </p:nvSpPr>
        <p:spPr>
          <a:xfrm>
            <a:off x="451062" y="1758602"/>
            <a:ext cx="5760000" cy="307777"/>
          </a:xfrm>
        </p:spPr>
        <p:txBody>
          <a:bodyPr/>
          <a:lstStyle/>
          <a:p>
            <a:pPr marL="0" indent="0">
              <a:buNone/>
            </a:pPr>
            <a:r>
              <a:rPr lang="en-US" sz="2000" b="1" dirty="0"/>
              <a:t>Various government bodies involved…</a:t>
            </a:r>
          </a:p>
        </p:txBody>
      </p:sp>
      <p:sp>
        <p:nvSpPr>
          <p:cNvPr id="6148" name="Rectangle 5"/>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GB" altLang="en-US" sz="1800" dirty="0"/>
          </a:p>
        </p:txBody>
      </p:sp>
      <p:graphicFrame>
        <p:nvGraphicFramePr>
          <p:cNvPr id="18" name="Table 5">
            <a:extLst>
              <a:ext uri="{FF2B5EF4-FFF2-40B4-BE49-F238E27FC236}">
                <a16:creationId xmlns:a16="http://schemas.microsoft.com/office/drawing/2014/main" id="{AC4548C7-CA83-7E42-80D4-BA3905D771DD}"/>
              </a:ext>
            </a:extLst>
          </p:cNvPr>
          <p:cNvGraphicFramePr>
            <a:graphicFrameLocks noGrp="1"/>
          </p:cNvGraphicFramePr>
          <p:nvPr>
            <p:extLst>
              <p:ext uri="{D42A27DB-BD31-4B8C-83A1-F6EECF244321}">
                <p14:modId xmlns:p14="http://schemas.microsoft.com/office/powerpoint/2010/main" val="3924647901"/>
              </p:ext>
            </p:extLst>
          </p:nvPr>
        </p:nvGraphicFramePr>
        <p:xfrm>
          <a:off x="577771" y="2315085"/>
          <a:ext cx="5777712" cy="3391200"/>
        </p:xfrm>
        <a:graphic>
          <a:graphicData uri="http://schemas.openxmlformats.org/drawingml/2006/table">
            <a:tbl>
              <a:tblPr firstRow="1" bandRow="1">
                <a:tableStyleId>{5C22544A-7EE6-4342-B048-85BDC9FD1C3A}</a:tableStyleId>
              </a:tblPr>
              <a:tblGrid>
                <a:gridCol w="1460775">
                  <a:extLst>
                    <a:ext uri="{9D8B030D-6E8A-4147-A177-3AD203B41FA5}">
                      <a16:colId xmlns:a16="http://schemas.microsoft.com/office/drawing/2014/main" val="206525276"/>
                    </a:ext>
                  </a:extLst>
                </a:gridCol>
                <a:gridCol w="4316937">
                  <a:extLst>
                    <a:ext uri="{9D8B030D-6E8A-4147-A177-3AD203B41FA5}">
                      <a16:colId xmlns:a16="http://schemas.microsoft.com/office/drawing/2014/main" val="2825754209"/>
                    </a:ext>
                  </a:extLst>
                </a:gridCol>
              </a:tblGrid>
              <a:tr h="354549">
                <a:tc>
                  <a:txBody>
                    <a:bodyPr/>
                    <a:lstStyle/>
                    <a:p>
                      <a:pPr marL="0" marR="0" lvl="1" indent="0" algn="l" defTabSz="914400" rtl="0" eaLnBrk="1" fontAlgn="auto" latinLnBrk="0" hangingPunct="1">
                        <a:lnSpc>
                          <a:spcPct val="100000"/>
                        </a:lnSpc>
                        <a:spcBef>
                          <a:spcPts val="0"/>
                        </a:spcBef>
                        <a:spcAft>
                          <a:spcPts val="1200"/>
                        </a:spcAft>
                        <a:buClr>
                          <a:prstClr val="black"/>
                        </a:buClr>
                        <a:buSzTx/>
                        <a:buFont typeface="Arial" panose="020B0604020202020204" pitchFamily="34" charset="0"/>
                        <a:buNone/>
                        <a:tabLst/>
                        <a:defRPr/>
                      </a:pPr>
                      <a:r>
                        <a:rPr kumimoji="0" lang="en-GB" sz="17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HMRC</a:t>
                      </a:r>
                      <a:endParaRPr kumimoji="0" lang="en-GB" sz="17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txBody>
                  <a:tcPr marL="64800" marR="64800" marB="3600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1" indent="0" algn="l" defTabSz="914400" rtl="0" eaLnBrk="1" fontAlgn="auto" latinLnBrk="0" hangingPunct="1">
                        <a:lnSpc>
                          <a:spcPct val="100000"/>
                        </a:lnSpc>
                        <a:spcBef>
                          <a:spcPts val="0"/>
                        </a:spcBef>
                        <a:spcAft>
                          <a:spcPts val="1200"/>
                        </a:spcAft>
                        <a:buClr>
                          <a:prstClr val="black"/>
                        </a:buClr>
                        <a:buSzTx/>
                        <a:buFont typeface="Arial" panose="020B0604020202020204" pitchFamily="34" charset="0"/>
                        <a:buNone/>
                        <a:tabLst/>
                        <a:defRPr/>
                      </a:pPr>
                      <a:r>
                        <a:rPr kumimoji="0" lang="en-GB"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Policy - Prohibitions &amp; Restrictions (P&amp;R)</a:t>
                      </a:r>
                    </a:p>
                  </a:txBody>
                  <a:tcPr marL="64800" marR="64800" marB="7200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6F0"/>
                    </a:solidFill>
                  </a:tcPr>
                </a:tc>
                <a:extLst>
                  <a:ext uri="{0D108BD9-81ED-4DB2-BD59-A6C34878D82A}">
                    <a16:rowId xmlns:a16="http://schemas.microsoft.com/office/drawing/2014/main" val="2747698877"/>
                  </a:ext>
                </a:extLst>
              </a:tr>
              <a:tr h="354549">
                <a:tc>
                  <a:txBody>
                    <a:bodyPr/>
                    <a:lstStyle/>
                    <a:p>
                      <a:r>
                        <a:rPr lang="en-GB" sz="1700" b="1" dirty="0">
                          <a:solidFill>
                            <a:schemeClr val="bg1"/>
                          </a:solidFill>
                          <a:latin typeface="Arial" panose="020B0604020202020204" pitchFamily="34" charset="0"/>
                          <a:cs typeface="Arial" panose="020B0604020202020204" pitchFamily="34" charset="0"/>
                        </a:rPr>
                        <a:t>APHA</a:t>
                      </a:r>
                      <a:endParaRPr lang="en-GB" sz="1700" b="0" dirty="0">
                        <a:solidFill>
                          <a:schemeClr val="bg1"/>
                        </a:solidFill>
                        <a:latin typeface="Arial" panose="020B0604020202020204" pitchFamily="34" charset="0"/>
                        <a:cs typeface="Arial" panose="020B0604020202020204" pitchFamily="34" charset="0"/>
                      </a:endParaRPr>
                    </a:p>
                  </a:txBody>
                  <a:tcPr marL="64800" marR="64800" marB="3600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lvl="1" indent="0" eaLnBrk="1" hangingPunct="1">
                        <a:lnSpc>
                          <a:spcPct val="100000"/>
                        </a:lnSpc>
                        <a:spcBef>
                          <a:spcPts val="0"/>
                        </a:spcBef>
                        <a:spcAft>
                          <a:spcPts val="1200"/>
                        </a:spcAft>
                        <a:buClr>
                          <a:schemeClr val="tx1"/>
                        </a:buClr>
                        <a:buNone/>
                        <a:defRPr/>
                      </a:pPr>
                      <a:r>
                        <a:rPr kumimoji="0" lang="en-GB" sz="17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Animals, plants and their products</a:t>
                      </a:r>
                    </a:p>
                  </a:txBody>
                  <a:tcPr marL="64800" marR="64800" marB="7200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70064713"/>
                  </a:ext>
                </a:extLst>
              </a:tr>
              <a:tr h="354549">
                <a:tc>
                  <a:txBody>
                    <a:bodyPr/>
                    <a:lstStyle/>
                    <a:p>
                      <a:r>
                        <a:rPr lang="en-GB" sz="1700" b="1" dirty="0">
                          <a:solidFill>
                            <a:schemeClr val="bg1"/>
                          </a:solidFill>
                          <a:latin typeface="Arial" panose="020B0604020202020204" pitchFamily="34" charset="0"/>
                          <a:cs typeface="Arial" panose="020B0604020202020204" pitchFamily="34" charset="0"/>
                        </a:rPr>
                        <a:t>Defra</a:t>
                      </a:r>
                      <a:endParaRPr lang="en-GB" sz="1700" b="0" dirty="0">
                        <a:solidFill>
                          <a:schemeClr val="bg1"/>
                        </a:solidFill>
                        <a:latin typeface="Arial" panose="020B0604020202020204" pitchFamily="34" charset="0"/>
                        <a:cs typeface="Arial" panose="020B0604020202020204" pitchFamily="34" charset="0"/>
                      </a:endParaRPr>
                    </a:p>
                  </a:txBody>
                  <a:tcPr marL="64800" marR="64800" marB="3600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latin typeface="Arial" panose="020B0604020202020204" pitchFamily="34" charset="0"/>
                          <a:cs typeface="Arial" panose="020B0604020202020204" pitchFamily="34" charset="0"/>
                        </a:rPr>
                        <a:t>Conservation controls - CITES</a:t>
                      </a:r>
                    </a:p>
                  </a:txBody>
                  <a:tcPr marL="64800" marR="64800" marB="7200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6F0"/>
                    </a:solidFill>
                  </a:tcPr>
                </a:tc>
                <a:extLst>
                  <a:ext uri="{0D108BD9-81ED-4DB2-BD59-A6C34878D82A}">
                    <a16:rowId xmlns:a16="http://schemas.microsoft.com/office/drawing/2014/main" val="1280002222"/>
                  </a:ext>
                </a:extLst>
              </a:tr>
              <a:tr h="354549">
                <a:tc>
                  <a:txBody>
                    <a:bodyPr/>
                    <a:lstStyle/>
                    <a:p>
                      <a:r>
                        <a:rPr lang="en-GB" sz="1700" b="1" dirty="0">
                          <a:solidFill>
                            <a:schemeClr val="bg1"/>
                          </a:solidFill>
                          <a:latin typeface="Arial" panose="020B0604020202020204" pitchFamily="34" charset="0"/>
                          <a:cs typeface="Arial" panose="020B0604020202020204" pitchFamily="34" charset="0"/>
                        </a:rPr>
                        <a:t>Defra</a:t>
                      </a:r>
                      <a:endParaRPr lang="en-GB" sz="1700" b="0" dirty="0">
                        <a:solidFill>
                          <a:schemeClr val="bg1"/>
                        </a:solidFill>
                        <a:latin typeface="Arial" panose="020B0604020202020204" pitchFamily="34" charset="0"/>
                        <a:cs typeface="Arial" panose="020B0604020202020204" pitchFamily="34" charset="0"/>
                      </a:endParaRPr>
                    </a:p>
                  </a:txBody>
                  <a:tcPr marL="64800" marR="64800" marB="3600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1700" dirty="0">
                          <a:latin typeface="Arial" panose="020B0604020202020204" pitchFamily="34" charset="0"/>
                          <a:cs typeface="Arial" panose="020B0604020202020204" pitchFamily="34" charset="0"/>
                        </a:rPr>
                        <a:t>CFCs and ozone depleting substances</a:t>
                      </a:r>
                      <a:endParaRPr lang="en-GB" sz="1700" dirty="0">
                        <a:solidFill>
                          <a:schemeClr val="tx1"/>
                        </a:solidFill>
                        <a:latin typeface="Arial" panose="020B0604020202020204" pitchFamily="34" charset="0"/>
                        <a:cs typeface="Arial" panose="020B0604020202020204" pitchFamily="34" charset="0"/>
                      </a:endParaRPr>
                    </a:p>
                  </a:txBody>
                  <a:tcPr marL="64800" marR="64800" marB="7200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1061142"/>
                  </a:ext>
                </a:extLst>
              </a:tr>
              <a:tr h="354549">
                <a:tc>
                  <a:txBody>
                    <a:bodyPr/>
                    <a:lstStyle/>
                    <a:p>
                      <a:r>
                        <a:rPr lang="en-GB" sz="1700" b="1" dirty="0">
                          <a:solidFill>
                            <a:schemeClr val="bg1"/>
                          </a:solidFill>
                          <a:latin typeface="Arial" panose="020B0604020202020204" pitchFamily="34" charset="0"/>
                          <a:cs typeface="Arial" panose="020B0604020202020204" pitchFamily="34" charset="0"/>
                        </a:rPr>
                        <a:t>HMI</a:t>
                      </a:r>
                      <a:endParaRPr lang="en-GB" sz="1700" b="0" dirty="0">
                        <a:solidFill>
                          <a:schemeClr val="bg1"/>
                        </a:solidFill>
                        <a:latin typeface="Arial" panose="020B0604020202020204" pitchFamily="34" charset="0"/>
                        <a:cs typeface="Arial" panose="020B0604020202020204" pitchFamily="34" charset="0"/>
                      </a:endParaRPr>
                    </a:p>
                  </a:txBody>
                  <a:tcPr marL="64800" marR="64800" marB="3600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latin typeface="Arial" panose="020B0604020202020204" pitchFamily="34" charset="0"/>
                          <a:cs typeface="Arial" panose="020B0604020202020204" pitchFamily="34" charset="0"/>
                        </a:rPr>
                        <a:t>Fruit and vegetable standards</a:t>
                      </a:r>
                    </a:p>
                  </a:txBody>
                  <a:tcPr marL="64800" marR="64800" marB="7200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6F0"/>
                    </a:solidFill>
                  </a:tcPr>
                </a:tc>
                <a:extLst>
                  <a:ext uri="{0D108BD9-81ED-4DB2-BD59-A6C34878D82A}">
                    <a16:rowId xmlns:a16="http://schemas.microsoft.com/office/drawing/2014/main" val="361000173"/>
                  </a:ext>
                </a:extLst>
              </a:tr>
              <a:tr h="354549">
                <a:tc>
                  <a:txBody>
                    <a:bodyPr/>
                    <a:lstStyle/>
                    <a:p>
                      <a:r>
                        <a:rPr lang="en-GB" sz="1700" b="1" dirty="0">
                          <a:solidFill>
                            <a:schemeClr val="bg1"/>
                          </a:solidFill>
                          <a:latin typeface="Arial" panose="020B0604020202020204" pitchFamily="34" charset="0"/>
                          <a:cs typeface="Arial" panose="020B0604020202020204" pitchFamily="34" charset="0"/>
                        </a:rPr>
                        <a:t>Home Office</a:t>
                      </a:r>
                      <a:endParaRPr lang="en-GB" sz="1700" b="0" dirty="0">
                        <a:solidFill>
                          <a:schemeClr val="bg1"/>
                        </a:solidFill>
                        <a:latin typeface="Arial" panose="020B0604020202020204" pitchFamily="34" charset="0"/>
                        <a:cs typeface="Arial" panose="020B0604020202020204" pitchFamily="34" charset="0"/>
                      </a:endParaRPr>
                    </a:p>
                  </a:txBody>
                  <a:tcPr marL="64800" marR="64800" marB="3600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latin typeface="Arial" panose="020B0604020202020204" pitchFamily="34" charset="0"/>
                          <a:cs typeface="Arial" panose="020B0604020202020204" pitchFamily="34" charset="0"/>
                        </a:rPr>
                        <a:t>Controlled drugs and precursors</a:t>
                      </a:r>
                    </a:p>
                  </a:txBody>
                  <a:tcPr marL="64800" marR="64800" marB="7200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584272"/>
                  </a:ext>
                </a:extLst>
              </a:tr>
              <a:tr h="354549">
                <a:tc>
                  <a:txBody>
                    <a:bodyPr/>
                    <a:lstStyle/>
                    <a:p>
                      <a:r>
                        <a:rPr lang="en-GB" sz="1700" b="1" dirty="0">
                          <a:solidFill>
                            <a:schemeClr val="bg1"/>
                          </a:solidFill>
                          <a:latin typeface="Arial" panose="020B0604020202020204" pitchFamily="34" charset="0"/>
                          <a:cs typeface="Arial" panose="020B0604020202020204" pitchFamily="34" charset="0"/>
                        </a:rPr>
                        <a:t>DIT</a:t>
                      </a:r>
                      <a:endParaRPr lang="en-GB" sz="1700" b="0" dirty="0">
                        <a:solidFill>
                          <a:schemeClr val="bg1"/>
                        </a:solidFill>
                        <a:latin typeface="Arial" panose="020B0604020202020204" pitchFamily="34" charset="0"/>
                        <a:cs typeface="Arial" panose="020B0604020202020204" pitchFamily="34" charset="0"/>
                      </a:endParaRPr>
                    </a:p>
                  </a:txBody>
                  <a:tcPr marL="64800" marR="64800" marB="3600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latin typeface="Arial" panose="020B0604020202020204" pitchFamily="34" charset="0"/>
                          <a:cs typeface="Arial" panose="020B0604020202020204" pitchFamily="34" charset="0"/>
                        </a:rPr>
                        <a:t>Military exports</a:t>
                      </a:r>
                    </a:p>
                  </a:txBody>
                  <a:tcPr marL="64800" marR="64800" marB="7200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6F0"/>
                    </a:solidFill>
                  </a:tcPr>
                </a:tc>
                <a:extLst>
                  <a:ext uri="{0D108BD9-81ED-4DB2-BD59-A6C34878D82A}">
                    <a16:rowId xmlns:a16="http://schemas.microsoft.com/office/drawing/2014/main" val="3179202770"/>
                  </a:ext>
                </a:extLst>
              </a:tr>
              <a:tr h="354549">
                <a:tc>
                  <a:txBody>
                    <a:bodyPr/>
                    <a:lstStyle/>
                    <a:p>
                      <a:r>
                        <a:rPr lang="en-GB" sz="1700" b="1" dirty="0">
                          <a:solidFill>
                            <a:schemeClr val="bg1"/>
                          </a:solidFill>
                          <a:latin typeface="Arial" panose="020B0604020202020204" pitchFamily="34" charset="0"/>
                          <a:cs typeface="Arial" panose="020B0604020202020204" pitchFamily="34" charset="0"/>
                        </a:rPr>
                        <a:t>DIT</a:t>
                      </a:r>
                      <a:endParaRPr lang="en-GB" sz="1700" b="0" dirty="0">
                        <a:solidFill>
                          <a:schemeClr val="bg1"/>
                        </a:solidFill>
                        <a:latin typeface="Arial" panose="020B0604020202020204" pitchFamily="34" charset="0"/>
                        <a:cs typeface="Arial" panose="020B0604020202020204" pitchFamily="34" charset="0"/>
                      </a:endParaRPr>
                    </a:p>
                  </a:txBody>
                  <a:tcPr marL="64800" marR="64800" marB="3600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latin typeface="Arial" panose="020B0604020202020204" pitchFamily="34" charset="0"/>
                          <a:cs typeface="Arial" panose="020B0604020202020204" pitchFamily="34" charset="0"/>
                        </a:rPr>
                        <a:t>Dual-use exports</a:t>
                      </a:r>
                    </a:p>
                  </a:txBody>
                  <a:tcPr marL="64800" marR="64800" marB="7200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91878009"/>
                  </a:ext>
                </a:extLst>
              </a:tr>
              <a:tr h="354549">
                <a:tc>
                  <a:txBody>
                    <a:bodyPr/>
                    <a:lstStyle/>
                    <a:p>
                      <a:r>
                        <a:rPr lang="en-GB" sz="1700" b="1" dirty="0">
                          <a:solidFill>
                            <a:schemeClr val="bg1"/>
                          </a:solidFill>
                          <a:latin typeface="Arial" panose="020B0604020202020204" pitchFamily="34" charset="0"/>
                          <a:cs typeface="Arial" panose="020B0604020202020204" pitchFamily="34" charset="0"/>
                        </a:rPr>
                        <a:t>DCMS</a:t>
                      </a:r>
                      <a:endParaRPr lang="en-GB" sz="1700" b="0" dirty="0">
                        <a:solidFill>
                          <a:schemeClr val="bg1"/>
                        </a:solidFill>
                        <a:latin typeface="Arial" panose="020B0604020202020204" pitchFamily="34" charset="0"/>
                        <a:cs typeface="Arial" panose="020B0604020202020204" pitchFamily="34" charset="0"/>
                      </a:endParaRPr>
                    </a:p>
                  </a:txBody>
                  <a:tcPr marL="64800" marR="64800" marB="3600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GB" sz="1700" dirty="0">
                          <a:latin typeface="Arial" panose="020B0604020202020204" pitchFamily="34" charset="0"/>
                          <a:cs typeface="Arial" panose="020B0604020202020204" pitchFamily="34" charset="0"/>
                        </a:rPr>
                        <a:t>Cultural goods</a:t>
                      </a:r>
                      <a:endParaRPr lang="en-GB" sz="1700" dirty="0">
                        <a:solidFill>
                          <a:schemeClr val="tx1"/>
                        </a:solidFill>
                        <a:latin typeface="Arial" panose="020B0604020202020204" pitchFamily="34" charset="0"/>
                        <a:cs typeface="Arial" panose="020B0604020202020204" pitchFamily="34" charset="0"/>
                      </a:endParaRPr>
                    </a:p>
                  </a:txBody>
                  <a:tcPr marL="64800" marR="64800" marB="72000"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E6F0"/>
                    </a:solidFill>
                  </a:tcPr>
                </a:tc>
                <a:extLst>
                  <a:ext uri="{0D108BD9-81ED-4DB2-BD59-A6C34878D82A}">
                    <a16:rowId xmlns:a16="http://schemas.microsoft.com/office/drawing/2014/main" val="2948548085"/>
                  </a:ext>
                </a:extLst>
              </a:tr>
            </a:tbl>
          </a:graphicData>
        </a:graphic>
      </p:graphicFrame>
      <p:sp>
        <p:nvSpPr>
          <p:cNvPr id="9" name="Footer Placeholder 1">
            <a:extLst>
              <a:ext uri="{FF2B5EF4-FFF2-40B4-BE49-F238E27FC236}">
                <a16:creationId xmlns:a16="http://schemas.microsoft.com/office/drawing/2014/main" id="{C20BD2A0-21A7-4794-928B-68E22226030E}"/>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extLst>
      <p:ext uri="{BB962C8B-B14F-4D97-AF65-F5344CB8AC3E}">
        <p14:creationId xmlns:p14="http://schemas.microsoft.com/office/powerpoint/2010/main" val="353458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DC9166-0339-134A-9FFC-8A4A2F141503}"/>
              </a:ext>
            </a:extLst>
          </p:cNvPr>
          <p:cNvSpPr>
            <a:spLocks noGrp="1"/>
          </p:cNvSpPr>
          <p:nvPr>
            <p:ph type="sldNum" sz="quarter" idx="12"/>
          </p:nvPr>
        </p:nvSpPr>
        <p:spPr>
          <a:xfrm>
            <a:off x="4571010" y="6272732"/>
            <a:ext cx="2743200" cy="184666"/>
          </a:xfrm>
        </p:spPr>
        <p:txBody>
          <a:bodyPr/>
          <a:lstStyle/>
          <a:p>
            <a:fld id="{B9A6C435-D4D8-E543-AD95-E724EE56C655}" type="slidenum">
              <a:rPr lang="en-US" smtClean="0"/>
              <a:t>9</a:t>
            </a:fld>
            <a:endParaRPr lang="en-US"/>
          </a:p>
        </p:txBody>
      </p:sp>
      <p:sp>
        <p:nvSpPr>
          <p:cNvPr id="4" name="Title 3">
            <a:extLst>
              <a:ext uri="{FF2B5EF4-FFF2-40B4-BE49-F238E27FC236}">
                <a16:creationId xmlns:a16="http://schemas.microsoft.com/office/drawing/2014/main" id="{2D2AD6EE-BFD6-0943-A4B9-CC7BA98D3D3C}"/>
              </a:ext>
            </a:extLst>
          </p:cNvPr>
          <p:cNvSpPr>
            <a:spLocks noGrp="1"/>
          </p:cNvSpPr>
          <p:nvPr>
            <p:ph type="title"/>
          </p:nvPr>
        </p:nvSpPr>
        <p:spPr>
          <a:xfrm>
            <a:off x="517875" y="1141942"/>
            <a:ext cx="10051200" cy="1046440"/>
          </a:xfrm>
        </p:spPr>
        <p:txBody>
          <a:bodyPr/>
          <a:lstStyle/>
          <a:p>
            <a:r>
              <a:rPr lang="en-GB" sz="4000" dirty="0"/>
              <a:t>Who you need to know?</a:t>
            </a:r>
            <a:br>
              <a:rPr lang="en-GB" sz="4000" dirty="0"/>
            </a:br>
            <a:r>
              <a:rPr lang="en-GB" sz="4000" dirty="0"/>
              <a:t>Important government departments</a:t>
            </a:r>
          </a:p>
        </p:txBody>
      </p:sp>
      <p:sp>
        <p:nvSpPr>
          <p:cNvPr id="3" name="Content Placeholder 2"/>
          <p:cNvSpPr>
            <a:spLocks noGrp="1"/>
          </p:cNvSpPr>
          <p:nvPr>
            <p:ph idx="13"/>
          </p:nvPr>
        </p:nvSpPr>
        <p:spPr>
          <a:xfrm>
            <a:off x="926610" y="2315238"/>
            <a:ext cx="10033200" cy="4380686"/>
          </a:xfrm>
        </p:spPr>
        <p:txBody>
          <a:bodyPr wrap="square" numCol="2" spcCol="540000">
            <a:spAutoFit/>
          </a:bodyPr>
          <a:lstStyle/>
          <a:p>
            <a:pPr marL="0" lvl="1" indent="0">
              <a:lnSpc>
                <a:spcPct val="100000"/>
              </a:lnSpc>
              <a:spcBef>
                <a:spcPts val="0"/>
              </a:spcBef>
              <a:spcAft>
                <a:spcPts val="800"/>
              </a:spcAft>
              <a:buClr>
                <a:schemeClr val="accent1"/>
              </a:buClr>
              <a:buSzPct val="110000"/>
              <a:buNone/>
            </a:pPr>
            <a:r>
              <a:rPr lang="en-US" altLang="en-US" sz="1800" b="1" spc="-50" dirty="0"/>
              <a:t>Department for International Trade (DIT)</a:t>
            </a:r>
            <a:endParaRPr lang="en-GB" altLang="en-US" sz="1650" spc="-10" dirty="0"/>
          </a:p>
          <a:p>
            <a:pPr marL="162000" lvl="1" indent="-162000">
              <a:lnSpc>
                <a:spcPct val="100000"/>
              </a:lnSpc>
              <a:spcBef>
                <a:spcPts val="0"/>
              </a:spcBef>
              <a:spcAft>
                <a:spcPts val="1200"/>
              </a:spcAft>
              <a:buClr>
                <a:schemeClr val="accent1"/>
              </a:buClr>
              <a:buSzPct val="110000"/>
            </a:pPr>
            <a:r>
              <a:rPr lang="en-GB" altLang="en-US" sz="1600" spc="-10" dirty="0"/>
              <a:t>Formerly UK Trade &amp; Investment (UKTI), which was part of the Department for Business, Innovation and Skills (BIS) and Foreign &amp; Commonwealth Office (FCO). Changes made in July 2016. The Export Control Joint Unit (ECJU) brings together the ECO, FCDO (formerly the FCO) and MoD.</a:t>
            </a:r>
            <a:endParaRPr lang="en-US" altLang="en-US" sz="1600" spc="-10" dirty="0"/>
          </a:p>
          <a:p>
            <a:pPr marL="162000" lvl="1" indent="-162000">
              <a:lnSpc>
                <a:spcPct val="100000"/>
              </a:lnSpc>
              <a:spcBef>
                <a:spcPts val="0"/>
              </a:spcBef>
              <a:spcAft>
                <a:spcPts val="1200"/>
              </a:spcAft>
              <a:buClr>
                <a:schemeClr val="accent1"/>
              </a:buClr>
              <a:buSzPct val="110000"/>
            </a:pPr>
            <a:r>
              <a:rPr lang="en-US" altLang="en-US" sz="1600" spc="-10" dirty="0"/>
              <a:t>ECJU has overall responsibility for export licensing policy (but HMRC and Border Force police it!)</a:t>
            </a:r>
          </a:p>
          <a:p>
            <a:pPr marL="162000" lvl="1" indent="-162000">
              <a:lnSpc>
                <a:spcPct val="100000"/>
              </a:lnSpc>
              <a:spcBef>
                <a:spcPts val="0"/>
              </a:spcBef>
              <a:spcAft>
                <a:spcPts val="1200"/>
              </a:spcAft>
              <a:buClr>
                <a:schemeClr val="accent1"/>
              </a:buClr>
              <a:buSzPct val="110000"/>
            </a:pPr>
            <a:r>
              <a:rPr lang="en-US" altLang="en-US" sz="1600" spc="-10" dirty="0"/>
              <a:t>ECJU routinely requires end-use information in connection with export </a:t>
            </a:r>
            <a:r>
              <a:rPr lang="en-US" altLang="en-US" sz="1600" spc="-10" dirty="0" err="1"/>
              <a:t>licence</a:t>
            </a:r>
            <a:r>
              <a:rPr lang="en-US" altLang="en-US" sz="1600" spc="-10" dirty="0"/>
              <a:t> applications</a:t>
            </a:r>
          </a:p>
          <a:p>
            <a:pPr marL="162000" lvl="1" indent="-162000">
              <a:lnSpc>
                <a:spcPct val="100000"/>
              </a:lnSpc>
              <a:spcBef>
                <a:spcPts val="0"/>
              </a:spcBef>
              <a:spcAft>
                <a:spcPts val="1200"/>
              </a:spcAft>
              <a:buClr>
                <a:schemeClr val="accent1"/>
              </a:buClr>
              <a:buSzPct val="110000"/>
            </a:pPr>
            <a:r>
              <a:rPr lang="en-US" altLang="en-US" sz="1600" spc="-10" dirty="0"/>
              <a:t>Assesses whether the export is capable of being used for manufacture of Weapons of Mass Destruction (WMD)</a:t>
            </a:r>
          </a:p>
          <a:p>
            <a:pPr marL="0" lvl="1" indent="0">
              <a:lnSpc>
                <a:spcPct val="100000"/>
              </a:lnSpc>
              <a:spcBef>
                <a:spcPts val="0"/>
              </a:spcBef>
              <a:spcAft>
                <a:spcPts val="800"/>
              </a:spcAft>
              <a:buClr>
                <a:schemeClr val="accent1"/>
              </a:buClr>
              <a:buSzPct val="110000"/>
              <a:buNone/>
            </a:pPr>
            <a:r>
              <a:rPr lang="en-US" sz="1800" b="1" spc="-50" dirty="0"/>
              <a:t>Ministry of </a:t>
            </a:r>
            <a:r>
              <a:rPr lang="en-US" sz="1800" b="1" spc="-50" dirty="0" err="1"/>
              <a:t>Defence</a:t>
            </a:r>
            <a:r>
              <a:rPr lang="en-US" sz="1800" b="1" spc="-50" dirty="0"/>
              <a:t> (MoD)</a:t>
            </a:r>
            <a:endParaRPr lang="en-US" altLang="en-US" sz="1650" spc="-10" dirty="0"/>
          </a:p>
          <a:p>
            <a:pPr marL="162000" lvl="1" indent="-162000">
              <a:lnSpc>
                <a:spcPct val="100000"/>
              </a:lnSpc>
              <a:spcBef>
                <a:spcPts val="0"/>
              </a:spcBef>
              <a:spcAft>
                <a:spcPts val="1200"/>
              </a:spcAft>
              <a:buClr>
                <a:schemeClr val="accent1"/>
              </a:buClr>
              <a:buSzPct val="110000"/>
            </a:pPr>
            <a:r>
              <a:rPr lang="en-US" altLang="en-US" sz="1600" dirty="0"/>
              <a:t>Responsible for providing military, technical and equipment security advice on export-</a:t>
            </a:r>
            <a:r>
              <a:rPr lang="en-US" altLang="en-US" sz="1600" dirty="0" err="1"/>
              <a:t>licence</a:t>
            </a:r>
            <a:r>
              <a:rPr lang="en-US" altLang="en-US" sz="1600" dirty="0"/>
              <a:t> applications </a:t>
            </a:r>
          </a:p>
          <a:p>
            <a:pPr marL="162000" lvl="1" indent="-162000">
              <a:lnSpc>
                <a:spcPct val="100000"/>
              </a:lnSpc>
              <a:spcBef>
                <a:spcPts val="0"/>
              </a:spcBef>
              <a:spcAft>
                <a:spcPts val="1200"/>
              </a:spcAft>
              <a:buClr>
                <a:schemeClr val="accent1"/>
              </a:buClr>
              <a:buSzPct val="110000"/>
            </a:pPr>
            <a:r>
              <a:rPr lang="en-US" altLang="en-US" sz="1600" dirty="0"/>
              <a:t>Advises if risk of any export being used against British forces and accesses risk of diversion to third-country destinations or terrorists</a:t>
            </a:r>
          </a:p>
          <a:p>
            <a:pPr marL="162000" lvl="1" indent="-162000">
              <a:lnSpc>
                <a:spcPct val="100000"/>
              </a:lnSpc>
              <a:spcBef>
                <a:spcPts val="0"/>
              </a:spcBef>
              <a:spcAft>
                <a:spcPts val="1200"/>
              </a:spcAft>
              <a:buClr>
                <a:schemeClr val="accent1"/>
              </a:buClr>
              <a:buSzPct val="110000"/>
            </a:pPr>
            <a:r>
              <a:rPr lang="en-US" altLang="en-US" sz="1600" dirty="0"/>
              <a:t>Considers former activities of the end-user and their government and views the possibility of </a:t>
            </a:r>
            <a:br>
              <a:rPr lang="en-US" altLang="en-US" sz="1600" dirty="0"/>
            </a:br>
            <a:r>
              <a:rPr lang="en-US" altLang="en-US" sz="1600" dirty="0"/>
              <a:t>de-</a:t>
            </a:r>
            <a:r>
              <a:rPr lang="en-US" altLang="en-US" sz="1600" dirty="0" err="1"/>
              <a:t>stablising</a:t>
            </a:r>
            <a:r>
              <a:rPr lang="en-US" altLang="en-US" sz="1600" dirty="0"/>
              <a:t> a political situation</a:t>
            </a:r>
          </a:p>
        </p:txBody>
      </p:sp>
      <p:grpSp>
        <p:nvGrpSpPr>
          <p:cNvPr id="14" name="Group 13">
            <a:extLst>
              <a:ext uri="{FF2B5EF4-FFF2-40B4-BE49-F238E27FC236}">
                <a16:creationId xmlns:a16="http://schemas.microsoft.com/office/drawing/2014/main" id="{A16C8322-AF34-7749-9764-C368ADAD82DD}"/>
              </a:ext>
            </a:extLst>
          </p:cNvPr>
          <p:cNvGrpSpPr/>
          <p:nvPr/>
        </p:nvGrpSpPr>
        <p:grpSpPr>
          <a:xfrm>
            <a:off x="9338872" y="1163424"/>
            <a:ext cx="2429528" cy="866480"/>
            <a:chOff x="9161184" y="1191705"/>
            <a:chExt cx="2603467" cy="866480"/>
          </a:xfrm>
        </p:grpSpPr>
        <p:pic>
          <p:nvPicPr>
            <p:cNvPr id="15" name="Picture 14">
              <a:extLst>
                <a:ext uri="{FF2B5EF4-FFF2-40B4-BE49-F238E27FC236}">
                  <a16:creationId xmlns:a16="http://schemas.microsoft.com/office/drawing/2014/main" id="{544B6CC6-163A-4A4C-BC61-4E679D3F1C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61184" y="1297079"/>
              <a:ext cx="1568807" cy="674587"/>
            </a:xfrm>
            <a:prstGeom prst="rect">
              <a:avLst/>
            </a:prstGeom>
            <a:solidFill>
              <a:schemeClr val="bg1"/>
            </a:solidFill>
          </p:spPr>
        </p:pic>
        <p:pic>
          <p:nvPicPr>
            <p:cNvPr id="16" name="Graphic 15">
              <a:extLst>
                <a:ext uri="{FF2B5EF4-FFF2-40B4-BE49-F238E27FC236}">
                  <a16:creationId xmlns:a16="http://schemas.microsoft.com/office/drawing/2014/main" id="{72C0806B-61DE-C44E-AF8E-2F22D058EC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98171" y="1191705"/>
              <a:ext cx="866480" cy="866480"/>
            </a:xfrm>
            <a:prstGeom prst="rect">
              <a:avLst/>
            </a:prstGeom>
          </p:spPr>
        </p:pic>
      </p:grpSp>
      <p:sp>
        <p:nvSpPr>
          <p:cNvPr id="9" name="Footer Placeholder 1">
            <a:extLst>
              <a:ext uri="{FF2B5EF4-FFF2-40B4-BE49-F238E27FC236}">
                <a16:creationId xmlns:a16="http://schemas.microsoft.com/office/drawing/2014/main" id="{66B617DF-A99E-4E0B-8C42-711E68100261}"/>
              </a:ext>
            </a:extLst>
          </p:cNvPr>
          <p:cNvSpPr>
            <a:spLocks noGrp="1"/>
          </p:cNvSpPr>
          <p:nvPr>
            <p:ph type="ftr" sz="quarter" idx="11"/>
          </p:nvPr>
        </p:nvSpPr>
        <p:spPr>
          <a:xfrm>
            <a:off x="5853600" y="666000"/>
            <a:ext cx="5914800" cy="184666"/>
          </a:xfrm>
        </p:spPr>
        <p:txBody>
          <a:bodyPr/>
          <a:lstStyle/>
          <a:p>
            <a:r>
              <a:rPr lang="en-GB" dirty="0"/>
              <a:t>MODULE 6 – EXPORT CONTROLS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XPTfYPVd"/>
  <p:tag name="ARTICULATE_PROJECT_OPEN" val="0"/>
  <p:tag name="ARTICULATE_SLIDE_COUNT" val="4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CHARACTER_FILE" val=".\characters\13e247f0-d5ed-4d1b-9ac5-dcbeff092f5e.emf"/>
  <p:tag name="ARTICULATE_CHARACTER_TYPE" val="illustrated"/>
  <p:tag name="ARTICULATE_CHARACTER_ID" val="realistic-female-00011"/>
  <p:tag name="ARTICULATE_CHARACTER_EXPRESSION" val="Happy"/>
  <p:tag name="ARTICULATE_CHARACTER_POSE" val="Talking"/>
  <p:tag name="ARTICULATE_CHARACTER_PERSPECTIVE" val="Left"/>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260"/>
  <p:tag name="ARTICULATE_USED_LAYOUT" val="6"/>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USED_LAYOUT" val="4"/>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IT Design">
  <a:themeElements>
    <a:clrScheme name="DIT">
      <a:dk1>
        <a:sysClr val="windowText" lastClr="000000"/>
      </a:dk1>
      <a:lt1>
        <a:sysClr val="window" lastClr="FFFFFF"/>
      </a:lt1>
      <a:dk2>
        <a:srgbClr val="00285F"/>
      </a:dk2>
      <a:lt2>
        <a:srgbClr val="E7E7E7"/>
      </a:lt2>
      <a:accent1>
        <a:srgbClr val="CF102D"/>
      </a:accent1>
      <a:accent2>
        <a:srgbClr val="00285F"/>
      </a:accent2>
      <a:accent3>
        <a:srgbClr val="004D44"/>
      </a:accent3>
      <a:accent4>
        <a:srgbClr val="4814A0"/>
      </a:accent4>
      <a:accent5>
        <a:srgbClr val="0063BE"/>
      </a:accent5>
      <a:accent6>
        <a:srgbClr val="E24912"/>
      </a:accent6>
      <a:hlink>
        <a:srgbClr val="0000FF"/>
      </a:hlink>
      <a:folHlink>
        <a:srgbClr val="80008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58595B"/>
        </a:dk1>
        <a:lt1>
          <a:srgbClr val="FFFFFF"/>
        </a:lt1>
        <a:dk2>
          <a:srgbClr val="BF1E50"/>
        </a:dk2>
        <a:lt2>
          <a:srgbClr val="E7E8E9"/>
        </a:lt2>
        <a:accent1>
          <a:srgbClr val="BF1E50"/>
        </a:accent1>
        <a:accent2>
          <a:srgbClr val="CD3371"/>
        </a:accent2>
        <a:accent3>
          <a:srgbClr val="FFFFFF"/>
        </a:accent3>
        <a:accent4>
          <a:srgbClr val="4A4B4C"/>
        </a:accent4>
        <a:accent5>
          <a:srgbClr val="DCABB3"/>
        </a:accent5>
        <a:accent6>
          <a:srgbClr val="BA2D66"/>
        </a:accent6>
        <a:hlink>
          <a:srgbClr val="D96594"/>
        </a:hlink>
        <a:folHlink>
          <a:srgbClr val="E699B8"/>
        </a:folHlink>
      </a:clrScheme>
      <a:clrMap bg1="lt1" tx1="dk1" bg2="lt2" tx2="dk2" accent1="accent1" accent2="accent2" accent3="accent3" accent4="accent4" accent5="accent5" accent6="accent6" hlink="hlink" folHlink="folHlink"/>
    </a:extraClrScheme>
    <a:extraClrScheme>
      <a:clrScheme name="10_Default Design 2">
        <a:dk1>
          <a:srgbClr val="58595B"/>
        </a:dk1>
        <a:lt1>
          <a:srgbClr val="FFFFFF"/>
        </a:lt1>
        <a:dk2>
          <a:srgbClr val="BF1E50"/>
        </a:dk2>
        <a:lt2>
          <a:srgbClr val="E7E8E9"/>
        </a:lt2>
        <a:accent1>
          <a:srgbClr val="2B7CB7"/>
        </a:accent1>
        <a:accent2>
          <a:srgbClr val="DB6627"/>
        </a:accent2>
        <a:accent3>
          <a:srgbClr val="FFFFFF"/>
        </a:accent3>
        <a:accent4>
          <a:srgbClr val="4A4B4C"/>
        </a:accent4>
        <a:accent5>
          <a:srgbClr val="ACBFD8"/>
        </a:accent5>
        <a:accent6>
          <a:srgbClr val="C65C22"/>
        </a:accent6>
        <a:hlink>
          <a:srgbClr val="338C43"/>
        </a:hlink>
        <a:folHlink>
          <a:srgbClr val="93268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IT PowerPoint Template.potx" id="{B9D81CEA-B787-4978-BAD4-C05D7B3A31A5}" vid="{4EACA832-AC00-4434-8777-138E6F4EAFFA}"/>
    </a:ext>
  </a:extLst>
</a:theme>
</file>

<file path=ppt/theme/theme2.xml><?xml version="1.0" encoding="utf-8"?>
<a:theme xmlns:a="http://schemas.openxmlformats.org/drawingml/2006/main" name="18_Default Design">
  <a:themeElements>
    <a:clrScheme name="UKTI SI Theme Colours">
      <a:dk1>
        <a:srgbClr val="58595B"/>
      </a:dk1>
      <a:lt1>
        <a:srgbClr val="FFFFFF"/>
      </a:lt1>
      <a:dk2>
        <a:srgbClr val="BF1E50"/>
      </a:dk2>
      <a:lt2>
        <a:srgbClr val="E7E8E9"/>
      </a:lt2>
      <a:accent1>
        <a:srgbClr val="2B7CB7"/>
      </a:accent1>
      <a:accent2>
        <a:srgbClr val="DB6627"/>
      </a:accent2>
      <a:accent3>
        <a:srgbClr val="FFFFFF"/>
      </a:accent3>
      <a:accent4>
        <a:srgbClr val="4A4B4C"/>
      </a:accent4>
      <a:accent5>
        <a:srgbClr val="ACBFD8"/>
      </a:accent5>
      <a:accent6>
        <a:srgbClr val="C65C22"/>
      </a:accent6>
      <a:hlink>
        <a:srgbClr val="BF1E50"/>
      </a:hlink>
      <a:folHlink>
        <a:srgbClr val="58595B"/>
      </a:folHlink>
    </a:clrScheme>
    <a:fontScheme name="18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8_Default Design 1">
        <a:dk1>
          <a:srgbClr val="58595B"/>
        </a:dk1>
        <a:lt1>
          <a:srgbClr val="FFFFFF"/>
        </a:lt1>
        <a:dk2>
          <a:srgbClr val="BF1E50"/>
        </a:dk2>
        <a:lt2>
          <a:srgbClr val="E7E8E9"/>
        </a:lt2>
        <a:accent1>
          <a:srgbClr val="BF1E50"/>
        </a:accent1>
        <a:accent2>
          <a:srgbClr val="CD3371"/>
        </a:accent2>
        <a:accent3>
          <a:srgbClr val="FFFFFF"/>
        </a:accent3>
        <a:accent4>
          <a:srgbClr val="4A4B4C"/>
        </a:accent4>
        <a:accent5>
          <a:srgbClr val="DCABB3"/>
        </a:accent5>
        <a:accent6>
          <a:srgbClr val="BA2D66"/>
        </a:accent6>
        <a:hlink>
          <a:srgbClr val="D96594"/>
        </a:hlink>
        <a:folHlink>
          <a:srgbClr val="E699B8"/>
        </a:folHlink>
      </a:clrScheme>
      <a:clrMap bg1="lt1" tx1="dk1" bg2="lt2" tx2="dk2" accent1="accent1" accent2="accent2" accent3="accent3" accent4="accent4" accent5="accent5" accent6="accent6" hlink="hlink" folHlink="folHlink"/>
    </a:extraClrScheme>
    <a:extraClrScheme>
      <a:clrScheme name="18_Default Design 2">
        <a:dk1>
          <a:srgbClr val="58595B"/>
        </a:dk1>
        <a:lt1>
          <a:srgbClr val="FFFFFF"/>
        </a:lt1>
        <a:dk2>
          <a:srgbClr val="BF1E50"/>
        </a:dk2>
        <a:lt2>
          <a:srgbClr val="E7E8E9"/>
        </a:lt2>
        <a:accent1>
          <a:srgbClr val="2B7CB7"/>
        </a:accent1>
        <a:accent2>
          <a:srgbClr val="DB6627"/>
        </a:accent2>
        <a:accent3>
          <a:srgbClr val="FFFFFF"/>
        </a:accent3>
        <a:accent4>
          <a:srgbClr val="4A4B4C"/>
        </a:accent4>
        <a:accent5>
          <a:srgbClr val="ACBFD8"/>
        </a:accent5>
        <a:accent6>
          <a:srgbClr val="C65C22"/>
        </a:accent6>
        <a:hlink>
          <a:srgbClr val="338C43"/>
        </a:hlink>
        <a:folHlink>
          <a:srgbClr val="93268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DIT - EXPORT ACADEMY PALETTE">
      <a:dk1>
        <a:srgbClr val="000000"/>
      </a:dk1>
      <a:lt1>
        <a:srgbClr val="FFFFFF"/>
      </a:lt1>
      <a:dk2>
        <a:srgbClr val="04043F"/>
      </a:dk2>
      <a:lt2>
        <a:srgbClr val="E7E6E6"/>
      </a:lt2>
      <a:accent1>
        <a:srgbClr val="9A3393"/>
      </a:accent1>
      <a:accent2>
        <a:srgbClr val="00A0DC"/>
      </a:accent2>
      <a:accent3>
        <a:srgbClr val="99CA44"/>
      </a:accent3>
      <a:accent4>
        <a:srgbClr val="FFC222"/>
      </a:accent4>
      <a:accent5>
        <a:srgbClr val="EB0000"/>
      </a:accent5>
      <a:accent6>
        <a:srgbClr val="04043F"/>
      </a:accent6>
      <a:hlink>
        <a:srgbClr val="00A0DC"/>
      </a:hlink>
      <a:folHlink>
        <a:srgbClr val="9A339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DIT - EXPORT ACADEMY PALETTE">
      <a:dk1>
        <a:srgbClr val="000000"/>
      </a:dk1>
      <a:lt1>
        <a:srgbClr val="FFFFFF"/>
      </a:lt1>
      <a:dk2>
        <a:srgbClr val="04043F"/>
      </a:dk2>
      <a:lt2>
        <a:srgbClr val="E7E6E6"/>
      </a:lt2>
      <a:accent1>
        <a:srgbClr val="9A3393"/>
      </a:accent1>
      <a:accent2>
        <a:srgbClr val="00A0DC"/>
      </a:accent2>
      <a:accent3>
        <a:srgbClr val="99CA44"/>
      </a:accent3>
      <a:accent4>
        <a:srgbClr val="FFC222"/>
      </a:accent4>
      <a:accent5>
        <a:srgbClr val="EB0000"/>
      </a:accent5>
      <a:accent6>
        <a:srgbClr val="04043F"/>
      </a:accent6>
      <a:hlink>
        <a:srgbClr val="00A0DC"/>
      </a:hlink>
      <a:folHlink>
        <a:srgbClr val="9A339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4EC72E6A6B4D2443964F3C440A6A6E30" ma:contentTypeVersion="13" ma:contentTypeDescription="Create a new document." ma:contentTypeScope="" ma:versionID="a7d116254c9e7f075f0fb34b27f9b696">
  <xsd:schema xmlns:xsd="http://www.w3.org/2001/XMLSchema" xmlns:xs="http://www.w3.org/2001/XMLSchema" xmlns:p="http://schemas.microsoft.com/office/2006/metadata/properties" xmlns:ns2="060415e0-5177-4e3b-9cf7-c2d08d690de0" xmlns:ns3="d4f45d8c-7b96-42a6-bbc7-9da1812e430f" targetNamespace="http://schemas.microsoft.com/office/2006/metadata/properties" ma:root="true" ma:fieldsID="4d22b640316722702db4cd6710ba509a" ns2:_="" ns3:_="">
    <xsd:import namespace="060415e0-5177-4e3b-9cf7-c2d08d690de0"/>
    <xsd:import namespace="d4f45d8c-7b96-42a6-bbc7-9da1812e430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2:SharedWithUsers" minOccurs="0"/>
                <xsd:element ref="ns2:SharedWithDetail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0415e0-5177-4e3b-9cf7-c2d08d690de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4f45d8c-7b96-42a6-bbc7-9da1812e430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60415e0-5177-4e3b-9cf7-c2d08d690de0">
      <UserInfo>
        <DisplayName>Chidgey, Sarah (Trade)</DisplayName>
        <AccountId>1175</AccountId>
        <AccountType/>
      </UserInfo>
      <UserInfo>
        <DisplayName>Moloney, Chris (Trade)</DisplayName>
        <AccountId>3509</AccountId>
        <AccountType/>
      </UserInfo>
    </SharedWithUsers>
    <_dlc_DocId xmlns="060415e0-5177-4e3b-9cf7-c2d08d690de0">UKTI-1611931414-2129</_dlc_DocId>
    <_dlc_DocIdUrl xmlns="060415e0-5177-4e3b-9cf7-c2d08d690de0">
      <Url>https://uktine.sharepoint.com/MarketingEvents/_layouts/15/DocIdRedir.aspx?ID=UKTI-1611931414-2129</Url>
      <Description>UKTI-1611931414-2129</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70DB20-B351-4AA4-AEEA-B647546FA8F7}">
  <ds:schemaRefs>
    <ds:schemaRef ds:uri="http://schemas.microsoft.com/sharepoint/events"/>
  </ds:schemaRefs>
</ds:datastoreItem>
</file>

<file path=customXml/itemProps2.xml><?xml version="1.0" encoding="utf-8"?>
<ds:datastoreItem xmlns:ds="http://schemas.openxmlformats.org/officeDocument/2006/customXml" ds:itemID="{E67EF4A5-ACA9-4430-BC7A-974306E8CF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0415e0-5177-4e3b-9cf7-c2d08d690de0"/>
    <ds:schemaRef ds:uri="d4f45d8c-7b96-42a6-bbc7-9da1812e43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9059DE-89C8-4253-861B-B9F068C55FEA}">
  <ds:schemaRefs>
    <ds:schemaRef ds:uri="http://schemas.microsoft.com/office/2006/metadata/properties"/>
    <ds:schemaRef ds:uri="http://schemas.microsoft.com/office/infopath/2007/PartnerControls"/>
    <ds:schemaRef ds:uri="df2ec099-c405-4598-9271-398ec2b53080"/>
    <ds:schemaRef ds:uri="060415e0-5177-4e3b-9cf7-c2d08d690de0"/>
  </ds:schemaRefs>
</ds:datastoreItem>
</file>

<file path=customXml/itemProps4.xml><?xml version="1.0" encoding="utf-8"?>
<ds:datastoreItem xmlns:ds="http://schemas.openxmlformats.org/officeDocument/2006/customXml" ds:itemID="{7B5F7B33-D741-44E8-AB9B-C9E75E8741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11901</TotalTime>
  <Words>6638</Words>
  <Application>Microsoft Office PowerPoint</Application>
  <PresentationFormat>Widescreen</PresentationFormat>
  <Paragraphs>788</Paragraphs>
  <Slides>44</Slides>
  <Notes>35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44</vt:i4>
      </vt:variant>
    </vt:vector>
  </HeadingPairs>
  <TitlesOfParts>
    <vt:vector size="58" baseType="lpstr">
      <vt:lpstr>Arial</vt:lpstr>
      <vt:lpstr>Calibri</vt:lpstr>
      <vt:lpstr>Calibri Light</vt:lpstr>
      <vt:lpstr>Courier New</vt:lpstr>
      <vt:lpstr>nta</vt:lpstr>
      <vt:lpstr>Segoe UI</vt:lpstr>
      <vt:lpstr>System Font Regular</vt:lpstr>
      <vt:lpstr>Times New Roman</vt:lpstr>
      <vt:lpstr>Webdings</vt:lpstr>
      <vt:lpstr>DIT Design</vt:lpstr>
      <vt:lpstr>18_Default Design</vt:lpstr>
      <vt:lpstr>1_Office Theme</vt:lpstr>
      <vt:lpstr>2_Office Theme</vt:lpstr>
      <vt:lpstr>3_Office Theme</vt:lpstr>
      <vt:lpstr>EXPORT ACADEMY</vt:lpstr>
      <vt:lpstr>PowerPoint Presentation</vt:lpstr>
      <vt:lpstr>EXPORT SKILLS  WORKSHOP</vt:lpstr>
      <vt:lpstr>AGENDA</vt:lpstr>
      <vt:lpstr>What are export controls?</vt:lpstr>
      <vt:lpstr>Why have export controls?</vt:lpstr>
      <vt:lpstr>Export Control Regulations?</vt:lpstr>
      <vt:lpstr>Rules and regulations</vt:lpstr>
      <vt:lpstr>Who you need to know? Important government departments</vt:lpstr>
      <vt:lpstr>Who you need to know? Important government departments</vt:lpstr>
      <vt:lpstr>Do we need an export licence?</vt:lpstr>
      <vt:lpstr>Prohibitions and restrictions</vt:lpstr>
      <vt:lpstr>Prohibitions</vt:lpstr>
      <vt:lpstr>Military &amp; Dual-use Items</vt:lpstr>
      <vt:lpstr>Military Goods Software and Technology</vt:lpstr>
      <vt:lpstr>Military list classification list </vt:lpstr>
      <vt:lpstr>Dual-use Goods, Software &amp; Technology</vt:lpstr>
      <vt:lpstr>UK Dual Use List</vt:lpstr>
      <vt:lpstr>Export Control Number (ECN)</vt:lpstr>
      <vt:lpstr>Goods checker</vt:lpstr>
      <vt:lpstr>EXPORT LICENSING &amp; SPIRE SYSTEM</vt:lpstr>
      <vt:lpstr>Export license – Post Brexit</vt:lpstr>
      <vt:lpstr>Export licences – Post Brexit</vt:lpstr>
      <vt:lpstr>SPIRE is… Shared Primary Information Resource Environment</vt:lpstr>
      <vt:lpstr>Registering on SPIRE</vt:lpstr>
      <vt:lpstr>Individual licence applications</vt:lpstr>
      <vt:lpstr>Main types of licence applications made via SPIRE</vt:lpstr>
      <vt:lpstr>OGEL Checker</vt:lpstr>
      <vt:lpstr>Supporting documents</vt:lpstr>
      <vt:lpstr>Conditions &amp; Checks</vt:lpstr>
      <vt:lpstr>EMBARGOES AND SANCTIONS</vt:lpstr>
      <vt:lpstr>Embargoes and sanctions </vt:lpstr>
      <vt:lpstr>Embargoes and sanctions</vt:lpstr>
      <vt:lpstr>PowerPoint Presentation</vt:lpstr>
      <vt:lpstr>UK sanction regimes – Post Brexit</vt:lpstr>
      <vt:lpstr>Financial sanctions</vt:lpstr>
      <vt:lpstr>UK OFSI</vt:lpstr>
      <vt:lpstr>UK OFSI</vt:lpstr>
      <vt:lpstr>Denied Party Screening</vt:lpstr>
      <vt:lpstr>Case study: UK company groomed</vt:lpstr>
      <vt:lpstr>Due diligence</vt:lpstr>
      <vt:lpstr>Control yourself</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Export Skills Workshop Module 4  Pricing and Distribution</dc:title>
  <dc:creator>Tim Hiscock</dc:creator>
  <cp:lastModifiedBy>Paul Sparks</cp:lastModifiedBy>
  <cp:revision>243</cp:revision>
  <dcterms:created xsi:type="dcterms:W3CDTF">2020-09-09T14:50:55Z</dcterms:created>
  <dcterms:modified xsi:type="dcterms:W3CDTF">2022-02-23T22:54:45Z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80F30F11-2D88-4435-0048-355D1D767A29</vt:lpwstr>
  </property>
  <property fmtid="{D5CDD505-2E9C-101B-9397-08002B2CF9AE}" pid="3" name="ArticulatePath">
    <vt:lpwstr>Export ~Skills Workshop 4 - Pricing and Distribution</vt:lpwstr>
  </property>
  <property fmtid="{D5CDD505-2E9C-101B-9397-08002B2CF9AE}" pid="4" name="MSIP_Label_c1c05e37-788c-4c59-b50e-5c98323c0a70_Enabled">
    <vt:lpwstr>true</vt:lpwstr>
  </property>
  <property fmtid="{D5CDD505-2E9C-101B-9397-08002B2CF9AE}" pid="5" name="MSIP_Label_c1c05e37-788c-4c59-b50e-5c98323c0a70_SetDate">
    <vt:lpwstr>2020-11-03T08:39:07Z</vt:lpwstr>
  </property>
  <property fmtid="{D5CDD505-2E9C-101B-9397-08002B2CF9AE}" pid="6" name="MSIP_Label_c1c05e37-788c-4c59-b50e-5c98323c0a70_Method">
    <vt:lpwstr>Standard</vt:lpwstr>
  </property>
  <property fmtid="{D5CDD505-2E9C-101B-9397-08002B2CF9AE}" pid="7" name="MSIP_Label_c1c05e37-788c-4c59-b50e-5c98323c0a70_Name">
    <vt:lpwstr>OFFICIAL</vt:lpwstr>
  </property>
  <property fmtid="{D5CDD505-2E9C-101B-9397-08002B2CF9AE}" pid="8" name="MSIP_Label_c1c05e37-788c-4c59-b50e-5c98323c0a70_SiteId">
    <vt:lpwstr>8fa217ec-33aa-46fb-ad96-dfe68006bb86</vt:lpwstr>
  </property>
  <property fmtid="{D5CDD505-2E9C-101B-9397-08002B2CF9AE}" pid="9" name="MSIP_Label_c1c05e37-788c-4c59-b50e-5c98323c0a70_ActionId">
    <vt:lpwstr>039e3298-f86c-4be0-bd3e-0000a61d55a8</vt:lpwstr>
  </property>
  <property fmtid="{D5CDD505-2E9C-101B-9397-08002B2CF9AE}" pid="10" name="MSIP_Label_c1c05e37-788c-4c59-b50e-5c98323c0a70_ContentBits">
    <vt:lpwstr>0</vt:lpwstr>
  </property>
  <property fmtid="{D5CDD505-2E9C-101B-9397-08002B2CF9AE}" pid="11" name="ContentTypeId">
    <vt:lpwstr>0x0101004EC72E6A6B4D2443964F3C440A6A6E30</vt:lpwstr>
  </property>
  <property fmtid="{D5CDD505-2E9C-101B-9397-08002B2CF9AE}" pid="12" name="_dlc_DocIdItemGuid">
    <vt:lpwstr>89308de9-87d6-4183-be76-cc06e7c7b2fe</vt:lpwstr>
  </property>
</Properties>
</file>