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Montserrat" pitchFamily="2" charset="77"/>
      <p:regular r:id="rId20"/>
      <p:bold r:id="rId21"/>
      <p:italic r:id="rId22"/>
      <p:boldItalic r:id="rId23"/>
    </p:embeddedFont>
    <p:embeddedFont>
      <p:font typeface="Montserrat Bold" pitchFamily="2" charset="77"/>
      <p:regular r:id="rId24"/>
      <p:bold r:id="rId25"/>
    </p:embeddedFont>
    <p:embeddedFont>
      <p:font typeface="Montserrat Bold Italics" pitchFamily="2" charset="77"/>
      <p:regular r:id="rId26"/>
      <p:bold r:id="rId27"/>
      <p:italic r:id="rId28"/>
      <p:boldItalic r:id="rId29"/>
    </p:embeddedFont>
    <p:embeddedFont>
      <p:font typeface="Montserrat Italics" pitchFamily="2" charset="77"/>
      <p:regular r:id="rId30"/>
      <p:italic r:id="rId31"/>
    </p:embeddedFont>
    <p:embeddedFont>
      <p:font typeface="Playfair Display" pitchFamily="2" charset="77"/>
      <p:regular r:id="rId32"/>
      <p:bold r:id="rId33"/>
      <p:italic r:id="rId34"/>
      <p:boldItalic r:id="rId35"/>
    </p:embeddedFont>
    <p:embeddedFont>
      <p:font typeface="Playfair Display Bold" pitchFamily="2" charset="77"/>
      <p:regular r:id="rId36"/>
      <p:bold r:id="rId37"/>
    </p:embeddedFont>
    <p:embeddedFont>
      <p:font typeface="Playfair Display Bold Italics" pitchFamily="2" charset="77"/>
      <p:regular r:id="rId38"/>
      <p:bold r:id="rId39"/>
      <p:italic r:id="rId40"/>
      <p:boldItalic r:id="rId41"/>
    </p:embeddedFont>
    <p:embeddedFont>
      <p:font typeface="Playfair Display Italics" pitchFamily="2" charset="77"/>
      <p:regular r:id="rId42"/>
      <p: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64" autoAdjust="0"/>
  </p:normalViewPr>
  <p:slideViewPr>
    <p:cSldViewPr>
      <p:cViewPr varScale="1">
        <p:scale>
          <a:sx n="71" d="100"/>
          <a:sy n="71" d="100"/>
        </p:scale>
        <p:origin x="66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theme" Target="theme/theme1.xml"/><Relationship Id="rId20" Type="http://schemas.openxmlformats.org/officeDocument/2006/relationships/font" Target="fonts/font1.fntdata"/><Relationship Id="rId41" Type="http://schemas.openxmlformats.org/officeDocument/2006/relationships/font" Target="fonts/font2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46888" cy="10287000"/>
            <a:chOff x="0" y="0"/>
            <a:chExt cx="329184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184" cy="13716000"/>
            </a:xfrm>
            <a:custGeom>
              <a:avLst/>
              <a:gdLst/>
              <a:ahLst/>
              <a:cxnLst/>
              <a:rect l="l" t="t" r="r" b="b"/>
              <a:pathLst>
                <a:path w="329184" h="13716000">
                  <a:moveTo>
                    <a:pt x="0" y="0"/>
                  </a:moveTo>
                  <a:lnTo>
                    <a:pt x="329184" y="0"/>
                  </a:lnTo>
                  <a:lnTo>
                    <a:pt x="32918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1BA3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960120" y="3909060"/>
            <a:ext cx="16870680" cy="1920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 b="1">
                <a:solidFill>
                  <a:srgbClr val="ECDCC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What Happens Next?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28700" y="5349240"/>
            <a:ext cx="16459200" cy="960120"/>
            <a:chOff x="0" y="0"/>
            <a:chExt cx="21945600" cy="12801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945600" cy="1280160"/>
            </a:xfrm>
            <a:custGeom>
              <a:avLst/>
              <a:gdLst/>
              <a:ahLst/>
              <a:cxnLst/>
              <a:rect l="l" t="t" r="r" b="b"/>
              <a:pathLst>
                <a:path w="21945600" h="1280160">
                  <a:moveTo>
                    <a:pt x="0" y="0"/>
                  </a:moveTo>
                  <a:lnTo>
                    <a:pt x="21945600" y="0"/>
                  </a:lnTo>
                  <a:lnTo>
                    <a:pt x="21945600" y="1280160"/>
                  </a:lnTo>
                  <a:lnTo>
                    <a:pt x="0" y="12801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84029" b="-28402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1945600" cy="128016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960"/>
                </a:lnSpc>
              </a:pPr>
              <a:r>
                <a:rPr lang="en-US" sz="3300" i="1">
                  <a:solidFill>
                    <a:srgbClr val="E1BA3A"/>
                  </a:solidFill>
                  <a:latin typeface="Playfair Display Italics"/>
                  <a:ea typeface="Playfair Display Italics"/>
                  <a:cs typeface="Playfair Display Italics"/>
                  <a:sym typeface="Playfair Display Italics"/>
                </a:rPr>
                <a:t>How to stop losing the leads you've already earned.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60120" y="8366760"/>
            <a:ext cx="960120" cy="54864"/>
            <a:chOff x="0" y="0"/>
            <a:chExt cx="1280160" cy="7315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80160" cy="73152"/>
            </a:xfrm>
            <a:custGeom>
              <a:avLst/>
              <a:gdLst/>
              <a:ahLst/>
              <a:cxnLst/>
              <a:rect l="l" t="t" r="r" b="b"/>
              <a:pathLst>
                <a:path w="1280160" h="73152">
                  <a:moveTo>
                    <a:pt x="0" y="0"/>
                  </a:moveTo>
                  <a:lnTo>
                    <a:pt x="1280160" y="0"/>
                  </a:lnTo>
                  <a:lnTo>
                    <a:pt x="1280160" y="73152"/>
                  </a:lnTo>
                  <a:lnTo>
                    <a:pt x="0" y="73152"/>
                  </a:lnTo>
                  <a:close/>
                </a:path>
              </a:pathLst>
            </a:custGeom>
            <a:solidFill>
              <a:srgbClr val="E1BA3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60120" y="8572500"/>
            <a:ext cx="10972800" cy="685800"/>
            <a:chOff x="0" y="0"/>
            <a:chExt cx="14630400" cy="914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630400" cy="914400"/>
            </a:xfrm>
            <a:custGeom>
              <a:avLst/>
              <a:gdLst/>
              <a:ahLst/>
              <a:cxnLst/>
              <a:rect l="l" t="t" r="r" b="b"/>
              <a:pathLst>
                <a:path w="14630400" h="914400">
                  <a:moveTo>
                    <a:pt x="0" y="0"/>
                  </a:moveTo>
                  <a:lnTo>
                    <a:pt x="14630400" y="0"/>
                  </a:lnTo>
                  <a:lnTo>
                    <a:pt x="1463040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61760" b="-26176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14630400" cy="9144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960"/>
                </a:lnSpc>
              </a:pPr>
              <a:r>
                <a:rPr lang="en-US" sz="3300" b="1">
                  <a:solidFill>
                    <a:srgbClr val="ECDCCD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Allison Dore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60120" y="9299448"/>
            <a:ext cx="13716000" cy="480060"/>
            <a:chOff x="0" y="0"/>
            <a:chExt cx="18288000" cy="64008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288000" cy="640080"/>
            </a:xfrm>
            <a:custGeom>
              <a:avLst/>
              <a:gdLst/>
              <a:ahLst/>
              <a:cxnLst/>
              <a:rect l="l" t="t" r="r" b="b"/>
              <a:pathLst>
                <a:path w="18288000" h="640080">
                  <a:moveTo>
                    <a:pt x="0" y="0"/>
                  </a:moveTo>
                  <a:lnTo>
                    <a:pt x="18288000" y="0"/>
                  </a:lnTo>
                  <a:lnTo>
                    <a:pt x="18288000" y="640080"/>
                  </a:lnTo>
                  <a:lnTo>
                    <a:pt x="0" y="6400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06715" b="-50671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18288000" cy="6400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 spc="299">
                  <a:solidFill>
                    <a:srgbClr val="B5A59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Hello Friday Consulting  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14955496" y="420109"/>
            <a:ext cx="2875304" cy="2342409"/>
          </a:xfrm>
          <a:custGeom>
            <a:avLst/>
            <a:gdLst/>
            <a:ahLst/>
            <a:cxnLst/>
            <a:rect l="l" t="t" r="r" b="b"/>
            <a:pathLst>
              <a:path w="2875304" h="2342409">
                <a:moveTo>
                  <a:pt x="0" y="0"/>
                </a:moveTo>
                <a:lnTo>
                  <a:pt x="2875304" y="0"/>
                </a:lnTo>
                <a:lnTo>
                  <a:pt x="2875304" y="2342409"/>
                </a:lnTo>
                <a:lnTo>
                  <a:pt x="0" y="23424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74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67303" y="0"/>
            <a:ext cx="1920240" cy="960120"/>
            <a:chOff x="0" y="0"/>
            <a:chExt cx="2560320" cy="12801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60320" cy="1280160"/>
            </a:xfrm>
            <a:custGeom>
              <a:avLst/>
              <a:gdLst/>
              <a:ahLst/>
              <a:cxnLst/>
              <a:rect l="l" t="t" r="r" b="b"/>
              <a:pathLst>
                <a:path w="2560320" h="1280160">
                  <a:moveTo>
                    <a:pt x="0" y="0"/>
                  </a:moveTo>
                  <a:lnTo>
                    <a:pt x="2560320" y="0"/>
                  </a:lnTo>
                  <a:lnTo>
                    <a:pt x="2560320" y="1280160"/>
                  </a:lnTo>
                  <a:lnTo>
                    <a:pt x="0" y="1280160"/>
                  </a:lnTo>
                  <a:close/>
                </a:path>
              </a:pathLst>
            </a:custGeom>
            <a:solidFill>
              <a:srgbClr val="E1BA3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42543" y="2915747"/>
            <a:ext cx="16459200" cy="2814066"/>
            <a:chOff x="0" y="0"/>
            <a:chExt cx="21945600" cy="37520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945600" cy="3752088"/>
            </a:xfrm>
            <a:custGeom>
              <a:avLst/>
              <a:gdLst/>
              <a:ahLst/>
              <a:cxnLst/>
              <a:rect l="l" t="t" r="r" b="b"/>
              <a:pathLst>
                <a:path w="21945600" h="3752088">
                  <a:moveTo>
                    <a:pt x="0" y="0"/>
                  </a:moveTo>
                  <a:lnTo>
                    <a:pt x="21945600" y="0"/>
                  </a:lnTo>
                  <a:lnTo>
                    <a:pt x="21945600" y="3752088"/>
                  </a:lnTo>
                  <a:lnTo>
                    <a:pt x="0" y="375208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9847" b="-4808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21945600" cy="375208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6560"/>
                </a:lnSpc>
              </a:pPr>
              <a:r>
                <a:rPr lang="en-US" sz="13800" b="1">
                  <a:solidFill>
                    <a:srgbClr val="ECDCCD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Start Simple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4769693"/>
            <a:ext cx="17622462" cy="1920240"/>
            <a:chOff x="0" y="0"/>
            <a:chExt cx="23496616" cy="25603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496615" cy="2560320"/>
            </a:xfrm>
            <a:custGeom>
              <a:avLst/>
              <a:gdLst/>
              <a:ahLst/>
              <a:cxnLst/>
              <a:rect l="l" t="t" r="r" b="b"/>
              <a:pathLst>
                <a:path w="23496615" h="2560320">
                  <a:moveTo>
                    <a:pt x="0" y="0"/>
                  </a:moveTo>
                  <a:lnTo>
                    <a:pt x="23496615" y="0"/>
                  </a:lnTo>
                  <a:lnTo>
                    <a:pt x="23496615" y="2560320"/>
                  </a:lnTo>
                  <a:lnTo>
                    <a:pt x="0" y="25603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17014" r="6601" b="-11701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23496616" cy="255079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8881"/>
                </a:lnSpc>
              </a:pPr>
              <a:r>
                <a:rPr lang="en-US" sz="7401" b="1" i="1">
                  <a:solidFill>
                    <a:srgbClr val="E1BA3A"/>
                  </a:solidFill>
                  <a:latin typeface="Playfair Display Bold Italics"/>
                  <a:ea typeface="Playfair Display Bold Italics"/>
                  <a:cs typeface="Playfair Display Bold Italics"/>
                  <a:sym typeface="Playfair Display Bold Italics"/>
                </a:rPr>
                <a:t>Systems don’t have to be complicated.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403213" y="468554"/>
            <a:ext cx="2191624" cy="1785439"/>
          </a:xfrm>
          <a:custGeom>
            <a:avLst/>
            <a:gdLst/>
            <a:ahLst/>
            <a:cxnLst/>
            <a:rect l="l" t="t" r="r" b="b"/>
            <a:pathLst>
              <a:path w="2191624" h="1785439">
                <a:moveTo>
                  <a:pt x="0" y="0"/>
                </a:moveTo>
                <a:lnTo>
                  <a:pt x="2191624" y="0"/>
                </a:lnTo>
                <a:lnTo>
                  <a:pt x="2191624" y="1785439"/>
                </a:lnTo>
                <a:lnTo>
                  <a:pt x="0" y="1785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74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4795" y="316488"/>
            <a:ext cx="16459200" cy="1920240"/>
            <a:chOff x="0" y="0"/>
            <a:chExt cx="21945600" cy="25603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45600" cy="2560320"/>
            </a:xfrm>
            <a:custGeom>
              <a:avLst/>
              <a:gdLst/>
              <a:ahLst/>
              <a:cxnLst/>
              <a:rect l="l" t="t" r="r" b="b"/>
              <a:pathLst>
                <a:path w="21945600" h="2560320">
                  <a:moveTo>
                    <a:pt x="0" y="0"/>
                  </a:moveTo>
                  <a:lnTo>
                    <a:pt x="21945600" y="0"/>
                  </a:lnTo>
                  <a:lnTo>
                    <a:pt x="21945600" y="2560320"/>
                  </a:lnTo>
                  <a:lnTo>
                    <a:pt x="0" y="25603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17014" b="-11701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1945600" cy="25603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0800"/>
                </a:lnSpc>
              </a:pPr>
              <a:r>
                <a:rPr lang="en-US" sz="9000" b="1">
                  <a:solidFill>
                    <a:srgbClr val="ECDCCD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Mapping the Journey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6993995" y="9258300"/>
            <a:ext cx="1140135" cy="928828"/>
          </a:xfrm>
          <a:custGeom>
            <a:avLst/>
            <a:gdLst/>
            <a:ahLst/>
            <a:cxnLst/>
            <a:rect l="l" t="t" r="r" b="b"/>
            <a:pathLst>
              <a:path w="1140135" h="928828">
                <a:moveTo>
                  <a:pt x="0" y="0"/>
                </a:moveTo>
                <a:lnTo>
                  <a:pt x="1140135" y="0"/>
                </a:lnTo>
                <a:lnTo>
                  <a:pt x="1140135" y="928828"/>
                </a:lnTo>
                <a:lnTo>
                  <a:pt x="0" y="9288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7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39686" y="2609734"/>
            <a:ext cx="14449418" cy="7112980"/>
          </a:xfrm>
          <a:custGeom>
            <a:avLst/>
            <a:gdLst/>
            <a:ahLst/>
            <a:cxnLst/>
            <a:rect l="l" t="t" r="r" b="b"/>
            <a:pathLst>
              <a:path w="14449418" h="7112980">
                <a:moveTo>
                  <a:pt x="0" y="0"/>
                </a:moveTo>
                <a:lnTo>
                  <a:pt x="14449418" y="0"/>
                </a:lnTo>
                <a:lnTo>
                  <a:pt x="14449418" y="7112980"/>
                </a:lnTo>
                <a:lnTo>
                  <a:pt x="0" y="71129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030" b="-7030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4795" y="316488"/>
            <a:ext cx="16459200" cy="1920240"/>
            <a:chOff x="0" y="0"/>
            <a:chExt cx="21945600" cy="25603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45600" cy="2560320"/>
            </a:xfrm>
            <a:custGeom>
              <a:avLst/>
              <a:gdLst/>
              <a:ahLst/>
              <a:cxnLst/>
              <a:rect l="l" t="t" r="r" b="b"/>
              <a:pathLst>
                <a:path w="21945600" h="2560320">
                  <a:moveTo>
                    <a:pt x="0" y="0"/>
                  </a:moveTo>
                  <a:lnTo>
                    <a:pt x="21945600" y="0"/>
                  </a:lnTo>
                  <a:lnTo>
                    <a:pt x="21945600" y="2560320"/>
                  </a:lnTo>
                  <a:lnTo>
                    <a:pt x="0" y="25603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17014" b="-11701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1945600" cy="25603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0800"/>
                </a:lnSpc>
              </a:pPr>
              <a:r>
                <a:rPr lang="en-US" sz="9000" b="1">
                  <a:solidFill>
                    <a:srgbClr val="ECDCCD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A simple documented process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6993995" y="9258300"/>
            <a:ext cx="1140135" cy="928828"/>
          </a:xfrm>
          <a:custGeom>
            <a:avLst/>
            <a:gdLst/>
            <a:ahLst/>
            <a:cxnLst/>
            <a:rect l="l" t="t" r="r" b="b"/>
            <a:pathLst>
              <a:path w="1140135" h="928828">
                <a:moveTo>
                  <a:pt x="0" y="0"/>
                </a:moveTo>
                <a:lnTo>
                  <a:pt x="1140135" y="0"/>
                </a:lnTo>
                <a:lnTo>
                  <a:pt x="1140135" y="928828"/>
                </a:lnTo>
                <a:lnTo>
                  <a:pt x="0" y="9288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74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534795" y="1554285"/>
            <a:ext cx="16459200" cy="1920240"/>
            <a:chOff x="0" y="0"/>
            <a:chExt cx="21945600" cy="25603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45600" cy="2560320"/>
            </a:xfrm>
            <a:custGeom>
              <a:avLst/>
              <a:gdLst/>
              <a:ahLst/>
              <a:cxnLst/>
              <a:rect l="l" t="t" r="r" b="b"/>
              <a:pathLst>
                <a:path w="21945600" h="2560320">
                  <a:moveTo>
                    <a:pt x="0" y="0"/>
                  </a:moveTo>
                  <a:lnTo>
                    <a:pt x="21945600" y="0"/>
                  </a:lnTo>
                  <a:lnTo>
                    <a:pt x="21945600" y="2560320"/>
                  </a:lnTo>
                  <a:lnTo>
                    <a:pt x="0" y="25603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17014" b="-11701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21945600" cy="25603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120"/>
                </a:lnSpc>
              </a:pPr>
              <a:r>
                <a:rPr lang="en-US" sz="5100" b="1" i="1">
                  <a:solidFill>
                    <a:srgbClr val="E1BA3A"/>
                  </a:solidFill>
                  <a:latin typeface="Playfair Display Bold Italics"/>
                  <a:ea typeface="Playfair Display Bold Italics"/>
                  <a:cs typeface="Playfair Display Bold Italics"/>
                  <a:sym typeface="Playfair Display Bold Italics"/>
                </a:rPr>
                <a:t>can have a big impact ... 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2677195" y="3739965"/>
            <a:ext cx="12174400" cy="5689963"/>
          </a:xfrm>
          <a:custGeom>
            <a:avLst/>
            <a:gdLst/>
            <a:ahLst/>
            <a:cxnLst/>
            <a:rect l="l" t="t" r="r" b="b"/>
            <a:pathLst>
              <a:path w="12174400" h="5689963">
                <a:moveTo>
                  <a:pt x="0" y="0"/>
                </a:moveTo>
                <a:lnTo>
                  <a:pt x="12174400" y="0"/>
                </a:lnTo>
                <a:lnTo>
                  <a:pt x="12174400" y="5689964"/>
                </a:lnTo>
                <a:lnTo>
                  <a:pt x="0" y="56899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621" r="-2267" b="-42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4795" y="316488"/>
            <a:ext cx="16459200" cy="1920240"/>
            <a:chOff x="0" y="0"/>
            <a:chExt cx="21945600" cy="25603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45600" cy="2560320"/>
            </a:xfrm>
            <a:custGeom>
              <a:avLst/>
              <a:gdLst/>
              <a:ahLst/>
              <a:cxnLst/>
              <a:rect l="l" t="t" r="r" b="b"/>
              <a:pathLst>
                <a:path w="21945600" h="2560320">
                  <a:moveTo>
                    <a:pt x="0" y="0"/>
                  </a:moveTo>
                  <a:lnTo>
                    <a:pt x="21945600" y="0"/>
                  </a:lnTo>
                  <a:lnTo>
                    <a:pt x="21945600" y="2560320"/>
                  </a:lnTo>
                  <a:lnTo>
                    <a:pt x="0" y="25603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17014" b="-11701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1945600" cy="25603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8040"/>
                </a:lnSpc>
              </a:pPr>
              <a:r>
                <a:rPr lang="en-US" sz="6700" b="1">
                  <a:solidFill>
                    <a:srgbClr val="ECDCCD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What Intentional Growth Can Look Like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6993995" y="9258300"/>
            <a:ext cx="1140135" cy="928828"/>
          </a:xfrm>
          <a:custGeom>
            <a:avLst/>
            <a:gdLst/>
            <a:ahLst/>
            <a:cxnLst/>
            <a:rect l="l" t="t" r="r" b="b"/>
            <a:pathLst>
              <a:path w="1140135" h="928828">
                <a:moveTo>
                  <a:pt x="0" y="0"/>
                </a:moveTo>
                <a:lnTo>
                  <a:pt x="1140135" y="0"/>
                </a:lnTo>
                <a:lnTo>
                  <a:pt x="1140135" y="928828"/>
                </a:lnTo>
                <a:lnTo>
                  <a:pt x="0" y="9288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7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218666" y="2236728"/>
            <a:ext cx="13850667" cy="7679477"/>
          </a:xfrm>
          <a:custGeom>
            <a:avLst/>
            <a:gdLst/>
            <a:ahLst/>
            <a:cxnLst/>
            <a:rect l="l" t="t" r="r" b="b"/>
            <a:pathLst>
              <a:path w="13850667" h="7679477">
                <a:moveTo>
                  <a:pt x="0" y="0"/>
                </a:moveTo>
                <a:lnTo>
                  <a:pt x="13850668" y="0"/>
                </a:lnTo>
                <a:lnTo>
                  <a:pt x="13850668" y="7679477"/>
                </a:lnTo>
                <a:lnTo>
                  <a:pt x="0" y="76794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866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0120" y="3291840"/>
            <a:ext cx="16459200" cy="2743200"/>
            <a:chOff x="0" y="0"/>
            <a:chExt cx="21945600" cy="3657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45600" cy="3657600"/>
            </a:xfrm>
            <a:custGeom>
              <a:avLst/>
              <a:gdLst/>
              <a:ahLst/>
              <a:cxnLst/>
              <a:rect l="l" t="t" r="r" b="b"/>
              <a:pathLst>
                <a:path w="21945600" h="3657600">
                  <a:moveTo>
                    <a:pt x="0" y="0"/>
                  </a:moveTo>
                  <a:lnTo>
                    <a:pt x="21945600" y="0"/>
                  </a:lnTo>
                  <a:lnTo>
                    <a:pt x="21945600" y="3657600"/>
                  </a:lnTo>
                  <a:lnTo>
                    <a:pt x="0" y="3657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66910" b="-6691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1945600" cy="3657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9839"/>
                </a:lnSpc>
              </a:pPr>
              <a:r>
                <a:rPr lang="en-US" sz="8199" b="1">
                  <a:solidFill>
                    <a:srgbClr val="0C2C33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Every touchpoint tells a story.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5536879"/>
            <a:ext cx="1645920" cy="82296"/>
            <a:chOff x="0" y="0"/>
            <a:chExt cx="2194560" cy="1097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94560" cy="109728"/>
            </a:xfrm>
            <a:custGeom>
              <a:avLst/>
              <a:gdLst/>
              <a:ahLst/>
              <a:cxnLst/>
              <a:rect l="l" t="t" r="r" b="b"/>
              <a:pathLst>
                <a:path w="2194560" h="109728">
                  <a:moveTo>
                    <a:pt x="0" y="0"/>
                  </a:moveTo>
                  <a:lnTo>
                    <a:pt x="2194560" y="0"/>
                  </a:lnTo>
                  <a:lnTo>
                    <a:pt x="2194560" y="109728"/>
                  </a:lnTo>
                  <a:lnTo>
                    <a:pt x="0" y="109728"/>
                  </a:lnTo>
                  <a:close/>
                </a:path>
              </a:pathLst>
            </a:custGeom>
            <a:solidFill>
              <a:srgbClr val="E1BA3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60120" y="5578027"/>
            <a:ext cx="16459200" cy="1920240"/>
            <a:chOff x="0" y="0"/>
            <a:chExt cx="21945600" cy="25603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945600" cy="2560320"/>
            </a:xfrm>
            <a:custGeom>
              <a:avLst/>
              <a:gdLst/>
              <a:ahLst/>
              <a:cxnLst/>
              <a:rect l="l" t="t" r="r" b="b"/>
              <a:pathLst>
                <a:path w="21945600" h="2560320">
                  <a:moveTo>
                    <a:pt x="0" y="0"/>
                  </a:moveTo>
                  <a:lnTo>
                    <a:pt x="21945600" y="0"/>
                  </a:lnTo>
                  <a:lnTo>
                    <a:pt x="21945600" y="2560320"/>
                  </a:lnTo>
                  <a:lnTo>
                    <a:pt x="0" y="25603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17014" b="-11701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21945600" cy="25603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120"/>
                </a:lnSpc>
              </a:pPr>
              <a:r>
                <a:rPr lang="en-US" sz="5100" b="1" i="1">
                  <a:solidFill>
                    <a:srgbClr val="E1BA3A"/>
                  </a:solidFill>
                  <a:latin typeface="Playfair Display Bold Italics"/>
                  <a:ea typeface="Playfair Display Bold Italics"/>
                  <a:cs typeface="Playfair Display Bold Italics"/>
                  <a:sym typeface="Playfair Display Bold Italics"/>
                </a:rPr>
                <a:t>Are they all telling the same one?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043684" y="7708362"/>
            <a:ext cx="301752" cy="301752"/>
            <a:chOff x="0" y="0"/>
            <a:chExt cx="402336" cy="40233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2336" cy="402336"/>
            </a:xfrm>
            <a:custGeom>
              <a:avLst/>
              <a:gdLst/>
              <a:ahLst/>
              <a:cxnLst/>
              <a:rect l="l" t="t" r="r" b="b"/>
              <a:pathLst>
                <a:path w="402336" h="402336">
                  <a:moveTo>
                    <a:pt x="0" y="201168"/>
                  </a:moveTo>
                  <a:cubicBezTo>
                    <a:pt x="0" y="90043"/>
                    <a:pt x="90043" y="0"/>
                    <a:pt x="201168" y="0"/>
                  </a:cubicBezTo>
                  <a:cubicBezTo>
                    <a:pt x="312293" y="0"/>
                    <a:pt x="402336" y="90043"/>
                    <a:pt x="402336" y="201168"/>
                  </a:cubicBezTo>
                  <a:cubicBezTo>
                    <a:pt x="402336" y="312293"/>
                    <a:pt x="312293" y="402336"/>
                    <a:pt x="201168" y="402336"/>
                  </a:cubicBezTo>
                  <a:cubicBezTo>
                    <a:pt x="90043" y="402336"/>
                    <a:pt x="0" y="312293"/>
                    <a:pt x="0" y="201168"/>
                  </a:cubicBezTo>
                  <a:close/>
                </a:path>
              </a:pathLst>
            </a:custGeom>
            <a:solidFill>
              <a:srgbClr val="E1BA3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326386" y="7840188"/>
            <a:ext cx="3028188" cy="38100"/>
            <a:chOff x="0" y="0"/>
            <a:chExt cx="4037584" cy="50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037584" cy="50800"/>
            </a:xfrm>
            <a:custGeom>
              <a:avLst/>
              <a:gdLst/>
              <a:ahLst/>
              <a:cxnLst/>
              <a:rect l="l" t="t" r="r" b="b"/>
              <a:pathLst>
                <a:path w="4037584" h="50800">
                  <a:moveTo>
                    <a:pt x="0" y="0"/>
                  </a:moveTo>
                  <a:lnTo>
                    <a:pt x="4037584" y="50800"/>
                  </a:lnTo>
                </a:path>
              </a:pathLst>
            </a:custGeom>
            <a:blipFill>
              <a:blip r:embed="rId2">
                <a:alphaModFix amt="0"/>
              </a:blip>
              <a:stretch>
                <a:fillRect t="-1498670" b="-1498670"/>
              </a:stretch>
            </a:blipFill>
            <a:ln w="38100" cap="sq">
              <a:solidFill>
                <a:srgbClr val="D9C5B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60120" y="8147274"/>
            <a:ext cx="2468880" cy="411480"/>
            <a:chOff x="0" y="0"/>
            <a:chExt cx="3291840" cy="5486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1840" cy="548640"/>
            </a:xfrm>
            <a:custGeom>
              <a:avLst/>
              <a:gdLst/>
              <a:ahLst/>
              <a:cxnLst/>
              <a:rect l="l" t="t" r="r" b="b"/>
              <a:pathLst>
                <a:path w="3291840" h="548640">
                  <a:moveTo>
                    <a:pt x="0" y="0"/>
                  </a:moveTo>
                  <a:lnTo>
                    <a:pt x="3291840" y="0"/>
                  </a:lnTo>
                  <a:lnTo>
                    <a:pt x="329184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66910" b="-6691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3291840" cy="5581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b="1" spc="300">
                  <a:solidFill>
                    <a:srgbClr val="5A727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Social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335524" y="7708362"/>
            <a:ext cx="301752" cy="301752"/>
            <a:chOff x="0" y="0"/>
            <a:chExt cx="402336" cy="40233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02336" cy="402336"/>
            </a:xfrm>
            <a:custGeom>
              <a:avLst/>
              <a:gdLst/>
              <a:ahLst/>
              <a:cxnLst/>
              <a:rect l="l" t="t" r="r" b="b"/>
              <a:pathLst>
                <a:path w="402336" h="402336">
                  <a:moveTo>
                    <a:pt x="0" y="201168"/>
                  </a:moveTo>
                  <a:cubicBezTo>
                    <a:pt x="0" y="90043"/>
                    <a:pt x="90043" y="0"/>
                    <a:pt x="201168" y="0"/>
                  </a:cubicBezTo>
                  <a:cubicBezTo>
                    <a:pt x="312293" y="0"/>
                    <a:pt x="402336" y="90043"/>
                    <a:pt x="402336" y="201168"/>
                  </a:cubicBezTo>
                  <a:cubicBezTo>
                    <a:pt x="402336" y="312293"/>
                    <a:pt x="312293" y="402336"/>
                    <a:pt x="201168" y="402336"/>
                  </a:cubicBezTo>
                  <a:cubicBezTo>
                    <a:pt x="90043" y="402336"/>
                    <a:pt x="0" y="312293"/>
                    <a:pt x="0" y="201168"/>
                  </a:cubicBezTo>
                  <a:close/>
                </a:path>
              </a:pathLst>
            </a:custGeom>
            <a:solidFill>
              <a:srgbClr val="E1BA3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618226" y="7840188"/>
            <a:ext cx="3028188" cy="38100"/>
            <a:chOff x="0" y="0"/>
            <a:chExt cx="4037584" cy="50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037584" cy="50800"/>
            </a:xfrm>
            <a:custGeom>
              <a:avLst/>
              <a:gdLst/>
              <a:ahLst/>
              <a:cxnLst/>
              <a:rect l="l" t="t" r="r" b="b"/>
              <a:pathLst>
                <a:path w="4037584" h="50800">
                  <a:moveTo>
                    <a:pt x="0" y="0"/>
                  </a:moveTo>
                  <a:lnTo>
                    <a:pt x="4037584" y="50800"/>
                  </a:lnTo>
                </a:path>
              </a:pathLst>
            </a:custGeom>
            <a:blipFill>
              <a:blip r:embed="rId2">
                <a:alphaModFix amt="0"/>
              </a:blip>
              <a:stretch>
                <a:fillRect t="-1498670" b="-1498670"/>
              </a:stretch>
            </a:blipFill>
            <a:ln w="38100" cap="sq">
              <a:solidFill>
                <a:srgbClr val="D9C5B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251960" y="8147274"/>
            <a:ext cx="2468880" cy="411480"/>
            <a:chOff x="0" y="0"/>
            <a:chExt cx="3291840" cy="54864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291840" cy="548640"/>
            </a:xfrm>
            <a:custGeom>
              <a:avLst/>
              <a:gdLst/>
              <a:ahLst/>
              <a:cxnLst/>
              <a:rect l="l" t="t" r="r" b="b"/>
              <a:pathLst>
                <a:path w="3291840" h="548640">
                  <a:moveTo>
                    <a:pt x="0" y="0"/>
                  </a:moveTo>
                  <a:lnTo>
                    <a:pt x="3291840" y="0"/>
                  </a:lnTo>
                  <a:lnTo>
                    <a:pt x="329184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66910" b="-6691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3291840" cy="5581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b="1" spc="300">
                  <a:solidFill>
                    <a:srgbClr val="5A727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Event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627364" y="7708362"/>
            <a:ext cx="301752" cy="301752"/>
            <a:chOff x="0" y="0"/>
            <a:chExt cx="402336" cy="40233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02336" cy="402336"/>
            </a:xfrm>
            <a:custGeom>
              <a:avLst/>
              <a:gdLst/>
              <a:ahLst/>
              <a:cxnLst/>
              <a:rect l="l" t="t" r="r" b="b"/>
              <a:pathLst>
                <a:path w="402336" h="402336">
                  <a:moveTo>
                    <a:pt x="0" y="201168"/>
                  </a:moveTo>
                  <a:cubicBezTo>
                    <a:pt x="0" y="90043"/>
                    <a:pt x="90043" y="0"/>
                    <a:pt x="201168" y="0"/>
                  </a:cubicBezTo>
                  <a:cubicBezTo>
                    <a:pt x="312293" y="0"/>
                    <a:pt x="402336" y="90043"/>
                    <a:pt x="402336" y="201168"/>
                  </a:cubicBezTo>
                  <a:cubicBezTo>
                    <a:pt x="402336" y="312293"/>
                    <a:pt x="312293" y="402336"/>
                    <a:pt x="201168" y="402336"/>
                  </a:cubicBezTo>
                  <a:cubicBezTo>
                    <a:pt x="90043" y="402336"/>
                    <a:pt x="0" y="312293"/>
                    <a:pt x="0" y="201168"/>
                  </a:cubicBezTo>
                  <a:close/>
                </a:path>
              </a:pathLst>
            </a:custGeom>
            <a:solidFill>
              <a:srgbClr val="E1BA3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910066" y="7840188"/>
            <a:ext cx="3028188" cy="38100"/>
            <a:chOff x="0" y="0"/>
            <a:chExt cx="4037584" cy="50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037584" cy="50800"/>
            </a:xfrm>
            <a:custGeom>
              <a:avLst/>
              <a:gdLst/>
              <a:ahLst/>
              <a:cxnLst/>
              <a:rect l="l" t="t" r="r" b="b"/>
              <a:pathLst>
                <a:path w="4037584" h="50800">
                  <a:moveTo>
                    <a:pt x="0" y="0"/>
                  </a:moveTo>
                  <a:lnTo>
                    <a:pt x="4037584" y="50800"/>
                  </a:lnTo>
                </a:path>
              </a:pathLst>
            </a:custGeom>
            <a:blipFill>
              <a:blip r:embed="rId2">
                <a:alphaModFix amt="0"/>
              </a:blip>
              <a:stretch>
                <a:fillRect t="-1498670" b="-1498670"/>
              </a:stretch>
            </a:blipFill>
            <a:ln w="38100" cap="sq">
              <a:solidFill>
                <a:srgbClr val="D9C5B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543800" y="8147274"/>
            <a:ext cx="2468880" cy="411480"/>
            <a:chOff x="0" y="0"/>
            <a:chExt cx="3291840" cy="54864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291840" cy="548640"/>
            </a:xfrm>
            <a:custGeom>
              <a:avLst/>
              <a:gdLst/>
              <a:ahLst/>
              <a:cxnLst/>
              <a:rect l="l" t="t" r="r" b="b"/>
              <a:pathLst>
                <a:path w="3291840" h="548640">
                  <a:moveTo>
                    <a:pt x="0" y="0"/>
                  </a:moveTo>
                  <a:lnTo>
                    <a:pt x="3291840" y="0"/>
                  </a:lnTo>
                  <a:lnTo>
                    <a:pt x="329184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66910" b="-6691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9525"/>
              <a:ext cx="3291840" cy="5581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b="1" spc="300">
                  <a:solidFill>
                    <a:srgbClr val="5A727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Quote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1919204" y="7708362"/>
            <a:ext cx="301752" cy="301752"/>
            <a:chOff x="0" y="0"/>
            <a:chExt cx="402336" cy="40233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402336" cy="402336"/>
            </a:xfrm>
            <a:custGeom>
              <a:avLst/>
              <a:gdLst/>
              <a:ahLst/>
              <a:cxnLst/>
              <a:rect l="l" t="t" r="r" b="b"/>
              <a:pathLst>
                <a:path w="402336" h="402336">
                  <a:moveTo>
                    <a:pt x="0" y="201168"/>
                  </a:moveTo>
                  <a:cubicBezTo>
                    <a:pt x="0" y="90043"/>
                    <a:pt x="90043" y="0"/>
                    <a:pt x="201168" y="0"/>
                  </a:cubicBezTo>
                  <a:cubicBezTo>
                    <a:pt x="312293" y="0"/>
                    <a:pt x="402336" y="90043"/>
                    <a:pt x="402336" y="201168"/>
                  </a:cubicBezTo>
                  <a:cubicBezTo>
                    <a:pt x="402336" y="312293"/>
                    <a:pt x="312293" y="402336"/>
                    <a:pt x="201168" y="402336"/>
                  </a:cubicBezTo>
                  <a:cubicBezTo>
                    <a:pt x="90043" y="402336"/>
                    <a:pt x="0" y="312293"/>
                    <a:pt x="0" y="201168"/>
                  </a:cubicBezTo>
                  <a:close/>
                </a:path>
              </a:pathLst>
            </a:custGeom>
            <a:solidFill>
              <a:srgbClr val="E1BA3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2201906" y="7840188"/>
            <a:ext cx="3028188" cy="38100"/>
            <a:chOff x="0" y="0"/>
            <a:chExt cx="4037584" cy="50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4037584" cy="50800"/>
            </a:xfrm>
            <a:custGeom>
              <a:avLst/>
              <a:gdLst/>
              <a:ahLst/>
              <a:cxnLst/>
              <a:rect l="l" t="t" r="r" b="b"/>
              <a:pathLst>
                <a:path w="4037584" h="50800">
                  <a:moveTo>
                    <a:pt x="0" y="0"/>
                  </a:moveTo>
                  <a:lnTo>
                    <a:pt x="4037584" y="50800"/>
                  </a:lnTo>
                </a:path>
              </a:pathLst>
            </a:custGeom>
            <a:blipFill>
              <a:blip r:embed="rId2">
                <a:alphaModFix amt="0"/>
              </a:blip>
              <a:stretch>
                <a:fillRect t="-1498670" b="-1498670"/>
              </a:stretch>
            </a:blipFill>
            <a:ln w="38100" cap="sq">
              <a:solidFill>
                <a:srgbClr val="D9C5B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0835640" y="8147274"/>
            <a:ext cx="2468880" cy="411480"/>
            <a:chOff x="0" y="0"/>
            <a:chExt cx="3291840" cy="54864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291840" cy="548640"/>
            </a:xfrm>
            <a:custGeom>
              <a:avLst/>
              <a:gdLst/>
              <a:ahLst/>
              <a:cxnLst/>
              <a:rect l="l" t="t" r="r" b="b"/>
              <a:pathLst>
                <a:path w="3291840" h="548640">
                  <a:moveTo>
                    <a:pt x="0" y="0"/>
                  </a:moveTo>
                  <a:lnTo>
                    <a:pt x="3291840" y="0"/>
                  </a:lnTo>
                  <a:lnTo>
                    <a:pt x="329184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66910" b="-6691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9525"/>
              <a:ext cx="3291840" cy="5581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b="1" spc="300">
                  <a:solidFill>
                    <a:srgbClr val="5A727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Onboard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5211044" y="7708362"/>
            <a:ext cx="301752" cy="301752"/>
            <a:chOff x="0" y="0"/>
            <a:chExt cx="402336" cy="402336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402336" cy="402336"/>
            </a:xfrm>
            <a:custGeom>
              <a:avLst/>
              <a:gdLst/>
              <a:ahLst/>
              <a:cxnLst/>
              <a:rect l="l" t="t" r="r" b="b"/>
              <a:pathLst>
                <a:path w="402336" h="402336">
                  <a:moveTo>
                    <a:pt x="0" y="201168"/>
                  </a:moveTo>
                  <a:cubicBezTo>
                    <a:pt x="0" y="90043"/>
                    <a:pt x="90043" y="0"/>
                    <a:pt x="201168" y="0"/>
                  </a:cubicBezTo>
                  <a:cubicBezTo>
                    <a:pt x="312293" y="0"/>
                    <a:pt x="402336" y="90043"/>
                    <a:pt x="402336" y="201168"/>
                  </a:cubicBezTo>
                  <a:cubicBezTo>
                    <a:pt x="402336" y="312293"/>
                    <a:pt x="312293" y="402336"/>
                    <a:pt x="201168" y="402336"/>
                  </a:cubicBezTo>
                  <a:cubicBezTo>
                    <a:pt x="90043" y="402336"/>
                    <a:pt x="0" y="312293"/>
                    <a:pt x="0" y="201168"/>
                  </a:cubicBezTo>
                  <a:close/>
                </a:path>
              </a:pathLst>
            </a:custGeom>
            <a:solidFill>
              <a:srgbClr val="0C2C3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4127480" y="8147274"/>
            <a:ext cx="2468880" cy="411480"/>
            <a:chOff x="0" y="0"/>
            <a:chExt cx="3291840" cy="54864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3291840" cy="548640"/>
            </a:xfrm>
            <a:custGeom>
              <a:avLst/>
              <a:gdLst/>
              <a:ahLst/>
              <a:cxnLst/>
              <a:rect l="l" t="t" r="r" b="b"/>
              <a:pathLst>
                <a:path w="3291840" h="548640">
                  <a:moveTo>
                    <a:pt x="0" y="0"/>
                  </a:moveTo>
                  <a:lnTo>
                    <a:pt x="3291840" y="0"/>
                  </a:lnTo>
                  <a:lnTo>
                    <a:pt x="329184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66910" b="-6691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9525"/>
              <a:ext cx="3291840" cy="5581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b="1" spc="300">
                  <a:solidFill>
                    <a:srgbClr val="5A727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Follow-up</a:t>
              </a:r>
            </a:p>
          </p:txBody>
        </p:sp>
      </p:grpSp>
      <p:sp>
        <p:nvSpPr>
          <p:cNvPr id="46" name="Freeform 46"/>
          <p:cNvSpPr/>
          <p:nvPr/>
        </p:nvSpPr>
        <p:spPr>
          <a:xfrm>
            <a:off x="496520" y="479510"/>
            <a:ext cx="2277941" cy="1829723"/>
          </a:xfrm>
          <a:custGeom>
            <a:avLst/>
            <a:gdLst/>
            <a:ahLst/>
            <a:cxnLst/>
            <a:rect l="l" t="t" r="r" b="b"/>
            <a:pathLst>
              <a:path w="2277941" h="1829723">
                <a:moveTo>
                  <a:pt x="0" y="0"/>
                </a:moveTo>
                <a:lnTo>
                  <a:pt x="2277941" y="0"/>
                </a:lnTo>
                <a:lnTo>
                  <a:pt x="2277941" y="1829724"/>
                </a:lnTo>
                <a:lnTo>
                  <a:pt x="0" y="18297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4496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67303" y="0"/>
            <a:ext cx="1920240" cy="960120"/>
            <a:chOff x="0" y="0"/>
            <a:chExt cx="2560320" cy="12801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60320" cy="1280160"/>
            </a:xfrm>
            <a:custGeom>
              <a:avLst/>
              <a:gdLst/>
              <a:ahLst/>
              <a:cxnLst/>
              <a:rect l="l" t="t" r="r" b="b"/>
              <a:pathLst>
                <a:path w="2560320" h="1280160">
                  <a:moveTo>
                    <a:pt x="0" y="0"/>
                  </a:moveTo>
                  <a:lnTo>
                    <a:pt x="2560320" y="0"/>
                  </a:lnTo>
                  <a:lnTo>
                    <a:pt x="2560320" y="1280160"/>
                  </a:lnTo>
                  <a:lnTo>
                    <a:pt x="0" y="1280160"/>
                  </a:lnTo>
                  <a:close/>
                </a:path>
              </a:pathLst>
            </a:custGeom>
            <a:solidFill>
              <a:srgbClr val="E1BA3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745709" y="3068306"/>
            <a:ext cx="16459200" cy="2814066"/>
            <a:chOff x="0" y="0"/>
            <a:chExt cx="21945600" cy="37520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945600" cy="3752088"/>
            </a:xfrm>
            <a:custGeom>
              <a:avLst/>
              <a:gdLst/>
              <a:ahLst/>
              <a:cxnLst/>
              <a:rect l="l" t="t" r="r" b="b"/>
              <a:pathLst>
                <a:path w="21945600" h="3752088">
                  <a:moveTo>
                    <a:pt x="0" y="0"/>
                  </a:moveTo>
                  <a:lnTo>
                    <a:pt x="21945600" y="0"/>
                  </a:lnTo>
                  <a:lnTo>
                    <a:pt x="21945600" y="3752088"/>
                  </a:lnTo>
                  <a:lnTo>
                    <a:pt x="0" y="375208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9847" b="-4808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21945600" cy="375208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6560"/>
                </a:lnSpc>
              </a:pPr>
              <a:r>
                <a:rPr lang="en-US" sz="13800" b="1">
                  <a:solidFill>
                    <a:srgbClr val="ECDCCD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Consistency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745709" y="5050546"/>
            <a:ext cx="16459200" cy="1920240"/>
            <a:chOff x="0" y="0"/>
            <a:chExt cx="21945600" cy="25603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945600" cy="2560320"/>
            </a:xfrm>
            <a:custGeom>
              <a:avLst/>
              <a:gdLst/>
              <a:ahLst/>
              <a:cxnLst/>
              <a:rect l="l" t="t" r="r" b="b"/>
              <a:pathLst>
                <a:path w="21945600" h="2560320">
                  <a:moveTo>
                    <a:pt x="0" y="0"/>
                  </a:moveTo>
                  <a:lnTo>
                    <a:pt x="21945600" y="0"/>
                  </a:lnTo>
                  <a:lnTo>
                    <a:pt x="21945600" y="2560320"/>
                  </a:lnTo>
                  <a:lnTo>
                    <a:pt x="0" y="25603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17014" b="-11701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21945600" cy="25603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6560"/>
                </a:lnSpc>
              </a:pPr>
              <a:r>
                <a:rPr lang="en-US" sz="13800" b="1" i="1">
                  <a:solidFill>
                    <a:srgbClr val="E1BA3A"/>
                  </a:solidFill>
                  <a:latin typeface="Playfair Display Bold Italics"/>
                  <a:ea typeface="Playfair Display Bold Italics"/>
                  <a:cs typeface="Playfair Display Bold Italics"/>
                  <a:sym typeface="Playfair Display Bold Italics"/>
                </a:rPr>
                <a:t>compounds.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403213" y="468554"/>
            <a:ext cx="2191624" cy="1785439"/>
          </a:xfrm>
          <a:custGeom>
            <a:avLst/>
            <a:gdLst/>
            <a:ahLst/>
            <a:cxnLst/>
            <a:rect l="l" t="t" r="r" b="b"/>
            <a:pathLst>
              <a:path w="2191624" h="1785439">
                <a:moveTo>
                  <a:pt x="0" y="0"/>
                </a:moveTo>
                <a:lnTo>
                  <a:pt x="2191624" y="0"/>
                </a:lnTo>
                <a:lnTo>
                  <a:pt x="2191624" y="1785439"/>
                </a:lnTo>
                <a:lnTo>
                  <a:pt x="0" y="1785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74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" y="2029689"/>
            <a:ext cx="16459200" cy="1645920"/>
            <a:chOff x="0" y="0"/>
            <a:chExt cx="21945600" cy="21945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45600" cy="2194560"/>
            </a:xfrm>
            <a:custGeom>
              <a:avLst/>
              <a:gdLst/>
              <a:ahLst/>
              <a:cxnLst/>
              <a:rect l="l" t="t" r="r" b="b"/>
              <a:pathLst>
                <a:path w="21945600" h="2194560">
                  <a:moveTo>
                    <a:pt x="0" y="0"/>
                  </a:moveTo>
                  <a:lnTo>
                    <a:pt x="21945600" y="0"/>
                  </a:lnTo>
                  <a:lnTo>
                    <a:pt x="21945600" y="2194560"/>
                  </a:lnTo>
                  <a:lnTo>
                    <a:pt x="0" y="21945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44850" b="-14485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1945600" cy="219456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8640"/>
                </a:lnSpc>
              </a:pPr>
              <a:r>
                <a:rPr lang="en-US" sz="7200" b="1">
                  <a:solidFill>
                    <a:srgbClr val="0C2C33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One simple thing to try this week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40978" y="3369767"/>
            <a:ext cx="1645920" cy="1893955"/>
            <a:chOff x="0" y="0"/>
            <a:chExt cx="2194560" cy="25252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94560" cy="2525273"/>
            </a:xfrm>
            <a:custGeom>
              <a:avLst/>
              <a:gdLst/>
              <a:ahLst/>
              <a:cxnLst/>
              <a:rect l="l" t="t" r="r" b="b"/>
              <a:pathLst>
                <a:path w="2194560" h="2525273">
                  <a:moveTo>
                    <a:pt x="0" y="0"/>
                  </a:moveTo>
                  <a:lnTo>
                    <a:pt x="2194560" y="0"/>
                  </a:lnTo>
                  <a:lnTo>
                    <a:pt x="2194560" y="2525273"/>
                  </a:lnTo>
                  <a:lnTo>
                    <a:pt x="0" y="2525273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51573" r="-51573" b="3120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194560" cy="252527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1160"/>
                </a:lnSpc>
              </a:pPr>
              <a:r>
                <a:rPr lang="en-US" sz="9300" b="1">
                  <a:solidFill>
                    <a:srgbClr val="E1BA3A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1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560320" y="3744189"/>
            <a:ext cx="15087600" cy="1234440"/>
            <a:chOff x="0" y="0"/>
            <a:chExt cx="20116800" cy="16459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116800" cy="1645920"/>
            </a:xfrm>
            <a:custGeom>
              <a:avLst/>
              <a:gdLst/>
              <a:ahLst/>
              <a:cxnLst/>
              <a:rect l="l" t="t" r="r" b="b"/>
              <a:pathLst>
                <a:path w="20116800" h="1645920">
                  <a:moveTo>
                    <a:pt x="0" y="0"/>
                  </a:moveTo>
                  <a:lnTo>
                    <a:pt x="20116800" y="0"/>
                  </a:lnTo>
                  <a:lnTo>
                    <a:pt x="20116800" y="1645920"/>
                  </a:lnTo>
                  <a:lnTo>
                    <a:pt x="0" y="16459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88150" b="-18815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20116800" cy="16459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960"/>
                </a:lnSpc>
              </a:pPr>
              <a:r>
                <a:rPr lang="en-US" sz="3300" b="1">
                  <a:solidFill>
                    <a:srgbClr val="0C2C33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Pick one way leads enter your business.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40978" y="4809947"/>
            <a:ext cx="1645920" cy="1893955"/>
            <a:chOff x="0" y="0"/>
            <a:chExt cx="2194560" cy="252527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94560" cy="2525273"/>
            </a:xfrm>
            <a:custGeom>
              <a:avLst/>
              <a:gdLst/>
              <a:ahLst/>
              <a:cxnLst/>
              <a:rect l="l" t="t" r="r" b="b"/>
              <a:pathLst>
                <a:path w="2194560" h="2525273">
                  <a:moveTo>
                    <a:pt x="0" y="0"/>
                  </a:moveTo>
                  <a:lnTo>
                    <a:pt x="2194560" y="0"/>
                  </a:lnTo>
                  <a:lnTo>
                    <a:pt x="2194560" y="2525273"/>
                  </a:lnTo>
                  <a:lnTo>
                    <a:pt x="0" y="2525273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51573" r="-51573" b="3120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2194560" cy="252527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1160"/>
                </a:lnSpc>
              </a:pPr>
              <a:r>
                <a:rPr lang="en-US" sz="9300" b="1">
                  <a:solidFill>
                    <a:srgbClr val="E1BA3A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2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560320" y="5184369"/>
            <a:ext cx="15087600" cy="1234440"/>
            <a:chOff x="0" y="0"/>
            <a:chExt cx="20116800" cy="16459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116800" cy="1645920"/>
            </a:xfrm>
            <a:custGeom>
              <a:avLst/>
              <a:gdLst/>
              <a:ahLst/>
              <a:cxnLst/>
              <a:rect l="l" t="t" r="r" b="b"/>
              <a:pathLst>
                <a:path w="20116800" h="1645920">
                  <a:moveTo>
                    <a:pt x="0" y="0"/>
                  </a:moveTo>
                  <a:lnTo>
                    <a:pt x="20116800" y="0"/>
                  </a:lnTo>
                  <a:lnTo>
                    <a:pt x="20116800" y="1645920"/>
                  </a:lnTo>
                  <a:lnTo>
                    <a:pt x="0" y="16459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88150" b="-18815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20116800" cy="16459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960"/>
                </a:lnSpc>
              </a:pPr>
              <a:r>
                <a:rPr lang="en-US" sz="3300" b="1">
                  <a:solidFill>
                    <a:srgbClr val="0C2C33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Write down exactly what happens next.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40978" y="6250127"/>
            <a:ext cx="1645920" cy="1893955"/>
            <a:chOff x="0" y="0"/>
            <a:chExt cx="2194560" cy="252527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94560" cy="2525273"/>
            </a:xfrm>
            <a:custGeom>
              <a:avLst/>
              <a:gdLst/>
              <a:ahLst/>
              <a:cxnLst/>
              <a:rect l="l" t="t" r="r" b="b"/>
              <a:pathLst>
                <a:path w="2194560" h="2525273">
                  <a:moveTo>
                    <a:pt x="0" y="0"/>
                  </a:moveTo>
                  <a:lnTo>
                    <a:pt x="2194560" y="0"/>
                  </a:lnTo>
                  <a:lnTo>
                    <a:pt x="2194560" y="2525273"/>
                  </a:lnTo>
                  <a:lnTo>
                    <a:pt x="0" y="2525273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51573" r="-51573" b="3120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2194560" cy="252527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1160"/>
                </a:lnSpc>
              </a:pPr>
              <a:r>
                <a:rPr lang="en-US" sz="9300" b="1">
                  <a:solidFill>
                    <a:srgbClr val="E1BA3A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3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560320" y="6624549"/>
            <a:ext cx="15087600" cy="1234440"/>
            <a:chOff x="0" y="0"/>
            <a:chExt cx="20116800" cy="164592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0116800" cy="1645920"/>
            </a:xfrm>
            <a:custGeom>
              <a:avLst/>
              <a:gdLst/>
              <a:ahLst/>
              <a:cxnLst/>
              <a:rect l="l" t="t" r="r" b="b"/>
              <a:pathLst>
                <a:path w="20116800" h="1645920">
                  <a:moveTo>
                    <a:pt x="0" y="0"/>
                  </a:moveTo>
                  <a:lnTo>
                    <a:pt x="20116800" y="0"/>
                  </a:lnTo>
                  <a:lnTo>
                    <a:pt x="20116800" y="1645920"/>
                  </a:lnTo>
                  <a:lnTo>
                    <a:pt x="0" y="16459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88150" b="-18815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0"/>
              <a:ext cx="20116800" cy="16459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960"/>
                </a:lnSpc>
              </a:pPr>
              <a:r>
                <a:rPr lang="en-US" sz="3300" b="1">
                  <a:solidFill>
                    <a:srgbClr val="0C2C33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 Write down the gaps. 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496520" y="479510"/>
            <a:ext cx="2277941" cy="1829723"/>
          </a:xfrm>
          <a:custGeom>
            <a:avLst/>
            <a:gdLst/>
            <a:ahLst/>
            <a:cxnLst/>
            <a:rect l="l" t="t" r="r" b="b"/>
            <a:pathLst>
              <a:path w="2277941" h="1829723">
                <a:moveTo>
                  <a:pt x="0" y="0"/>
                </a:moveTo>
                <a:lnTo>
                  <a:pt x="2277941" y="0"/>
                </a:lnTo>
                <a:lnTo>
                  <a:pt x="2277941" y="1829724"/>
                </a:lnTo>
                <a:lnTo>
                  <a:pt x="0" y="18297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449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>
            <a:off x="1440978" y="7575423"/>
            <a:ext cx="1645920" cy="1957197"/>
            <a:chOff x="0" y="0"/>
            <a:chExt cx="2194560" cy="260959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194560" cy="2609596"/>
            </a:xfrm>
            <a:custGeom>
              <a:avLst/>
              <a:gdLst/>
              <a:ahLst/>
              <a:cxnLst/>
              <a:rect l="l" t="t" r="r" b="b"/>
              <a:pathLst>
                <a:path w="2194560" h="2609596">
                  <a:moveTo>
                    <a:pt x="0" y="0"/>
                  </a:moveTo>
                  <a:lnTo>
                    <a:pt x="2194560" y="0"/>
                  </a:lnTo>
                  <a:lnTo>
                    <a:pt x="2194560" y="2609596"/>
                  </a:lnTo>
                  <a:lnTo>
                    <a:pt x="0" y="2609596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51573" r="-51573" b="3342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0"/>
              <a:ext cx="2194560" cy="260959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1160"/>
                </a:lnSpc>
              </a:pPr>
              <a:r>
                <a:rPr lang="en-US" sz="9300" b="1">
                  <a:solidFill>
                    <a:srgbClr val="E1BA3A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4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560320" y="7992339"/>
            <a:ext cx="15087600" cy="1234440"/>
            <a:chOff x="0" y="0"/>
            <a:chExt cx="20116800" cy="164592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0116800" cy="1645920"/>
            </a:xfrm>
            <a:custGeom>
              <a:avLst/>
              <a:gdLst/>
              <a:ahLst/>
              <a:cxnLst/>
              <a:rect l="l" t="t" r="r" b="b"/>
              <a:pathLst>
                <a:path w="20116800" h="1645920">
                  <a:moveTo>
                    <a:pt x="0" y="0"/>
                  </a:moveTo>
                  <a:lnTo>
                    <a:pt x="20116800" y="0"/>
                  </a:lnTo>
                  <a:lnTo>
                    <a:pt x="20116800" y="1645920"/>
                  </a:lnTo>
                  <a:lnTo>
                    <a:pt x="0" y="16459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88150" b="-18815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0"/>
              <a:ext cx="20116800" cy="16459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960"/>
                </a:lnSpc>
              </a:pPr>
              <a:r>
                <a:rPr lang="en-US" sz="3300" b="1">
                  <a:solidFill>
                    <a:srgbClr val="0C2C33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Write down what could happen next to remove those gaps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2925362" y="4466859"/>
            <a:ext cx="4333938" cy="2580132"/>
            <a:chOff x="0" y="0"/>
            <a:chExt cx="9039903" cy="5381743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9039903" cy="5381743"/>
            </a:xfrm>
            <a:custGeom>
              <a:avLst/>
              <a:gdLst/>
              <a:ahLst/>
              <a:cxnLst/>
              <a:rect l="l" t="t" r="r" b="b"/>
              <a:pathLst>
                <a:path w="9039903" h="5381743">
                  <a:moveTo>
                    <a:pt x="0" y="0"/>
                  </a:moveTo>
                  <a:lnTo>
                    <a:pt x="9039903" y="0"/>
                  </a:lnTo>
                  <a:lnTo>
                    <a:pt x="9039903" y="5381743"/>
                  </a:lnTo>
                  <a:lnTo>
                    <a:pt x="0" y="5381743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5668" r="-142763" b="-324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0"/>
              <a:ext cx="9039903" cy="538174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6120"/>
                </a:lnSpc>
              </a:pPr>
              <a:r>
                <a:rPr lang="en-US" sz="5100" b="1" i="1">
                  <a:solidFill>
                    <a:srgbClr val="E1BA3A"/>
                  </a:solidFill>
                  <a:latin typeface="Playfair Display Bold Italics"/>
                  <a:ea typeface="Playfair Display Bold Italics"/>
                  <a:cs typeface="Playfair Display Bold Italics"/>
                  <a:sym typeface="Playfair Display Bold Italics"/>
                </a:rPr>
                <a:t>“This is the beginning of your system”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0120" y="3566160"/>
            <a:ext cx="16459200" cy="2194560"/>
            <a:chOff x="0" y="0"/>
            <a:chExt cx="21945600" cy="29260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45600" cy="2926080"/>
            </a:xfrm>
            <a:custGeom>
              <a:avLst/>
              <a:gdLst/>
              <a:ahLst/>
              <a:cxnLst/>
              <a:rect l="l" t="t" r="r" b="b"/>
              <a:pathLst>
                <a:path w="21945600" h="2926080">
                  <a:moveTo>
                    <a:pt x="0" y="0"/>
                  </a:moveTo>
                  <a:lnTo>
                    <a:pt x="21945600" y="0"/>
                  </a:lnTo>
                  <a:lnTo>
                    <a:pt x="21945600" y="2926080"/>
                  </a:lnTo>
                  <a:lnTo>
                    <a:pt x="0" y="29260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96137" b="-9613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1945600" cy="29260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0080"/>
                </a:lnSpc>
              </a:pPr>
              <a:r>
                <a:rPr lang="en-US" sz="8400" b="1">
                  <a:solidFill>
                    <a:srgbClr val="ECDCCD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Growth should be intentional.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60120" y="6035040"/>
            <a:ext cx="2057400" cy="96012"/>
            <a:chOff x="0" y="0"/>
            <a:chExt cx="2743200" cy="1280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43200" cy="128016"/>
            </a:xfrm>
            <a:custGeom>
              <a:avLst/>
              <a:gdLst/>
              <a:ahLst/>
              <a:cxnLst/>
              <a:rect l="l" t="t" r="r" b="b"/>
              <a:pathLst>
                <a:path w="2743200" h="128016">
                  <a:moveTo>
                    <a:pt x="0" y="0"/>
                  </a:moveTo>
                  <a:lnTo>
                    <a:pt x="2743200" y="0"/>
                  </a:lnTo>
                  <a:lnTo>
                    <a:pt x="2743200" y="128016"/>
                  </a:lnTo>
                  <a:lnTo>
                    <a:pt x="0" y="128016"/>
                  </a:lnTo>
                  <a:close/>
                </a:path>
              </a:pathLst>
            </a:custGeom>
            <a:solidFill>
              <a:srgbClr val="E1BA3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14400" y="6035040"/>
            <a:ext cx="16459200" cy="2743200"/>
            <a:chOff x="0" y="0"/>
            <a:chExt cx="21945600" cy="36576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945600" cy="3657600"/>
            </a:xfrm>
            <a:custGeom>
              <a:avLst/>
              <a:gdLst/>
              <a:ahLst/>
              <a:cxnLst/>
              <a:rect l="l" t="t" r="r" b="b"/>
              <a:pathLst>
                <a:path w="21945600" h="3657600">
                  <a:moveTo>
                    <a:pt x="0" y="0"/>
                  </a:moveTo>
                  <a:lnTo>
                    <a:pt x="21945600" y="0"/>
                  </a:lnTo>
                  <a:lnTo>
                    <a:pt x="21945600" y="3657600"/>
                  </a:lnTo>
                  <a:lnTo>
                    <a:pt x="0" y="3657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66910" b="-6691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21945600" cy="3657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2960"/>
                </a:lnSpc>
              </a:pPr>
              <a:r>
                <a:rPr lang="en-US" sz="10800" b="1" i="1">
                  <a:solidFill>
                    <a:srgbClr val="E1BA3A"/>
                  </a:solidFill>
                  <a:latin typeface="Playfair Display Bold Italics"/>
                  <a:ea typeface="Playfair Display Bold Italics"/>
                  <a:cs typeface="Playfair Display Bold Italics"/>
                  <a:sym typeface="Playfair Display Bold Italics"/>
                </a:rPr>
                <a:t>Not accidental.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403213" y="468554"/>
            <a:ext cx="2191624" cy="1785439"/>
          </a:xfrm>
          <a:custGeom>
            <a:avLst/>
            <a:gdLst/>
            <a:ahLst/>
            <a:cxnLst/>
            <a:rect l="l" t="t" r="r" b="b"/>
            <a:pathLst>
              <a:path w="2191624" h="1785439">
                <a:moveTo>
                  <a:pt x="0" y="0"/>
                </a:moveTo>
                <a:lnTo>
                  <a:pt x="2191624" y="0"/>
                </a:lnTo>
                <a:lnTo>
                  <a:pt x="2191624" y="1785439"/>
                </a:lnTo>
                <a:lnTo>
                  <a:pt x="0" y="1785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74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46888" cy="10287000"/>
            <a:chOff x="0" y="0"/>
            <a:chExt cx="329184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184" cy="13716000"/>
            </a:xfrm>
            <a:custGeom>
              <a:avLst/>
              <a:gdLst/>
              <a:ahLst/>
              <a:cxnLst/>
              <a:rect l="l" t="t" r="r" b="b"/>
              <a:pathLst>
                <a:path w="329184" h="13716000">
                  <a:moveTo>
                    <a:pt x="0" y="0"/>
                  </a:moveTo>
                  <a:lnTo>
                    <a:pt x="329184" y="0"/>
                  </a:lnTo>
                  <a:lnTo>
                    <a:pt x="32918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1BA3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37708" y="3253737"/>
            <a:ext cx="15773400" cy="1508760"/>
            <a:chOff x="0" y="0"/>
            <a:chExt cx="21031200" cy="20116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031200" cy="2011680"/>
            </a:xfrm>
            <a:custGeom>
              <a:avLst/>
              <a:gdLst/>
              <a:ahLst/>
              <a:cxnLst/>
              <a:rect l="l" t="t" r="r" b="b"/>
              <a:pathLst>
                <a:path w="21031200" h="2011680">
                  <a:moveTo>
                    <a:pt x="0" y="0"/>
                  </a:moveTo>
                  <a:lnTo>
                    <a:pt x="21031200" y="0"/>
                  </a:lnTo>
                  <a:lnTo>
                    <a:pt x="21031200" y="2011680"/>
                  </a:lnTo>
                  <a:lnTo>
                    <a:pt x="0" y="2011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53707" b="-15370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21031200" cy="20116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0080"/>
                </a:lnSpc>
              </a:pPr>
              <a:r>
                <a:rPr lang="en-US" sz="8400" b="1" dirty="0">
                  <a:solidFill>
                    <a:srgbClr val="ECDCCD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Allison Dore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60120" y="4457700"/>
            <a:ext cx="15773400" cy="685800"/>
            <a:chOff x="0" y="0"/>
            <a:chExt cx="21031200" cy="914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031200" cy="914400"/>
            </a:xfrm>
            <a:custGeom>
              <a:avLst/>
              <a:gdLst/>
              <a:ahLst/>
              <a:cxnLst/>
              <a:rect l="l" t="t" r="r" b="b"/>
              <a:pathLst>
                <a:path w="21031200" h="914400">
                  <a:moveTo>
                    <a:pt x="0" y="0"/>
                  </a:moveTo>
                  <a:lnTo>
                    <a:pt x="21031200" y="0"/>
                  </a:lnTo>
                  <a:lnTo>
                    <a:pt x="2103120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98155" b="-39815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21031200" cy="9048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spc="300">
                  <a:solidFill>
                    <a:srgbClr val="E1BA3A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Hello Friday Consulting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60120" y="5486400"/>
            <a:ext cx="1645920" cy="68580"/>
            <a:chOff x="0" y="0"/>
            <a:chExt cx="2194560" cy="914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94560" cy="91440"/>
            </a:xfrm>
            <a:custGeom>
              <a:avLst/>
              <a:gdLst/>
              <a:ahLst/>
              <a:cxnLst/>
              <a:rect l="l" t="t" r="r" b="b"/>
              <a:pathLst>
                <a:path w="2194560" h="91440">
                  <a:moveTo>
                    <a:pt x="0" y="0"/>
                  </a:moveTo>
                  <a:lnTo>
                    <a:pt x="2194560" y="0"/>
                  </a:lnTo>
                  <a:lnTo>
                    <a:pt x="2194560" y="91440"/>
                  </a:lnTo>
                  <a:lnTo>
                    <a:pt x="0" y="91440"/>
                  </a:lnTo>
                  <a:close/>
                </a:path>
              </a:pathLst>
            </a:custGeom>
            <a:solidFill>
              <a:srgbClr val="E1BA3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60120" y="6035040"/>
            <a:ext cx="8229600" cy="411480"/>
            <a:chOff x="0" y="0"/>
            <a:chExt cx="10972800" cy="5486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972800" cy="548640"/>
            </a:xfrm>
            <a:custGeom>
              <a:avLst/>
              <a:gdLst/>
              <a:ahLst/>
              <a:cxnLst/>
              <a:rect l="l" t="t" r="r" b="b"/>
              <a:pathLst>
                <a:path w="10972800" h="548640">
                  <a:moveTo>
                    <a:pt x="0" y="0"/>
                  </a:moveTo>
                  <a:lnTo>
                    <a:pt x="10972800" y="0"/>
                  </a:lnTo>
                  <a:lnTo>
                    <a:pt x="10972800" y="548640"/>
                  </a:lnTo>
                  <a:lnTo>
                    <a:pt x="0" y="5486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39700" b="-33970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10972800" cy="5486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620"/>
                </a:lnSpc>
              </a:pPr>
              <a:r>
                <a:rPr lang="en-US" sz="1350" b="1" spc="600" dirty="0">
                  <a:solidFill>
                    <a:srgbClr val="E1BA3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EMAIL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550443" y="3360420"/>
            <a:ext cx="3977640" cy="3977640"/>
            <a:chOff x="0" y="0"/>
            <a:chExt cx="5303520" cy="53035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303520" cy="5303520"/>
            </a:xfrm>
            <a:custGeom>
              <a:avLst/>
              <a:gdLst/>
              <a:ahLst/>
              <a:cxnLst/>
              <a:rect l="l" t="t" r="r" b="b"/>
              <a:pathLst>
                <a:path w="5303520" h="5303520">
                  <a:moveTo>
                    <a:pt x="0" y="0"/>
                  </a:moveTo>
                  <a:lnTo>
                    <a:pt x="5303520" y="0"/>
                  </a:lnTo>
                  <a:lnTo>
                    <a:pt x="5303520" y="5303520"/>
                  </a:lnTo>
                  <a:lnTo>
                    <a:pt x="0" y="5303520"/>
                  </a:lnTo>
                  <a:close/>
                </a:path>
              </a:pathLst>
            </a:custGeom>
            <a:solidFill>
              <a:srgbClr val="E1BA3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756183" y="3566160"/>
            <a:ext cx="3566160" cy="3566160"/>
            <a:chOff x="0" y="0"/>
            <a:chExt cx="4754880" cy="475488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754880" cy="4754880"/>
            </a:xfrm>
            <a:custGeom>
              <a:avLst/>
              <a:gdLst/>
              <a:ahLst/>
              <a:cxnLst/>
              <a:rect l="l" t="t" r="r" b="b"/>
              <a:pathLst>
                <a:path w="4754880" h="4754880">
                  <a:moveTo>
                    <a:pt x="0" y="0"/>
                  </a:moveTo>
                  <a:lnTo>
                    <a:pt x="4754880" y="0"/>
                  </a:lnTo>
                  <a:lnTo>
                    <a:pt x="4754880" y="4754880"/>
                  </a:lnTo>
                  <a:lnTo>
                    <a:pt x="0" y="475488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099083" y="3909060"/>
            <a:ext cx="617220" cy="137160"/>
            <a:chOff x="0" y="0"/>
            <a:chExt cx="822960" cy="1828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22960" cy="182880"/>
            </a:xfrm>
            <a:custGeom>
              <a:avLst/>
              <a:gdLst/>
              <a:ahLst/>
              <a:cxnLst/>
              <a:rect l="l" t="t" r="r" b="b"/>
              <a:pathLst>
                <a:path w="822960" h="182880">
                  <a:moveTo>
                    <a:pt x="0" y="0"/>
                  </a:moveTo>
                  <a:lnTo>
                    <a:pt x="822960" y="0"/>
                  </a:lnTo>
                  <a:lnTo>
                    <a:pt x="82296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0C2C3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3099083" y="3909060"/>
            <a:ext cx="137160" cy="617220"/>
            <a:chOff x="0" y="0"/>
            <a:chExt cx="182880" cy="82296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82880" cy="822960"/>
            </a:xfrm>
            <a:custGeom>
              <a:avLst/>
              <a:gdLst/>
              <a:ahLst/>
              <a:cxnLst/>
              <a:rect l="l" t="t" r="r" b="b"/>
              <a:pathLst>
                <a:path w="182880" h="822960">
                  <a:moveTo>
                    <a:pt x="0" y="0"/>
                  </a:moveTo>
                  <a:lnTo>
                    <a:pt x="182880" y="0"/>
                  </a:lnTo>
                  <a:lnTo>
                    <a:pt x="182880" y="822960"/>
                  </a:lnTo>
                  <a:lnTo>
                    <a:pt x="0" y="822960"/>
                  </a:lnTo>
                  <a:close/>
                </a:path>
              </a:pathLst>
            </a:custGeom>
            <a:solidFill>
              <a:srgbClr val="0C2C3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5362223" y="3909060"/>
            <a:ext cx="617220" cy="137160"/>
            <a:chOff x="0" y="0"/>
            <a:chExt cx="822960" cy="18288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22960" cy="182880"/>
            </a:xfrm>
            <a:custGeom>
              <a:avLst/>
              <a:gdLst/>
              <a:ahLst/>
              <a:cxnLst/>
              <a:rect l="l" t="t" r="r" b="b"/>
              <a:pathLst>
                <a:path w="822960" h="182880">
                  <a:moveTo>
                    <a:pt x="0" y="0"/>
                  </a:moveTo>
                  <a:lnTo>
                    <a:pt x="822960" y="0"/>
                  </a:lnTo>
                  <a:lnTo>
                    <a:pt x="82296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0C2C3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5842283" y="3909060"/>
            <a:ext cx="137160" cy="617220"/>
            <a:chOff x="0" y="0"/>
            <a:chExt cx="182880" cy="82296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82880" cy="822960"/>
            </a:xfrm>
            <a:custGeom>
              <a:avLst/>
              <a:gdLst/>
              <a:ahLst/>
              <a:cxnLst/>
              <a:rect l="l" t="t" r="r" b="b"/>
              <a:pathLst>
                <a:path w="182880" h="822960">
                  <a:moveTo>
                    <a:pt x="0" y="0"/>
                  </a:moveTo>
                  <a:lnTo>
                    <a:pt x="182880" y="0"/>
                  </a:lnTo>
                  <a:lnTo>
                    <a:pt x="182880" y="822960"/>
                  </a:lnTo>
                  <a:lnTo>
                    <a:pt x="0" y="822960"/>
                  </a:lnTo>
                  <a:close/>
                </a:path>
              </a:pathLst>
            </a:custGeom>
            <a:solidFill>
              <a:srgbClr val="0C2C3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3099083" y="6652260"/>
            <a:ext cx="617220" cy="137160"/>
            <a:chOff x="0" y="0"/>
            <a:chExt cx="822960" cy="1828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22960" cy="182880"/>
            </a:xfrm>
            <a:custGeom>
              <a:avLst/>
              <a:gdLst/>
              <a:ahLst/>
              <a:cxnLst/>
              <a:rect l="l" t="t" r="r" b="b"/>
              <a:pathLst>
                <a:path w="822960" h="182880">
                  <a:moveTo>
                    <a:pt x="0" y="0"/>
                  </a:moveTo>
                  <a:lnTo>
                    <a:pt x="822960" y="0"/>
                  </a:lnTo>
                  <a:lnTo>
                    <a:pt x="822960" y="18288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0C2C3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3099083" y="6172200"/>
            <a:ext cx="137160" cy="617220"/>
            <a:chOff x="0" y="0"/>
            <a:chExt cx="182880" cy="82296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82880" cy="822960"/>
            </a:xfrm>
            <a:custGeom>
              <a:avLst/>
              <a:gdLst/>
              <a:ahLst/>
              <a:cxnLst/>
              <a:rect l="l" t="t" r="r" b="b"/>
              <a:pathLst>
                <a:path w="182880" h="822960">
                  <a:moveTo>
                    <a:pt x="0" y="0"/>
                  </a:moveTo>
                  <a:lnTo>
                    <a:pt x="182880" y="0"/>
                  </a:lnTo>
                  <a:lnTo>
                    <a:pt x="182880" y="822960"/>
                  </a:lnTo>
                  <a:lnTo>
                    <a:pt x="0" y="822960"/>
                  </a:lnTo>
                  <a:close/>
                </a:path>
              </a:pathLst>
            </a:custGeom>
            <a:solidFill>
              <a:srgbClr val="0C2C3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2756183" y="5006340"/>
            <a:ext cx="3566160" cy="685800"/>
            <a:chOff x="0" y="0"/>
            <a:chExt cx="4754880" cy="9144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4754880" cy="914400"/>
            </a:xfrm>
            <a:custGeom>
              <a:avLst/>
              <a:gdLst/>
              <a:ahLst/>
              <a:cxnLst/>
              <a:rect l="l" t="t" r="r" b="b"/>
              <a:pathLst>
                <a:path w="4754880" h="914400">
                  <a:moveTo>
                    <a:pt x="0" y="0"/>
                  </a:moveTo>
                  <a:lnTo>
                    <a:pt x="4754880" y="0"/>
                  </a:lnTo>
                  <a:lnTo>
                    <a:pt x="475488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1322" b="-5132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0"/>
              <a:ext cx="4754880" cy="9144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 b="1" spc="599">
                  <a:solidFill>
                    <a:srgbClr val="5A727A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[ QR CODE ]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610125" y="7904797"/>
            <a:ext cx="6065145" cy="1201369"/>
            <a:chOff x="0" y="0"/>
            <a:chExt cx="8086860" cy="1601825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086860" cy="1601825"/>
            </a:xfrm>
            <a:custGeom>
              <a:avLst/>
              <a:gdLst/>
              <a:ahLst/>
              <a:cxnLst/>
              <a:rect l="l" t="t" r="r" b="b"/>
              <a:pathLst>
                <a:path w="8086860" h="1601825">
                  <a:moveTo>
                    <a:pt x="0" y="0"/>
                  </a:moveTo>
                  <a:lnTo>
                    <a:pt x="8086860" y="0"/>
                  </a:lnTo>
                  <a:lnTo>
                    <a:pt x="8086860" y="1601825"/>
                  </a:lnTo>
                  <a:lnTo>
                    <a:pt x="0" y="160182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1679" r="34418" b="1265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9525"/>
              <a:ext cx="8086860" cy="1592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399" b="1" i="1" dirty="0">
                  <a:solidFill>
                    <a:srgbClr val="E1BA3A"/>
                  </a:solidFill>
                  <a:latin typeface="Montserrat Bold Italics"/>
                  <a:ea typeface="Montserrat Bold Italics"/>
                  <a:cs typeface="Montserrat Bold Italics"/>
                  <a:sym typeface="Montserrat Bold Italics"/>
                </a:rPr>
                <a:t>Scan for the </a:t>
              </a:r>
            </a:p>
            <a:p>
              <a:pPr algn="ctr">
                <a:lnSpc>
                  <a:spcPts val="2879"/>
                </a:lnSpc>
              </a:pPr>
              <a:r>
                <a:rPr lang="en-US" sz="2399" b="1" i="1" dirty="0">
                  <a:solidFill>
                    <a:srgbClr val="E1BA3A"/>
                  </a:solidFill>
                  <a:latin typeface="Montserrat Bold Italics"/>
                  <a:ea typeface="Montserrat Bold Italics"/>
                  <a:cs typeface="Montserrat Bold Italics"/>
                  <a:sym typeface="Montserrat Bold Italics"/>
                </a:rPr>
                <a:t>“What Happens Next?” Playbook</a:t>
              </a:r>
            </a:p>
            <a:p>
              <a:pPr algn="ctr">
                <a:lnSpc>
                  <a:spcPts val="2879"/>
                </a:lnSpc>
              </a:pPr>
              <a:endParaRPr lang="en-US" sz="2399" b="1" i="1" dirty="0">
                <a:solidFill>
                  <a:srgbClr val="E1BA3A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endParaRPr>
            </a:p>
          </p:txBody>
        </p:sp>
      </p:grpSp>
      <p:sp>
        <p:nvSpPr>
          <p:cNvPr id="40" name="Freeform 40"/>
          <p:cNvSpPr/>
          <p:nvPr/>
        </p:nvSpPr>
        <p:spPr>
          <a:xfrm>
            <a:off x="403213" y="468554"/>
            <a:ext cx="2191624" cy="1785439"/>
          </a:xfrm>
          <a:custGeom>
            <a:avLst/>
            <a:gdLst/>
            <a:ahLst/>
            <a:cxnLst/>
            <a:rect l="l" t="t" r="r" b="b"/>
            <a:pathLst>
              <a:path w="2191624" h="1785439">
                <a:moveTo>
                  <a:pt x="0" y="0"/>
                </a:moveTo>
                <a:lnTo>
                  <a:pt x="2191624" y="0"/>
                </a:lnTo>
                <a:lnTo>
                  <a:pt x="2191624" y="1785439"/>
                </a:lnTo>
                <a:lnTo>
                  <a:pt x="0" y="17854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27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6651D7E-818F-56B2-13B9-4A31BFEB3636}"/>
              </a:ext>
            </a:extLst>
          </p:cNvPr>
          <p:cNvSpPr txBox="1"/>
          <p:nvPr/>
        </p:nvSpPr>
        <p:spPr>
          <a:xfrm>
            <a:off x="857922" y="6467594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Playfair Display" pitchFamily="2" charset="77"/>
              </a:rPr>
              <a:t>Allison@hellofriday.org</a:t>
            </a:r>
            <a:endParaRPr lang="en-US" sz="2400" dirty="0">
              <a:solidFill>
                <a:schemeClr val="bg1"/>
              </a:solidFill>
              <a:latin typeface="Playfair Display" pitchFamily="2" charset="7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0" y="4281249"/>
            <a:ext cx="16459200" cy="2606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6600" b="1">
                <a:solidFill>
                  <a:srgbClr val="0C2C33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Hands up if you're doing some marketing right now.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60120" y="6887289"/>
            <a:ext cx="1645920" cy="47625"/>
            <a:chOff x="0" y="0"/>
            <a:chExt cx="2194560" cy="63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94560" cy="63500"/>
            </a:xfrm>
            <a:custGeom>
              <a:avLst/>
              <a:gdLst/>
              <a:ahLst/>
              <a:cxnLst/>
              <a:rect l="l" t="t" r="r" b="b"/>
              <a:pathLst>
                <a:path w="2194560" h="63500">
                  <a:moveTo>
                    <a:pt x="0" y="0"/>
                  </a:moveTo>
                  <a:lnTo>
                    <a:pt x="2194560" y="0"/>
                  </a:lnTo>
                  <a:lnTo>
                    <a:pt x="2194560" y="63500"/>
                  </a:lnTo>
                  <a:lnTo>
                    <a:pt x="0" y="63500"/>
                  </a:lnTo>
                  <a:close/>
                </a:path>
              </a:pathLst>
            </a:custGeom>
            <a:solidFill>
              <a:srgbClr val="E1BA3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6230143" y="9532620"/>
            <a:ext cx="1371600" cy="411480"/>
          </a:xfrm>
          <a:custGeom>
            <a:avLst/>
            <a:gdLst/>
            <a:ahLst/>
            <a:cxnLst/>
            <a:rect l="l" t="t" r="r" b="b"/>
            <a:pathLst>
              <a:path w="1828800" h="548640">
                <a:moveTo>
                  <a:pt x="0" y="0"/>
                </a:moveTo>
                <a:lnTo>
                  <a:pt x="1828800" y="0"/>
                </a:lnTo>
                <a:lnTo>
                  <a:pt x="1828800" y="548640"/>
                </a:lnTo>
                <a:lnTo>
                  <a:pt x="0" y="548640"/>
                </a:lnTo>
                <a:close/>
              </a:path>
            </a:pathLst>
          </a:custGeom>
          <a:blipFill>
            <a:blip r:embed="rId2">
              <a:alphaModFix amt="0"/>
            </a:blip>
            <a:stretch>
              <a:fillRect t="-14950" b="-149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96520" y="479510"/>
            <a:ext cx="2277941" cy="1829723"/>
          </a:xfrm>
          <a:custGeom>
            <a:avLst/>
            <a:gdLst/>
            <a:ahLst/>
            <a:cxnLst/>
            <a:rect l="l" t="t" r="r" b="b"/>
            <a:pathLst>
              <a:path w="2277941" h="1829723">
                <a:moveTo>
                  <a:pt x="0" y="0"/>
                </a:moveTo>
                <a:lnTo>
                  <a:pt x="2277941" y="0"/>
                </a:lnTo>
                <a:lnTo>
                  <a:pt x="2277941" y="1829724"/>
                </a:lnTo>
                <a:lnTo>
                  <a:pt x="0" y="18297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4496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46888" cy="10287000"/>
            <a:chOff x="0" y="0"/>
            <a:chExt cx="329184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184" cy="13716000"/>
            </a:xfrm>
            <a:custGeom>
              <a:avLst/>
              <a:gdLst/>
              <a:ahLst/>
              <a:cxnLst/>
              <a:rect l="l" t="t" r="r" b="b"/>
              <a:pathLst>
                <a:path w="329184" h="13716000">
                  <a:moveTo>
                    <a:pt x="0" y="0"/>
                  </a:moveTo>
                  <a:lnTo>
                    <a:pt x="329184" y="0"/>
                  </a:lnTo>
                  <a:lnTo>
                    <a:pt x="329184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1BA3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80792" y="3226679"/>
            <a:ext cx="4941002" cy="1808605"/>
            <a:chOff x="0" y="0"/>
            <a:chExt cx="6588003" cy="241147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88003" cy="2411473"/>
            </a:xfrm>
            <a:custGeom>
              <a:avLst/>
              <a:gdLst/>
              <a:ahLst/>
              <a:cxnLst/>
              <a:rect l="l" t="t" r="r" b="b"/>
              <a:pathLst>
                <a:path w="6588003" h="2411473">
                  <a:moveTo>
                    <a:pt x="0" y="0"/>
                  </a:moveTo>
                  <a:lnTo>
                    <a:pt x="6588003" y="0"/>
                  </a:lnTo>
                  <a:lnTo>
                    <a:pt x="6588003" y="2411473"/>
                  </a:lnTo>
                  <a:lnTo>
                    <a:pt x="0" y="2411473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50780" r="-233114" b="-10386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6588003" cy="241147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119"/>
                </a:lnSpc>
              </a:pPr>
              <a:r>
                <a:rPr lang="en-US" sz="5099" i="1">
                  <a:solidFill>
                    <a:srgbClr val="E1BA3A"/>
                  </a:solidFill>
                  <a:latin typeface="Playfair Display Italics"/>
                  <a:ea typeface="Playfair Display Italics"/>
                  <a:cs typeface="Playfair Display Italics"/>
                  <a:sym typeface="Playfair Display Italics"/>
                </a:rPr>
                <a:t>I keep seeing the same GAPS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80792" y="5143500"/>
            <a:ext cx="960120" cy="54864"/>
            <a:chOff x="0" y="0"/>
            <a:chExt cx="1280160" cy="731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80160" cy="73152"/>
            </a:xfrm>
            <a:custGeom>
              <a:avLst/>
              <a:gdLst/>
              <a:ahLst/>
              <a:cxnLst/>
              <a:rect l="l" t="t" r="r" b="b"/>
              <a:pathLst>
                <a:path w="1280160" h="73152">
                  <a:moveTo>
                    <a:pt x="0" y="0"/>
                  </a:moveTo>
                  <a:lnTo>
                    <a:pt x="1280160" y="0"/>
                  </a:lnTo>
                  <a:lnTo>
                    <a:pt x="1280160" y="73152"/>
                  </a:lnTo>
                  <a:lnTo>
                    <a:pt x="0" y="73152"/>
                  </a:lnTo>
                  <a:close/>
                </a:path>
              </a:pathLst>
            </a:custGeom>
            <a:solidFill>
              <a:srgbClr val="E1BA3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14955496" y="420109"/>
            <a:ext cx="2875304" cy="2342409"/>
          </a:xfrm>
          <a:custGeom>
            <a:avLst/>
            <a:gdLst/>
            <a:ahLst/>
            <a:cxnLst/>
            <a:rect l="l" t="t" r="r" b="b"/>
            <a:pathLst>
              <a:path w="2875304" h="2342409">
                <a:moveTo>
                  <a:pt x="0" y="0"/>
                </a:moveTo>
                <a:lnTo>
                  <a:pt x="2875304" y="0"/>
                </a:lnTo>
                <a:lnTo>
                  <a:pt x="2875304" y="2342409"/>
                </a:lnTo>
                <a:lnTo>
                  <a:pt x="0" y="23424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7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6636814" y="0"/>
            <a:ext cx="11651186" cy="10287000"/>
          </a:xfrm>
          <a:custGeom>
            <a:avLst/>
            <a:gdLst/>
            <a:ahLst/>
            <a:cxnLst/>
            <a:rect l="l" t="t" r="r" b="b"/>
            <a:pathLst>
              <a:path w="11651186" h="10287000">
                <a:moveTo>
                  <a:pt x="0" y="0"/>
                </a:moveTo>
                <a:lnTo>
                  <a:pt x="11651186" y="0"/>
                </a:lnTo>
                <a:lnTo>
                  <a:pt x="116511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0697" r="-1419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0120" y="2743200"/>
            <a:ext cx="16459200" cy="3017520"/>
            <a:chOff x="0" y="0"/>
            <a:chExt cx="21945600" cy="40233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45600" cy="4023360"/>
            </a:xfrm>
            <a:custGeom>
              <a:avLst/>
              <a:gdLst/>
              <a:ahLst/>
              <a:cxnLst/>
              <a:rect l="l" t="t" r="r" b="b"/>
              <a:pathLst>
                <a:path w="21945600" h="4023360">
                  <a:moveTo>
                    <a:pt x="0" y="0"/>
                  </a:moveTo>
                  <a:lnTo>
                    <a:pt x="21945600" y="0"/>
                  </a:lnTo>
                  <a:lnTo>
                    <a:pt x="21945600" y="4023360"/>
                  </a:lnTo>
                  <a:lnTo>
                    <a:pt x="0" y="40233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6282" b="-5628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1945600" cy="402336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200"/>
                </a:lnSpc>
              </a:pPr>
              <a:r>
                <a:rPr lang="en-US" sz="6000" b="1" dirty="0">
                  <a:solidFill>
                    <a:srgbClr val="0C2C33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Most businesses don't have a </a:t>
              </a:r>
              <a:r>
                <a:rPr lang="en-US" sz="6000" b="1" strike="sngStrike" dirty="0">
                  <a:solidFill>
                    <a:srgbClr val="5A727A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lead generation</a:t>
              </a:r>
              <a:r>
                <a:rPr lang="en-US" sz="6000" b="1" dirty="0">
                  <a:solidFill>
                    <a:srgbClr val="0C2C33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 problem.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60120" y="5534239"/>
            <a:ext cx="6027984" cy="3017520"/>
            <a:chOff x="0" y="0"/>
            <a:chExt cx="8037312" cy="40233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037313" cy="4023360"/>
            </a:xfrm>
            <a:custGeom>
              <a:avLst/>
              <a:gdLst/>
              <a:ahLst/>
              <a:cxnLst/>
              <a:rect l="l" t="t" r="r" b="b"/>
              <a:pathLst>
                <a:path w="8037313" h="4023360">
                  <a:moveTo>
                    <a:pt x="0" y="0"/>
                  </a:moveTo>
                  <a:lnTo>
                    <a:pt x="8037313" y="0"/>
                  </a:lnTo>
                  <a:lnTo>
                    <a:pt x="8037313" y="4023360"/>
                  </a:lnTo>
                  <a:lnTo>
                    <a:pt x="0" y="4023360"/>
                  </a:lnTo>
                  <a:close/>
                </a:path>
              </a:pathLst>
            </a:custGeom>
            <a:solidFill>
              <a:srgbClr val="0C2C33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8037312" cy="402336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9840"/>
                </a:lnSpc>
              </a:pPr>
              <a:r>
                <a:rPr lang="en-US" sz="8200" b="1">
                  <a:solidFill>
                    <a:srgbClr val="0C2C33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They have a 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496520" y="479510"/>
            <a:ext cx="2277941" cy="1829723"/>
          </a:xfrm>
          <a:custGeom>
            <a:avLst/>
            <a:gdLst/>
            <a:ahLst/>
            <a:cxnLst/>
            <a:rect l="l" t="t" r="r" b="b"/>
            <a:pathLst>
              <a:path w="2277941" h="1829723">
                <a:moveTo>
                  <a:pt x="0" y="0"/>
                </a:moveTo>
                <a:lnTo>
                  <a:pt x="2277941" y="0"/>
                </a:lnTo>
                <a:lnTo>
                  <a:pt x="2277941" y="1829724"/>
                </a:lnTo>
                <a:lnTo>
                  <a:pt x="0" y="18297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44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6988104" y="6419112"/>
            <a:ext cx="6524476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59"/>
              </a:lnSpc>
              <a:spcBef>
                <a:spcPct val="0"/>
              </a:spcBef>
            </a:pPr>
            <a:r>
              <a:rPr lang="en-US" sz="8799" b="1" dirty="0">
                <a:solidFill>
                  <a:srgbClr val="E1BA3A"/>
                </a:solidFill>
                <a:highlight>
                  <a:srgbClr val="000000"/>
                </a:highlight>
                <a:latin typeface="Playfair Display Bold"/>
                <a:ea typeface="Playfair Display Bold"/>
                <a:cs typeface="Playfair Display Bold"/>
                <a:sym typeface="Playfair Display Bold"/>
              </a:rPr>
              <a:t>lead leakage</a:t>
            </a:r>
            <a:r>
              <a:rPr lang="en-US" sz="8799" b="1" dirty="0">
                <a:solidFill>
                  <a:srgbClr val="E1BA3A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512580" y="6398894"/>
            <a:ext cx="4340423" cy="124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39"/>
              </a:lnSpc>
              <a:spcBef>
                <a:spcPct val="0"/>
              </a:spcBef>
            </a:pPr>
            <a:r>
              <a:rPr lang="en-US" sz="8199" b="1" dirty="0">
                <a:solidFill>
                  <a:srgbClr val="0C2C33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problem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93531" y="2572461"/>
            <a:ext cx="7296319" cy="5478872"/>
          </a:xfrm>
          <a:custGeom>
            <a:avLst/>
            <a:gdLst/>
            <a:ahLst/>
            <a:cxnLst/>
            <a:rect l="l" t="t" r="r" b="b"/>
            <a:pathLst>
              <a:path w="7296319" h="5478872">
                <a:moveTo>
                  <a:pt x="0" y="0"/>
                </a:moveTo>
                <a:lnTo>
                  <a:pt x="7296319" y="0"/>
                </a:lnTo>
                <a:lnTo>
                  <a:pt x="7296319" y="5478872"/>
                </a:lnTo>
                <a:lnTo>
                  <a:pt x="0" y="54788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700" y="3513330"/>
            <a:ext cx="4941002" cy="1808605"/>
            <a:chOff x="0" y="0"/>
            <a:chExt cx="6588003" cy="241147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588003" cy="2411473"/>
            </a:xfrm>
            <a:custGeom>
              <a:avLst/>
              <a:gdLst/>
              <a:ahLst/>
              <a:cxnLst/>
              <a:rect l="l" t="t" r="r" b="b"/>
              <a:pathLst>
                <a:path w="6588003" h="2411473">
                  <a:moveTo>
                    <a:pt x="0" y="0"/>
                  </a:moveTo>
                  <a:lnTo>
                    <a:pt x="6588003" y="0"/>
                  </a:lnTo>
                  <a:lnTo>
                    <a:pt x="6588003" y="2411473"/>
                  </a:lnTo>
                  <a:lnTo>
                    <a:pt x="0" y="2411473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t="-150780" r="-233114" b="-10386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6588003" cy="241147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119"/>
                </a:lnSpc>
              </a:pPr>
              <a:r>
                <a:rPr lang="en-US" sz="5099" i="1">
                  <a:solidFill>
                    <a:srgbClr val="E1BA3A"/>
                  </a:solidFill>
                  <a:latin typeface="Playfair Display Italics"/>
                  <a:ea typeface="Playfair Display Italics"/>
                  <a:cs typeface="Playfair Display Italics"/>
                  <a:sym typeface="Playfair Display Italics"/>
                </a:rPr>
                <a:t>Leads are quietly LEAKING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5311897"/>
            <a:ext cx="960120" cy="54864"/>
            <a:chOff x="0" y="0"/>
            <a:chExt cx="1280160" cy="7315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80160" cy="73152"/>
            </a:xfrm>
            <a:custGeom>
              <a:avLst/>
              <a:gdLst/>
              <a:ahLst/>
              <a:cxnLst/>
              <a:rect l="l" t="t" r="r" b="b"/>
              <a:pathLst>
                <a:path w="1280160" h="73152">
                  <a:moveTo>
                    <a:pt x="0" y="0"/>
                  </a:moveTo>
                  <a:lnTo>
                    <a:pt x="1280160" y="0"/>
                  </a:lnTo>
                  <a:lnTo>
                    <a:pt x="1280160" y="73152"/>
                  </a:lnTo>
                  <a:lnTo>
                    <a:pt x="0" y="73152"/>
                  </a:lnTo>
                  <a:close/>
                </a:path>
              </a:pathLst>
            </a:custGeom>
            <a:solidFill>
              <a:srgbClr val="E1BA3A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81147" y="-2821103"/>
            <a:ext cx="11525707" cy="15517726"/>
            <a:chOff x="0" y="0"/>
            <a:chExt cx="6103681" cy="82177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03681" cy="8217739"/>
            </a:xfrm>
            <a:custGeom>
              <a:avLst/>
              <a:gdLst/>
              <a:ahLst/>
              <a:cxnLst/>
              <a:rect l="l" t="t" r="r" b="b"/>
              <a:pathLst>
                <a:path w="6103681" h="8217739">
                  <a:moveTo>
                    <a:pt x="0" y="0"/>
                  </a:moveTo>
                  <a:lnTo>
                    <a:pt x="6103681" y="0"/>
                  </a:lnTo>
                  <a:lnTo>
                    <a:pt x="6103681" y="8217739"/>
                  </a:lnTo>
                  <a:lnTo>
                    <a:pt x="0" y="821773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64279" r="-174015" b="208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6103681" cy="821773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2400"/>
                </a:lnSpc>
              </a:pPr>
              <a:r>
                <a:rPr lang="en-US" sz="27000" b="1">
                  <a:solidFill>
                    <a:srgbClr val="E1BA3A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79%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561320" y="3703320"/>
            <a:ext cx="7132320" cy="822960"/>
            <a:chOff x="0" y="0"/>
            <a:chExt cx="9509760" cy="10972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509760" cy="1097280"/>
            </a:xfrm>
            <a:custGeom>
              <a:avLst/>
              <a:gdLst/>
              <a:ahLst/>
              <a:cxnLst/>
              <a:rect l="l" t="t" r="r" b="b"/>
              <a:pathLst>
                <a:path w="9509760" h="1097280">
                  <a:moveTo>
                    <a:pt x="0" y="0"/>
                  </a:moveTo>
                  <a:lnTo>
                    <a:pt x="9509760" y="0"/>
                  </a:lnTo>
                  <a:lnTo>
                    <a:pt x="9509760" y="1097280"/>
                  </a:lnTo>
                  <a:lnTo>
                    <a:pt x="0" y="10972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18870" b="-11887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9509760" cy="10972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240"/>
                </a:lnSpc>
              </a:pPr>
              <a:r>
                <a:rPr lang="en-US" sz="2700">
                  <a:solidFill>
                    <a:srgbClr val="B5A59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of marketing leads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561320" y="4320540"/>
            <a:ext cx="7132320" cy="1234440"/>
            <a:chOff x="0" y="0"/>
            <a:chExt cx="9509760" cy="16459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509760" cy="1645920"/>
            </a:xfrm>
            <a:custGeom>
              <a:avLst/>
              <a:gdLst/>
              <a:ahLst/>
              <a:cxnLst/>
              <a:rect l="l" t="t" r="r" b="b"/>
              <a:pathLst>
                <a:path w="9509760" h="1645920">
                  <a:moveTo>
                    <a:pt x="0" y="0"/>
                  </a:moveTo>
                  <a:lnTo>
                    <a:pt x="9509760" y="0"/>
                  </a:lnTo>
                  <a:lnTo>
                    <a:pt x="9509760" y="1645920"/>
                  </a:lnTo>
                  <a:lnTo>
                    <a:pt x="0" y="16459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62580" b="-6258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9509760" cy="16459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480"/>
                </a:lnSpc>
              </a:pPr>
              <a:r>
                <a:rPr lang="en-US" sz="5400" b="1">
                  <a:solidFill>
                    <a:srgbClr val="ECDCCD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never convert.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61320" y="5692140"/>
            <a:ext cx="1371600" cy="68580"/>
            <a:chOff x="0" y="0"/>
            <a:chExt cx="1828800" cy="914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28800" cy="91440"/>
            </a:xfrm>
            <a:custGeom>
              <a:avLst/>
              <a:gdLst/>
              <a:ahLst/>
              <a:cxnLst/>
              <a:rect l="l" t="t" r="r" b="b"/>
              <a:pathLst>
                <a:path w="1828800" h="91440">
                  <a:moveTo>
                    <a:pt x="0" y="0"/>
                  </a:moveTo>
                  <a:lnTo>
                    <a:pt x="1828800" y="0"/>
                  </a:lnTo>
                  <a:lnTo>
                    <a:pt x="1828800" y="91440"/>
                  </a:lnTo>
                  <a:lnTo>
                    <a:pt x="0" y="91440"/>
                  </a:lnTo>
                  <a:close/>
                </a:path>
              </a:pathLst>
            </a:custGeom>
            <a:solidFill>
              <a:srgbClr val="E1BA3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561320" y="5966460"/>
            <a:ext cx="7132320" cy="754380"/>
            <a:chOff x="0" y="0"/>
            <a:chExt cx="9509760" cy="10058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509760" cy="1005840"/>
            </a:xfrm>
            <a:custGeom>
              <a:avLst/>
              <a:gdLst/>
              <a:ahLst/>
              <a:cxnLst/>
              <a:rect l="l" t="t" r="r" b="b"/>
              <a:pathLst>
                <a:path w="9509760" h="1005840">
                  <a:moveTo>
                    <a:pt x="0" y="0"/>
                  </a:moveTo>
                  <a:lnTo>
                    <a:pt x="9509760" y="0"/>
                  </a:lnTo>
                  <a:lnTo>
                    <a:pt x="9509760" y="1005840"/>
                  </a:lnTo>
                  <a:lnTo>
                    <a:pt x="0" y="10058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34222" b="-13422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525"/>
              <a:ext cx="9509760" cy="9963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99"/>
                </a:lnSpc>
              </a:pPr>
              <a:r>
                <a:rPr lang="en-US" sz="2499" i="1">
                  <a:solidFill>
                    <a:srgbClr val="E1BA3A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Not because the leads were bad.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561320" y="6720840"/>
            <a:ext cx="7132320" cy="863282"/>
            <a:chOff x="0" y="0"/>
            <a:chExt cx="9509760" cy="115104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509760" cy="1151043"/>
            </a:xfrm>
            <a:custGeom>
              <a:avLst/>
              <a:gdLst/>
              <a:ahLst/>
              <a:cxnLst/>
              <a:rect l="l" t="t" r="r" b="b"/>
              <a:pathLst>
                <a:path w="9509760" h="1151043">
                  <a:moveTo>
                    <a:pt x="0" y="0"/>
                  </a:moveTo>
                  <a:lnTo>
                    <a:pt x="9509760" y="0"/>
                  </a:lnTo>
                  <a:lnTo>
                    <a:pt x="9509760" y="1151043"/>
                  </a:lnTo>
                  <a:lnTo>
                    <a:pt x="0" y="1151043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17290" b="-10467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525"/>
              <a:ext cx="9509760" cy="114151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99"/>
                </a:lnSpc>
              </a:pPr>
              <a:r>
                <a:rPr lang="en-US" sz="2499" i="1">
                  <a:solidFill>
                    <a:srgbClr val="ECDCCD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Because there was no system to catch them.</a:t>
              </a:r>
            </a:p>
          </p:txBody>
        </p:sp>
      </p:grpSp>
      <p:sp>
        <p:nvSpPr>
          <p:cNvPr id="22" name="Freeform 22"/>
          <p:cNvSpPr/>
          <p:nvPr/>
        </p:nvSpPr>
        <p:spPr>
          <a:xfrm>
            <a:off x="403213" y="468554"/>
            <a:ext cx="2191624" cy="1785439"/>
          </a:xfrm>
          <a:custGeom>
            <a:avLst/>
            <a:gdLst/>
            <a:ahLst/>
            <a:cxnLst/>
            <a:rect l="l" t="t" r="r" b="b"/>
            <a:pathLst>
              <a:path w="2191624" h="1785439">
                <a:moveTo>
                  <a:pt x="0" y="0"/>
                </a:moveTo>
                <a:lnTo>
                  <a:pt x="2191624" y="0"/>
                </a:lnTo>
                <a:lnTo>
                  <a:pt x="2191624" y="1785439"/>
                </a:lnTo>
                <a:lnTo>
                  <a:pt x="0" y="1785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74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0120" y="2468880"/>
            <a:ext cx="16459200" cy="1371600"/>
            <a:chOff x="0" y="0"/>
            <a:chExt cx="21945600" cy="1828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45600" cy="1828800"/>
            </a:xfrm>
            <a:custGeom>
              <a:avLst/>
              <a:gdLst/>
              <a:ahLst/>
              <a:cxnLst/>
              <a:rect l="l" t="t" r="r" b="b"/>
              <a:pathLst>
                <a:path w="21945600" h="1828800">
                  <a:moveTo>
                    <a:pt x="0" y="0"/>
                  </a:moveTo>
                  <a:lnTo>
                    <a:pt x="21945600" y="0"/>
                  </a:lnTo>
                  <a:lnTo>
                    <a:pt x="21945600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83820" b="-18382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1945600" cy="18288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200"/>
                </a:lnSpc>
              </a:pPr>
              <a:r>
                <a:rPr lang="en-US" sz="6000" b="1">
                  <a:solidFill>
                    <a:srgbClr val="0C2C33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Where are your leads right now?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60120" y="4663440"/>
            <a:ext cx="8092440" cy="2263140"/>
            <a:chOff x="0" y="0"/>
            <a:chExt cx="10789920" cy="30175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789920" cy="3017520"/>
            </a:xfrm>
            <a:custGeom>
              <a:avLst/>
              <a:gdLst/>
              <a:ahLst/>
              <a:cxnLst/>
              <a:rect l="l" t="t" r="r" b="b"/>
              <a:pathLst>
                <a:path w="10789920" h="3017520">
                  <a:moveTo>
                    <a:pt x="0" y="0"/>
                  </a:moveTo>
                  <a:lnTo>
                    <a:pt x="10789920" y="0"/>
                  </a:lnTo>
                  <a:lnTo>
                    <a:pt x="10789920" y="3017520"/>
                  </a:lnTo>
                  <a:lnTo>
                    <a:pt x="0" y="3017520"/>
                  </a:lnTo>
                  <a:close/>
                </a:path>
              </a:pathLst>
            </a:custGeom>
            <a:solidFill>
              <a:srgbClr val="FBF4E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60120" y="4663440"/>
            <a:ext cx="137160" cy="2263140"/>
            <a:chOff x="0" y="0"/>
            <a:chExt cx="182880" cy="30175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2880" cy="3017520"/>
            </a:xfrm>
            <a:custGeom>
              <a:avLst/>
              <a:gdLst/>
              <a:ahLst/>
              <a:cxnLst/>
              <a:rect l="l" t="t" r="r" b="b"/>
              <a:pathLst>
                <a:path w="182880" h="3017520">
                  <a:moveTo>
                    <a:pt x="0" y="0"/>
                  </a:moveTo>
                  <a:lnTo>
                    <a:pt x="182880" y="0"/>
                  </a:lnTo>
                  <a:lnTo>
                    <a:pt x="182880" y="3017520"/>
                  </a:lnTo>
                  <a:lnTo>
                    <a:pt x="0" y="3017520"/>
                  </a:lnTo>
                  <a:close/>
                </a:path>
              </a:pathLst>
            </a:custGeom>
            <a:solidFill>
              <a:srgbClr val="0C2C3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31633" y="5163503"/>
            <a:ext cx="1263015" cy="1263015"/>
            <a:chOff x="0" y="0"/>
            <a:chExt cx="1684020" cy="16840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84020" cy="1684020"/>
            </a:xfrm>
            <a:custGeom>
              <a:avLst/>
              <a:gdLst/>
              <a:ahLst/>
              <a:cxnLst/>
              <a:rect l="l" t="t" r="r" b="b"/>
              <a:pathLst>
                <a:path w="1684020" h="1684020">
                  <a:moveTo>
                    <a:pt x="0" y="842010"/>
                  </a:moveTo>
                  <a:cubicBezTo>
                    <a:pt x="0" y="376936"/>
                    <a:pt x="376936" y="0"/>
                    <a:pt x="842010" y="0"/>
                  </a:cubicBezTo>
                  <a:cubicBezTo>
                    <a:pt x="1307084" y="0"/>
                    <a:pt x="1684020" y="376936"/>
                    <a:pt x="1684020" y="842010"/>
                  </a:cubicBezTo>
                  <a:cubicBezTo>
                    <a:pt x="1684020" y="1307084"/>
                    <a:pt x="1307084" y="1684020"/>
                    <a:pt x="842010" y="1684020"/>
                  </a:cubicBezTo>
                  <a:cubicBezTo>
                    <a:pt x="376936" y="1684020"/>
                    <a:pt x="0" y="1307084"/>
                    <a:pt x="0" y="842010"/>
                  </a:cubicBezTo>
                  <a:close/>
                </a:path>
              </a:pathLst>
            </a:custGeom>
            <a:solidFill>
              <a:srgbClr val="ECDCCD"/>
            </a:solidFill>
            <a:ln w="28575" cap="sq">
              <a:solidFill>
                <a:srgbClr val="E1BA3A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016252" y="5356098"/>
            <a:ext cx="493776" cy="822960"/>
            <a:chOff x="0" y="0"/>
            <a:chExt cx="658368" cy="109728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58368" cy="1097280"/>
            </a:xfrm>
            <a:custGeom>
              <a:avLst/>
              <a:gdLst/>
              <a:ahLst/>
              <a:cxnLst/>
              <a:rect l="l" t="t" r="r" b="b"/>
              <a:pathLst>
                <a:path w="658368" h="1097280">
                  <a:moveTo>
                    <a:pt x="0" y="109728"/>
                  </a:moveTo>
                  <a:cubicBezTo>
                    <a:pt x="0" y="49149"/>
                    <a:pt x="49149" y="0"/>
                    <a:pt x="109728" y="0"/>
                  </a:cubicBezTo>
                  <a:lnTo>
                    <a:pt x="548640" y="0"/>
                  </a:lnTo>
                  <a:cubicBezTo>
                    <a:pt x="609219" y="0"/>
                    <a:pt x="658368" y="49149"/>
                    <a:pt x="658368" y="109728"/>
                  </a:cubicBezTo>
                  <a:lnTo>
                    <a:pt x="658368" y="987552"/>
                  </a:lnTo>
                  <a:cubicBezTo>
                    <a:pt x="658368" y="1048131"/>
                    <a:pt x="609219" y="1097280"/>
                    <a:pt x="548640" y="1097280"/>
                  </a:cubicBezTo>
                  <a:lnTo>
                    <a:pt x="109728" y="1097280"/>
                  </a:lnTo>
                  <a:cubicBezTo>
                    <a:pt x="49149" y="1097280"/>
                    <a:pt x="0" y="1048131"/>
                    <a:pt x="0" y="987552"/>
                  </a:cubicBezTo>
                  <a:close/>
                </a:path>
              </a:pathLst>
            </a:custGeom>
            <a:solidFill>
              <a:srgbClr val="0C2C3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084832" y="5493258"/>
            <a:ext cx="356616" cy="493776"/>
            <a:chOff x="0" y="0"/>
            <a:chExt cx="475488" cy="65836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75488" cy="658368"/>
            </a:xfrm>
            <a:custGeom>
              <a:avLst/>
              <a:gdLst/>
              <a:ahLst/>
              <a:cxnLst/>
              <a:rect l="l" t="t" r="r" b="b"/>
              <a:pathLst>
                <a:path w="475488" h="658368">
                  <a:moveTo>
                    <a:pt x="0" y="0"/>
                  </a:moveTo>
                  <a:lnTo>
                    <a:pt x="475488" y="0"/>
                  </a:lnTo>
                  <a:lnTo>
                    <a:pt x="475488" y="658368"/>
                  </a:lnTo>
                  <a:lnTo>
                    <a:pt x="0" y="658368"/>
                  </a:lnTo>
                  <a:close/>
                </a:path>
              </a:pathLst>
            </a:custGeom>
            <a:solidFill>
              <a:srgbClr val="ECDCC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208276" y="6041898"/>
            <a:ext cx="109728" cy="109728"/>
            <a:chOff x="0" y="0"/>
            <a:chExt cx="146304" cy="14630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6304" cy="146304"/>
            </a:xfrm>
            <a:custGeom>
              <a:avLst/>
              <a:gdLst/>
              <a:ahLst/>
              <a:cxnLst/>
              <a:rect l="l" t="t" r="r" b="b"/>
              <a:pathLst>
                <a:path w="146304" h="146304">
                  <a:moveTo>
                    <a:pt x="0" y="73152"/>
                  </a:moveTo>
                  <a:cubicBezTo>
                    <a:pt x="0" y="32766"/>
                    <a:pt x="32766" y="0"/>
                    <a:pt x="73152" y="0"/>
                  </a:cubicBezTo>
                  <a:cubicBezTo>
                    <a:pt x="113538" y="0"/>
                    <a:pt x="146304" y="32766"/>
                    <a:pt x="146304" y="73152"/>
                  </a:cubicBezTo>
                  <a:cubicBezTo>
                    <a:pt x="146304" y="113538"/>
                    <a:pt x="113538" y="146304"/>
                    <a:pt x="73152" y="146304"/>
                  </a:cubicBezTo>
                  <a:cubicBezTo>
                    <a:pt x="32766" y="146304"/>
                    <a:pt x="0" y="113538"/>
                    <a:pt x="0" y="73152"/>
                  </a:cubicBezTo>
                  <a:close/>
                </a:path>
              </a:pathLst>
            </a:custGeom>
            <a:solidFill>
              <a:srgbClr val="ECDCC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223260" y="5074920"/>
            <a:ext cx="5554980" cy="822960"/>
            <a:chOff x="0" y="0"/>
            <a:chExt cx="7406640" cy="10972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406640" cy="1097280"/>
            </a:xfrm>
            <a:custGeom>
              <a:avLst/>
              <a:gdLst/>
              <a:ahLst/>
              <a:cxnLst/>
              <a:rect l="l" t="t" r="r" b="b"/>
              <a:pathLst>
                <a:path w="7406640" h="1097280">
                  <a:moveTo>
                    <a:pt x="0" y="0"/>
                  </a:moveTo>
                  <a:lnTo>
                    <a:pt x="7406640" y="0"/>
                  </a:lnTo>
                  <a:lnTo>
                    <a:pt x="7406640" y="1097280"/>
                  </a:lnTo>
                  <a:lnTo>
                    <a:pt x="0" y="10972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81524" b="-8152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7406640" cy="10972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960"/>
                </a:lnSpc>
              </a:pPr>
              <a:r>
                <a:rPr lang="en-US" sz="3300" b="1">
                  <a:solidFill>
                    <a:srgbClr val="0C2C33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In your phone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223260" y="5966460"/>
            <a:ext cx="5554980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1650" i="1">
                <a:solidFill>
                  <a:srgbClr val="5A727A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Saved as 'Dave Builder Oct'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9601200" y="4663440"/>
            <a:ext cx="8092440" cy="2263140"/>
            <a:chOff x="0" y="0"/>
            <a:chExt cx="10789920" cy="301752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789920" cy="3017520"/>
            </a:xfrm>
            <a:custGeom>
              <a:avLst/>
              <a:gdLst/>
              <a:ahLst/>
              <a:cxnLst/>
              <a:rect l="l" t="t" r="r" b="b"/>
              <a:pathLst>
                <a:path w="10789920" h="3017520">
                  <a:moveTo>
                    <a:pt x="0" y="0"/>
                  </a:moveTo>
                  <a:lnTo>
                    <a:pt x="10789920" y="0"/>
                  </a:lnTo>
                  <a:lnTo>
                    <a:pt x="10789920" y="3017520"/>
                  </a:lnTo>
                  <a:lnTo>
                    <a:pt x="0" y="3017520"/>
                  </a:lnTo>
                  <a:close/>
                </a:path>
              </a:pathLst>
            </a:custGeom>
            <a:solidFill>
              <a:srgbClr val="FBF4E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601200" y="4663440"/>
            <a:ext cx="137160" cy="2263140"/>
            <a:chOff x="0" y="0"/>
            <a:chExt cx="182880" cy="301752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82880" cy="3017520"/>
            </a:xfrm>
            <a:custGeom>
              <a:avLst/>
              <a:gdLst/>
              <a:ahLst/>
              <a:cxnLst/>
              <a:rect l="l" t="t" r="r" b="b"/>
              <a:pathLst>
                <a:path w="182880" h="3017520">
                  <a:moveTo>
                    <a:pt x="0" y="0"/>
                  </a:moveTo>
                  <a:lnTo>
                    <a:pt x="182880" y="0"/>
                  </a:lnTo>
                  <a:lnTo>
                    <a:pt x="182880" y="3017520"/>
                  </a:lnTo>
                  <a:lnTo>
                    <a:pt x="0" y="3017520"/>
                  </a:lnTo>
                  <a:close/>
                </a:path>
              </a:pathLst>
            </a:custGeom>
            <a:solidFill>
              <a:srgbClr val="0C2C3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272712" y="5163503"/>
            <a:ext cx="1263015" cy="1263015"/>
            <a:chOff x="0" y="0"/>
            <a:chExt cx="1684020" cy="168402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84020" cy="1684020"/>
            </a:xfrm>
            <a:custGeom>
              <a:avLst/>
              <a:gdLst/>
              <a:ahLst/>
              <a:cxnLst/>
              <a:rect l="l" t="t" r="r" b="b"/>
              <a:pathLst>
                <a:path w="1684020" h="1684020">
                  <a:moveTo>
                    <a:pt x="0" y="842010"/>
                  </a:moveTo>
                  <a:cubicBezTo>
                    <a:pt x="0" y="376936"/>
                    <a:pt x="376936" y="0"/>
                    <a:pt x="842010" y="0"/>
                  </a:cubicBezTo>
                  <a:cubicBezTo>
                    <a:pt x="1307084" y="0"/>
                    <a:pt x="1684020" y="376936"/>
                    <a:pt x="1684020" y="842010"/>
                  </a:cubicBezTo>
                  <a:cubicBezTo>
                    <a:pt x="1684020" y="1307084"/>
                    <a:pt x="1307084" y="1684020"/>
                    <a:pt x="842010" y="1684020"/>
                  </a:cubicBezTo>
                  <a:cubicBezTo>
                    <a:pt x="376936" y="1684020"/>
                    <a:pt x="0" y="1307084"/>
                    <a:pt x="0" y="842010"/>
                  </a:cubicBezTo>
                  <a:close/>
                </a:path>
              </a:pathLst>
            </a:custGeom>
            <a:solidFill>
              <a:srgbClr val="ECDCCD"/>
            </a:solidFill>
            <a:ln w="28575" cap="sq">
              <a:solidFill>
                <a:srgbClr val="E1BA3A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636758" y="5527548"/>
            <a:ext cx="150876" cy="150876"/>
            <a:chOff x="0" y="0"/>
            <a:chExt cx="201168" cy="20116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01168" cy="201168"/>
            </a:xfrm>
            <a:custGeom>
              <a:avLst/>
              <a:gdLst/>
              <a:ahLst/>
              <a:cxnLst/>
              <a:rect l="l" t="t" r="r" b="b"/>
              <a:pathLst>
                <a:path w="201168" h="201168">
                  <a:moveTo>
                    <a:pt x="0" y="0"/>
                  </a:moveTo>
                  <a:lnTo>
                    <a:pt x="201168" y="0"/>
                  </a:lnTo>
                  <a:lnTo>
                    <a:pt x="201168" y="201168"/>
                  </a:lnTo>
                  <a:lnTo>
                    <a:pt x="0" y="201168"/>
                  </a:lnTo>
                  <a:close/>
                </a:path>
              </a:pathLst>
            </a:custGeom>
            <a:solidFill>
              <a:srgbClr val="E1BA3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815066" y="5527548"/>
            <a:ext cx="150876" cy="150876"/>
            <a:chOff x="0" y="0"/>
            <a:chExt cx="201168" cy="20116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01168" cy="201168"/>
            </a:xfrm>
            <a:custGeom>
              <a:avLst/>
              <a:gdLst/>
              <a:ahLst/>
              <a:cxnLst/>
              <a:rect l="l" t="t" r="r" b="b"/>
              <a:pathLst>
                <a:path w="201168" h="201168">
                  <a:moveTo>
                    <a:pt x="0" y="0"/>
                  </a:moveTo>
                  <a:lnTo>
                    <a:pt x="201168" y="0"/>
                  </a:lnTo>
                  <a:lnTo>
                    <a:pt x="201168" y="201168"/>
                  </a:lnTo>
                  <a:lnTo>
                    <a:pt x="0" y="201168"/>
                  </a:lnTo>
                  <a:close/>
                </a:path>
              </a:pathLst>
            </a:custGeom>
            <a:solidFill>
              <a:srgbClr val="E1BA3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993374" y="5527548"/>
            <a:ext cx="150876" cy="150876"/>
            <a:chOff x="0" y="0"/>
            <a:chExt cx="201168" cy="201168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01168" cy="201168"/>
            </a:xfrm>
            <a:custGeom>
              <a:avLst/>
              <a:gdLst/>
              <a:ahLst/>
              <a:cxnLst/>
              <a:rect l="l" t="t" r="r" b="b"/>
              <a:pathLst>
                <a:path w="201168" h="201168">
                  <a:moveTo>
                    <a:pt x="0" y="0"/>
                  </a:moveTo>
                  <a:lnTo>
                    <a:pt x="201168" y="0"/>
                  </a:lnTo>
                  <a:lnTo>
                    <a:pt x="201168" y="201168"/>
                  </a:lnTo>
                  <a:lnTo>
                    <a:pt x="0" y="201168"/>
                  </a:lnTo>
                  <a:close/>
                </a:path>
              </a:pathLst>
            </a:custGeom>
            <a:solidFill>
              <a:srgbClr val="E1BA3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0636758" y="5705856"/>
            <a:ext cx="150876" cy="150876"/>
            <a:chOff x="0" y="0"/>
            <a:chExt cx="201168" cy="201168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01168" cy="201168"/>
            </a:xfrm>
            <a:custGeom>
              <a:avLst/>
              <a:gdLst/>
              <a:ahLst/>
              <a:cxnLst/>
              <a:rect l="l" t="t" r="r" b="b"/>
              <a:pathLst>
                <a:path w="201168" h="201168">
                  <a:moveTo>
                    <a:pt x="0" y="0"/>
                  </a:moveTo>
                  <a:lnTo>
                    <a:pt x="201168" y="0"/>
                  </a:lnTo>
                  <a:lnTo>
                    <a:pt x="201168" y="201168"/>
                  </a:lnTo>
                  <a:lnTo>
                    <a:pt x="0" y="201168"/>
                  </a:lnTo>
                  <a:close/>
                </a:path>
              </a:pathLst>
            </a:custGeom>
            <a:solidFill>
              <a:srgbClr val="1C3C4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0815066" y="5705856"/>
            <a:ext cx="150876" cy="150876"/>
            <a:chOff x="0" y="0"/>
            <a:chExt cx="201168" cy="20116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01168" cy="201168"/>
            </a:xfrm>
            <a:custGeom>
              <a:avLst/>
              <a:gdLst/>
              <a:ahLst/>
              <a:cxnLst/>
              <a:rect l="l" t="t" r="r" b="b"/>
              <a:pathLst>
                <a:path w="201168" h="201168">
                  <a:moveTo>
                    <a:pt x="0" y="0"/>
                  </a:moveTo>
                  <a:lnTo>
                    <a:pt x="201168" y="0"/>
                  </a:lnTo>
                  <a:lnTo>
                    <a:pt x="201168" y="201168"/>
                  </a:lnTo>
                  <a:lnTo>
                    <a:pt x="0" y="201168"/>
                  </a:lnTo>
                  <a:close/>
                </a:path>
              </a:pathLst>
            </a:custGeom>
            <a:solidFill>
              <a:srgbClr val="0C2C3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0993374" y="5705856"/>
            <a:ext cx="150876" cy="150876"/>
            <a:chOff x="0" y="0"/>
            <a:chExt cx="201168" cy="201168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201168" cy="201168"/>
            </a:xfrm>
            <a:custGeom>
              <a:avLst/>
              <a:gdLst/>
              <a:ahLst/>
              <a:cxnLst/>
              <a:rect l="l" t="t" r="r" b="b"/>
              <a:pathLst>
                <a:path w="201168" h="201168">
                  <a:moveTo>
                    <a:pt x="0" y="0"/>
                  </a:moveTo>
                  <a:lnTo>
                    <a:pt x="201168" y="0"/>
                  </a:lnTo>
                  <a:lnTo>
                    <a:pt x="201168" y="201168"/>
                  </a:lnTo>
                  <a:lnTo>
                    <a:pt x="0" y="201168"/>
                  </a:lnTo>
                  <a:close/>
                </a:path>
              </a:pathLst>
            </a:custGeom>
            <a:solidFill>
              <a:srgbClr val="0C2C3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0636758" y="5884164"/>
            <a:ext cx="150876" cy="150876"/>
            <a:chOff x="0" y="0"/>
            <a:chExt cx="201168" cy="201168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01168" cy="201168"/>
            </a:xfrm>
            <a:custGeom>
              <a:avLst/>
              <a:gdLst/>
              <a:ahLst/>
              <a:cxnLst/>
              <a:rect l="l" t="t" r="r" b="b"/>
              <a:pathLst>
                <a:path w="201168" h="201168">
                  <a:moveTo>
                    <a:pt x="0" y="0"/>
                  </a:moveTo>
                  <a:lnTo>
                    <a:pt x="201168" y="0"/>
                  </a:lnTo>
                  <a:lnTo>
                    <a:pt x="201168" y="201168"/>
                  </a:lnTo>
                  <a:lnTo>
                    <a:pt x="0" y="201168"/>
                  </a:lnTo>
                  <a:close/>
                </a:path>
              </a:pathLst>
            </a:custGeom>
            <a:solidFill>
              <a:srgbClr val="0C2C3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815066" y="5884164"/>
            <a:ext cx="150876" cy="150876"/>
            <a:chOff x="0" y="0"/>
            <a:chExt cx="201168" cy="201168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201168" cy="201168"/>
            </a:xfrm>
            <a:custGeom>
              <a:avLst/>
              <a:gdLst/>
              <a:ahLst/>
              <a:cxnLst/>
              <a:rect l="l" t="t" r="r" b="b"/>
              <a:pathLst>
                <a:path w="201168" h="201168">
                  <a:moveTo>
                    <a:pt x="0" y="0"/>
                  </a:moveTo>
                  <a:lnTo>
                    <a:pt x="201168" y="0"/>
                  </a:lnTo>
                  <a:lnTo>
                    <a:pt x="201168" y="201168"/>
                  </a:lnTo>
                  <a:lnTo>
                    <a:pt x="0" y="201168"/>
                  </a:lnTo>
                  <a:close/>
                </a:path>
              </a:pathLst>
            </a:custGeom>
            <a:solidFill>
              <a:srgbClr val="0C2C3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0993374" y="5884164"/>
            <a:ext cx="150876" cy="150876"/>
            <a:chOff x="0" y="0"/>
            <a:chExt cx="201168" cy="201168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201168" cy="201168"/>
            </a:xfrm>
            <a:custGeom>
              <a:avLst/>
              <a:gdLst/>
              <a:ahLst/>
              <a:cxnLst/>
              <a:rect l="l" t="t" r="r" b="b"/>
              <a:pathLst>
                <a:path w="201168" h="201168">
                  <a:moveTo>
                    <a:pt x="0" y="0"/>
                  </a:moveTo>
                  <a:lnTo>
                    <a:pt x="201168" y="0"/>
                  </a:lnTo>
                  <a:lnTo>
                    <a:pt x="201168" y="201168"/>
                  </a:lnTo>
                  <a:lnTo>
                    <a:pt x="0" y="201168"/>
                  </a:lnTo>
                  <a:close/>
                </a:path>
              </a:pathLst>
            </a:custGeom>
            <a:solidFill>
              <a:srgbClr val="0C2C3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1864340" y="5074920"/>
            <a:ext cx="5554980" cy="822960"/>
            <a:chOff x="0" y="0"/>
            <a:chExt cx="7406640" cy="109728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7406640" cy="1097280"/>
            </a:xfrm>
            <a:custGeom>
              <a:avLst/>
              <a:gdLst/>
              <a:ahLst/>
              <a:cxnLst/>
              <a:rect l="l" t="t" r="r" b="b"/>
              <a:pathLst>
                <a:path w="7406640" h="1097280">
                  <a:moveTo>
                    <a:pt x="0" y="0"/>
                  </a:moveTo>
                  <a:lnTo>
                    <a:pt x="7406640" y="0"/>
                  </a:lnTo>
                  <a:lnTo>
                    <a:pt x="7406640" y="1097280"/>
                  </a:lnTo>
                  <a:lnTo>
                    <a:pt x="0" y="10972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81524" b="-8152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0"/>
              <a:ext cx="7406640" cy="10972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960"/>
                </a:lnSpc>
              </a:pPr>
              <a:r>
                <a:rPr lang="en-US" sz="3300" b="1">
                  <a:solidFill>
                    <a:srgbClr val="0C2C33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On a spreadsheet</a:t>
              </a:r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11864340" y="5966460"/>
            <a:ext cx="5554980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1650" i="1">
                <a:solidFill>
                  <a:srgbClr val="5A727A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Last updated three months ago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960120" y="7338060"/>
            <a:ext cx="8092440" cy="2263140"/>
            <a:chOff x="0" y="0"/>
            <a:chExt cx="10789920" cy="301752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0789920" cy="3017520"/>
            </a:xfrm>
            <a:custGeom>
              <a:avLst/>
              <a:gdLst/>
              <a:ahLst/>
              <a:cxnLst/>
              <a:rect l="l" t="t" r="r" b="b"/>
              <a:pathLst>
                <a:path w="10789920" h="3017520">
                  <a:moveTo>
                    <a:pt x="0" y="0"/>
                  </a:moveTo>
                  <a:lnTo>
                    <a:pt x="10789920" y="0"/>
                  </a:lnTo>
                  <a:lnTo>
                    <a:pt x="10789920" y="3017520"/>
                  </a:lnTo>
                  <a:lnTo>
                    <a:pt x="0" y="3017520"/>
                  </a:lnTo>
                  <a:close/>
                </a:path>
              </a:pathLst>
            </a:custGeom>
            <a:solidFill>
              <a:srgbClr val="FBF4E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960120" y="7338060"/>
            <a:ext cx="137160" cy="2263140"/>
            <a:chOff x="0" y="0"/>
            <a:chExt cx="182880" cy="301752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82880" cy="3017520"/>
            </a:xfrm>
            <a:custGeom>
              <a:avLst/>
              <a:gdLst/>
              <a:ahLst/>
              <a:cxnLst/>
              <a:rect l="l" t="t" r="r" b="b"/>
              <a:pathLst>
                <a:path w="182880" h="3017520">
                  <a:moveTo>
                    <a:pt x="0" y="0"/>
                  </a:moveTo>
                  <a:lnTo>
                    <a:pt x="182880" y="0"/>
                  </a:lnTo>
                  <a:lnTo>
                    <a:pt x="182880" y="3017520"/>
                  </a:lnTo>
                  <a:lnTo>
                    <a:pt x="0" y="3017520"/>
                  </a:lnTo>
                  <a:close/>
                </a:path>
              </a:pathLst>
            </a:custGeom>
            <a:solidFill>
              <a:srgbClr val="0C2C3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631633" y="7838122"/>
            <a:ext cx="1263015" cy="1263015"/>
            <a:chOff x="0" y="0"/>
            <a:chExt cx="1684020" cy="168402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684020" cy="1684020"/>
            </a:xfrm>
            <a:custGeom>
              <a:avLst/>
              <a:gdLst/>
              <a:ahLst/>
              <a:cxnLst/>
              <a:rect l="l" t="t" r="r" b="b"/>
              <a:pathLst>
                <a:path w="1684020" h="1684020">
                  <a:moveTo>
                    <a:pt x="0" y="842010"/>
                  </a:moveTo>
                  <a:cubicBezTo>
                    <a:pt x="0" y="376936"/>
                    <a:pt x="376936" y="0"/>
                    <a:pt x="842010" y="0"/>
                  </a:cubicBezTo>
                  <a:cubicBezTo>
                    <a:pt x="1307084" y="0"/>
                    <a:pt x="1684020" y="376936"/>
                    <a:pt x="1684020" y="842010"/>
                  </a:cubicBezTo>
                  <a:cubicBezTo>
                    <a:pt x="1684020" y="1307084"/>
                    <a:pt x="1307084" y="1684020"/>
                    <a:pt x="842010" y="1684020"/>
                  </a:cubicBezTo>
                  <a:cubicBezTo>
                    <a:pt x="376936" y="1684020"/>
                    <a:pt x="0" y="1307084"/>
                    <a:pt x="0" y="842010"/>
                  </a:cubicBezTo>
                  <a:close/>
                </a:path>
              </a:pathLst>
            </a:custGeom>
            <a:solidFill>
              <a:srgbClr val="ECDCCD"/>
            </a:solidFill>
            <a:ln w="28575" cap="sq">
              <a:solidFill>
                <a:srgbClr val="E1BA3A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851660" y="8305038"/>
            <a:ext cx="822960" cy="548640"/>
            <a:chOff x="0" y="0"/>
            <a:chExt cx="1097280" cy="73152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1097280" cy="731520"/>
            </a:xfrm>
            <a:custGeom>
              <a:avLst/>
              <a:gdLst/>
              <a:ahLst/>
              <a:cxnLst/>
              <a:rect l="l" t="t" r="r" b="b"/>
              <a:pathLst>
                <a:path w="1097280" h="731520">
                  <a:moveTo>
                    <a:pt x="0" y="0"/>
                  </a:moveTo>
                  <a:lnTo>
                    <a:pt x="1097280" y="0"/>
                  </a:lnTo>
                  <a:lnTo>
                    <a:pt x="1097280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0C2C3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851660" y="8167878"/>
            <a:ext cx="384048" cy="164592"/>
            <a:chOff x="0" y="0"/>
            <a:chExt cx="512064" cy="21945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12064" cy="219456"/>
            </a:xfrm>
            <a:custGeom>
              <a:avLst/>
              <a:gdLst/>
              <a:ahLst/>
              <a:cxnLst/>
              <a:rect l="l" t="t" r="r" b="b"/>
              <a:pathLst>
                <a:path w="512064" h="219456">
                  <a:moveTo>
                    <a:pt x="0" y="0"/>
                  </a:moveTo>
                  <a:lnTo>
                    <a:pt x="512064" y="0"/>
                  </a:lnTo>
                  <a:lnTo>
                    <a:pt x="512064" y="219456"/>
                  </a:lnTo>
                  <a:lnTo>
                    <a:pt x="0" y="219456"/>
                  </a:lnTo>
                  <a:close/>
                </a:path>
              </a:pathLst>
            </a:custGeom>
            <a:solidFill>
              <a:srgbClr val="0C2C3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920240" y="8497062"/>
            <a:ext cx="685800" cy="54864"/>
            <a:chOff x="0" y="0"/>
            <a:chExt cx="914400" cy="73152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914400" cy="73152"/>
            </a:xfrm>
            <a:custGeom>
              <a:avLst/>
              <a:gdLst/>
              <a:ahLst/>
              <a:cxnLst/>
              <a:rect l="l" t="t" r="r" b="b"/>
              <a:pathLst>
                <a:path w="914400" h="73152">
                  <a:moveTo>
                    <a:pt x="0" y="0"/>
                  </a:moveTo>
                  <a:lnTo>
                    <a:pt x="914400" y="0"/>
                  </a:lnTo>
                  <a:lnTo>
                    <a:pt x="914400" y="73152"/>
                  </a:lnTo>
                  <a:lnTo>
                    <a:pt x="0" y="73152"/>
                  </a:lnTo>
                  <a:close/>
                </a:path>
              </a:pathLst>
            </a:custGeom>
            <a:solidFill>
              <a:srgbClr val="E1BA3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3223260" y="7749540"/>
            <a:ext cx="5554980" cy="822960"/>
            <a:chOff x="0" y="0"/>
            <a:chExt cx="7406640" cy="109728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7406640" cy="1097280"/>
            </a:xfrm>
            <a:custGeom>
              <a:avLst/>
              <a:gdLst/>
              <a:ahLst/>
              <a:cxnLst/>
              <a:rect l="l" t="t" r="r" b="b"/>
              <a:pathLst>
                <a:path w="7406640" h="1097280">
                  <a:moveTo>
                    <a:pt x="0" y="0"/>
                  </a:moveTo>
                  <a:lnTo>
                    <a:pt x="7406640" y="0"/>
                  </a:lnTo>
                  <a:lnTo>
                    <a:pt x="7406640" y="1097280"/>
                  </a:lnTo>
                  <a:lnTo>
                    <a:pt x="0" y="10972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81524" b="-8152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0" y="0"/>
              <a:ext cx="7406640" cy="10972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960"/>
                </a:lnSpc>
              </a:pPr>
              <a:r>
                <a:rPr lang="en-US" sz="3300" b="1">
                  <a:solidFill>
                    <a:srgbClr val="0C2C33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In a CRM nobody uses</a:t>
              </a:r>
            </a:p>
          </p:txBody>
        </p:sp>
      </p:grpSp>
      <p:sp>
        <p:nvSpPr>
          <p:cNvPr id="64" name="TextBox 64"/>
          <p:cNvSpPr txBox="1"/>
          <p:nvPr/>
        </p:nvSpPr>
        <p:spPr>
          <a:xfrm>
            <a:off x="3223260" y="8641080"/>
            <a:ext cx="5554980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1650" i="1">
                <a:solidFill>
                  <a:srgbClr val="5A727A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Beautifully empty</a:t>
            </a:r>
          </a:p>
        </p:txBody>
      </p:sp>
      <p:grpSp>
        <p:nvGrpSpPr>
          <p:cNvPr id="65" name="Group 65"/>
          <p:cNvGrpSpPr/>
          <p:nvPr/>
        </p:nvGrpSpPr>
        <p:grpSpPr>
          <a:xfrm>
            <a:off x="9601200" y="7338060"/>
            <a:ext cx="8092440" cy="2263140"/>
            <a:chOff x="0" y="0"/>
            <a:chExt cx="10789920" cy="301752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10789920" cy="3017520"/>
            </a:xfrm>
            <a:custGeom>
              <a:avLst/>
              <a:gdLst/>
              <a:ahLst/>
              <a:cxnLst/>
              <a:rect l="l" t="t" r="r" b="b"/>
              <a:pathLst>
                <a:path w="10789920" h="3017520">
                  <a:moveTo>
                    <a:pt x="0" y="0"/>
                  </a:moveTo>
                  <a:lnTo>
                    <a:pt x="10789920" y="0"/>
                  </a:lnTo>
                  <a:lnTo>
                    <a:pt x="10789920" y="3017520"/>
                  </a:lnTo>
                  <a:lnTo>
                    <a:pt x="0" y="3017520"/>
                  </a:lnTo>
                  <a:close/>
                </a:path>
              </a:pathLst>
            </a:custGeom>
            <a:solidFill>
              <a:srgbClr val="FBF4E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9601200" y="7338060"/>
            <a:ext cx="137160" cy="2263140"/>
            <a:chOff x="0" y="0"/>
            <a:chExt cx="182880" cy="301752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182880" cy="3017520"/>
            </a:xfrm>
            <a:custGeom>
              <a:avLst/>
              <a:gdLst/>
              <a:ahLst/>
              <a:cxnLst/>
              <a:rect l="l" t="t" r="r" b="b"/>
              <a:pathLst>
                <a:path w="182880" h="3017520">
                  <a:moveTo>
                    <a:pt x="0" y="0"/>
                  </a:moveTo>
                  <a:lnTo>
                    <a:pt x="182880" y="0"/>
                  </a:lnTo>
                  <a:lnTo>
                    <a:pt x="182880" y="3017520"/>
                  </a:lnTo>
                  <a:lnTo>
                    <a:pt x="0" y="3017520"/>
                  </a:lnTo>
                  <a:close/>
                </a:path>
              </a:pathLst>
            </a:custGeom>
            <a:solidFill>
              <a:srgbClr val="0C2C3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72712" y="7838122"/>
            <a:ext cx="1263015" cy="1263015"/>
            <a:chOff x="0" y="0"/>
            <a:chExt cx="1684020" cy="168402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1684020" cy="1684020"/>
            </a:xfrm>
            <a:custGeom>
              <a:avLst/>
              <a:gdLst/>
              <a:ahLst/>
              <a:cxnLst/>
              <a:rect l="l" t="t" r="r" b="b"/>
              <a:pathLst>
                <a:path w="1684020" h="1684020">
                  <a:moveTo>
                    <a:pt x="0" y="842010"/>
                  </a:moveTo>
                  <a:cubicBezTo>
                    <a:pt x="0" y="376936"/>
                    <a:pt x="376936" y="0"/>
                    <a:pt x="842010" y="0"/>
                  </a:cubicBezTo>
                  <a:cubicBezTo>
                    <a:pt x="1307084" y="0"/>
                    <a:pt x="1684020" y="376936"/>
                    <a:pt x="1684020" y="842010"/>
                  </a:cubicBezTo>
                  <a:cubicBezTo>
                    <a:pt x="1684020" y="1307084"/>
                    <a:pt x="1307084" y="1684020"/>
                    <a:pt x="842010" y="1684020"/>
                  </a:cubicBezTo>
                  <a:cubicBezTo>
                    <a:pt x="376936" y="1684020"/>
                    <a:pt x="0" y="1307084"/>
                    <a:pt x="0" y="842010"/>
                  </a:cubicBezTo>
                  <a:close/>
                </a:path>
              </a:pathLst>
            </a:custGeom>
            <a:solidFill>
              <a:srgbClr val="ECDCCD"/>
            </a:solidFill>
            <a:ln w="28575" cap="sq">
              <a:solidFill>
                <a:srgbClr val="E1BA3A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0465308" y="8085582"/>
            <a:ext cx="438912" cy="768096"/>
            <a:chOff x="0" y="0"/>
            <a:chExt cx="585216" cy="1024128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585216" cy="1024128"/>
            </a:xfrm>
            <a:custGeom>
              <a:avLst/>
              <a:gdLst/>
              <a:ahLst/>
              <a:cxnLst/>
              <a:rect l="l" t="t" r="r" b="b"/>
              <a:pathLst>
                <a:path w="585216" h="1024128">
                  <a:moveTo>
                    <a:pt x="0" y="512064"/>
                  </a:moveTo>
                  <a:cubicBezTo>
                    <a:pt x="0" y="229235"/>
                    <a:pt x="131064" y="0"/>
                    <a:pt x="292608" y="0"/>
                  </a:cubicBezTo>
                  <a:cubicBezTo>
                    <a:pt x="454152" y="0"/>
                    <a:pt x="585216" y="229235"/>
                    <a:pt x="585216" y="512064"/>
                  </a:cubicBezTo>
                  <a:cubicBezTo>
                    <a:pt x="585216" y="794893"/>
                    <a:pt x="454152" y="1024128"/>
                    <a:pt x="292608" y="1024128"/>
                  </a:cubicBezTo>
                  <a:cubicBezTo>
                    <a:pt x="131064" y="1024128"/>
                    <a:pt x="0" y="794893"/>
                    <a:pt x="0" y="512064"/>
                  </a:cubicBezTo>
                  <a:close/>
                </a:path>
              </a:pathLst>
            </a:custGeom>
            <a:solidFill>
              <a:srgbClr val="0C2C3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904220" y="8085582"/>
            <a:ext cx="438912" cy="768096"/>
            <a:chOff x="0" y="0"/>
            <a:chExt cx="585216" cy="1024128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585216" cy="1024128"/>
            </a:xfrm>
            <a:custGeom>
              <a:avLst/>
              <a:gdLst/>
              <a:ahLst/>
              <a:cxnLst/>
              <a:rect l="l" t="t" r="r" b="b"/>
              <a:pathLst>
                <a:path w="585216" h="1024128">
                  <a:moveTo>
                    <a:pt x="0" y="512064"/>
                  </a:moveTo>
                  <a:cubicBezTo>
                    <a:pt x="0" y="229235"/>
                    <a:pt x="131064" y="0"/>
                    <a:pt x="292608" y="0"/>
                  </a:cubicBezTo>
                  <a:cubicBezTo>
                    <a:pt x="454152" y="0"/>
                    <a:pt x="585216" y="229235"/>
                    <a:pt x="585216" y="512064"/>
                  </a:cubicBezTo>
                  <a:cubicBezTo>
                    <a:pt x="585216" y="794893"/>
                    <a:pt x="454152" y="1024128"/>
                    <a:pt x="292608" y="1024128"/>
                  </a:cubicBezTo>
                  <a:cubicBezTo>
                    <a:pt x="131064" y="1024128"/>
                    <a:pt x="0" y="794893"/>
                    <a:pt x="0" y="512064"/>
                  </a:cubicBezTo>
                  <a:close/>
                </a:path>
              </a:pathLst>
            </a:custGeom>
            <a:solidFill>
              <a:srgbClr val="E1BA3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869930" y="8167878"/>
            <a:ext cx="68580" cy="603504"/>
            <a:chOff x="0" y="0"/>
            <a:chExt cx="91440" cy="804672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91440" cy="804672"/>
            </a:xfrm>
            <a:custGeom>
              <a:avLst/>
              <a:gdLst/>
              <a:ahLst/>
              <a:cxnLst/>
              <a:rect l="l" t="t" r="r" b="b"/>
              <a:pathLst>
                <a:path w="91440" h="804672">
                  <a:moveTo>
                    <a:pt x="0" y="0"/>
                  </a:moveTo>
                  <a:lnTo>
                    <a:pt x="91440" y="0"/>
                  </a:lnTo>
                  <a:lnTo>
                    <a:pt x="91440" y="804672"/>
                  </a:lnTo>
                  <a:lnTo>
                    <a:pt x="0" y="804672"/>
                  </a:lnTo>
                  <a:close/>
                </a:path>
              </a:pathLst>
            </a:custGeom>
            <a:solidFill>
              <a:srgbClr val="ECDCC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1864340" y="7749540"/>
            <a:ext cx="5554980" cy="822960"/>
            <a:chOff x="0" y="0"/>
            <a:chExt cx="7406640" cy="109728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7406640" cy="1097280"/>
            </a:xfrm>
            <a:custGeom>
              <a:avLst/>
              <a:gdLst/>
              <a:ahLst/>
              <a:cxnLst/>
              <a:rect l="l" t="t" r="r" b="b"/>
              <a:pathLst>
                <a:path w="7406640" h="1097280">
                  <a:moveTo>
                    <a:pt x="0" y="0"/>
                  </a:moveTo>
                  <a:lnTo>
                    <a:pt x="7406640" y="0"/>
                  </a:lnTo>
                  <a:lnTo>
                    <a:pt x="7406640" y="1097280"/>
                  </a:lnTo>
                  <a:lnTo>
                    <a:pt x="0" y="10972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81524" b="-8152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0" y="0"/>
              <a:ext cx="7406640" cy="10972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960"/>
                </a:lnSpc>
              </a:pPr>
              <a:r>
                <a:rPr lang="en-US" sz="3300" b="1">
                  <a:solidFill>
                    <a:srgbClr val="0C2C33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In your head</a:t>
              </a:r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11864340" y="8641080"/>
            <a:ext cx="5554980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1650" i="1">
                <a:solidFill>
                  <a:srgbClr val="5A727A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The most common one.</a:t>
            </a:r>
          </a:p>
        </p:txBody>
      </p:sp>
      <p:sp>
        <p:nvSpPr>
          <p:cNvPr id="84" name="Freeform 84"/>
          <p:cNvSpPr/>
          <p:nvPr/>
        </p:nvSpPr>
        <p:spPr>
          <a:xfrm>
            <a:off x="496520" y="479510"/>
            <a:ext cx="2277941" cy="1829723"/>
          </a:xfrm>
          <a:custGeom>
            <a:avLst/>
            <a:gdLst/>
            <a:ahLst/>
            <a:cxnLst/>
            <a:rect l="l" t="t" r="r" b="b"/>
            <a:pathLst>
              <a:path w="2277941" h="1829723">
                <a:moveTo>
                  <a:pt x="0" y="0"/>
                </a:moveTo>
                <a:lnTo>
                  <a:pt x="2277941" y="0"/>
                </a:lnTo>
                <a:lnTo>
                  <a:pt x="2277941" y="1829724"/>
                </a:lnTo>
                <a:lnTo>
                  <a:pt x="0" y="18297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4496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0120" y="3429000"/>
            <a:ext cx="16459200" cy="2057400"/>
            <a:chOff x="0" y="0"/>
            <a:chExt cx="21945600" cy="2743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45600" cy="2743200"/>
            </a:xfrm>
            <a:custGeom>
              <a:avLst/>
              <a:gdLst/>
              <a:ahLst/>
              <a:cxnLst/>
              <a:rect l="l" t="t" r="r" b="b"/>
              <a:pathLst>
                <a:path w="21945600" h="2743200">
                  <a:moveTo>
                    <a:pt x="0" y="0"/>
                  </a:moveTo>
                  <a:lnTo>
                    <a:pt x="21945600" y="0"/>
                  </a:lnTo>
                  <a:lnTo>
                    <a:pt x="21945600" y="2743200"/>
                  </a:lnTo>
                  <a:lnTo>
                    <a:pt x="0" y="2743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05880" b="-10588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1945600" cy="27432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0080"/>
                </a:lnSpc>
              </a:pPr>
              <a:r>
                <a:rPr lang="en-US" sz="8400" b="1">
                  <a:solidFill>
                    <a:srgbClr val="ECDCCD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You don't need more leads.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60120" y="5692140"/>
            <a:ext cx="1920240" cy="82296"/>
            <a:chOff x="0" y="0"/>
            <a:chExt cx="2560320" cy="1097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60320" cy="109728"/>
            </a:xfrm>
            <a:custGeom>
              <a:avLst/>
              <a:gdLst/>
              <a:ahLst/>
              <a:cxnLst/>
              <a:rect l="l" t="t" r="r" b="b"/>
              <a:pathLst>
                <a:path w="2560320" h="109728">
                  <a:moveTo>
                    <a:pt x="0" y="0"/>
                  </a:moveTo>
                  <a:lnTo>
                    <a:pt x="2560320" y="0"/>
                  </a:lnTo>
                  <a:lnTo>
                    <a:pt x="2560320" y="109728"/>
                  </a:lnTo>
                  <a:lnTo>
                    <a:pt x="0" y="109728"/>
                  </a:lnTo>
                  <a:close/>
                </a:path>
              </a:pathLst>
            </a:custGeom>
            <a:solidFill>
              <a:srgbClr val="E1BA3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60120" y="6172200"/>
            <a:ext cx="16459200" cy="3017520"/>
            <a:chOff x="0" y="0"/>
            <a:chExt cx="21945600" cy="40233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945600" cy="4023360"/>
            </a:xfrm>
            <a:custGeom>
              <a:avLst/>
              <a:gdLst/>
              <a:ahLst/>
              <a:cxnLst/>
              <a:rect l="l" t="t" r="r" b="b"/>
              <a:pathLst>
                <a:path w="21945600" h="4023360">
                  <a:moveTo>
                    <a:pt x="0" y="0"/>
                  </a:moveTo>
                  <a:lnTo>
                    <a:pt x="21945600" y="0"/>
                  </a:lnTo>
                  <a:lnTo>
                    <a:pt x="21945600" y="4023360"/>
                  </a:lnTo>
                  <a:lnTo>
                    <a:pt x="0" y="40233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6282" b="-5628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21945600" cy="402336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920"/>
                </a:lnSpc>
              </a:pPr>
              <a:r>
                <a:rPr lang="en-US" sz="6600" b="1" i="1">
                  <a:solidFill>
                    <a:srgbClr val="E1BA3A"/>
                  </a:solidFill>
                  <a:latin typeface="Playfair Display Bold Italics"/>
                  <a:ea typeface="Playfair Display Bold Italics"/>
                  <a:cs typeface="Playfair Display Bold Italics"/>
                  <a:sym typeface="Playfair Display Bold Italics"/>
                </a:rPr>
                <a:t>You need to stop losing the ones you've already got.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403213" y="468554"/>
            <a:ext cx="2191624" cy="1785439"/>
          </a:xfrm>
          <a:custGeom>
            <a:avLst/>
            <a:gdLst/>
            <a:ahLst/>
            <a:cxnLst/>
            <a:rect l="l" t="t" r="r" b="b"/>
            <a:pathLst>
              <a:path w="2191624" h="1785439">
                <a:moveTo>
                  <a:pt x="0" y="0"/>
                </a:moveTo>
                <a:lnTo>
                  <a:pt x="2191624" y="0"/>
                </a:lnTo>
                <a:lnTo>
                  <a:pt x="2191624" y="1785439"/>
                </a:lnTo>
                <a:lnTo>
                  <a:pt x="0" y="1785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74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640" y="411480"/>
            <a:ext cx="1440180" cy="1234440"/>
            <a:chOff x="0" y="0"/>
            <a:chExt cx="1920240" cy="1645920"/>
          </a:xfrm>
        </p:grpSpPr>
        <p:sp>
          <p:nvSpPr>
            <p:cNvPr id="3" name="Freeform 3" descr="/sessions/charming-affectionate-ptolemy/mnt/outputs/logo-navy.png"/>
            <p:cNvSpPr/>
            <p:nvPr/>
          </p:nvSpPr>
          <p:spPr>
            <a:xfrm>
              <a:off x="0" y="0"/>
              <a:ext cx="1920240" cy="1645920"/>
            </a:xfrm>
            <a:custGeom>
              <a:avLst/>
              <a:gdLst/>
              <a:ahLst/>
              <a:cxnLst/>
              <a:rect l="l" t="t" r="r" b="b"/>
              <a:pathLst>
                <a:path w="1920240" h="1645920">
                  <a:moveTo>
                    <a:pt x="0" y="0"/>
                  </a:moveTo>
                  <a:lnTo>
                    <a:pt x="1920240" y="0"/>
                  </a:lnTo>
                  <a:lnTo>
                    <a:pt x="1920240" y="1645920"/>
                  </a:lnTo>
                  <a:lnTo>
                    <a:pt x="0" y="1645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031" b="-103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60120" y="2537460"/>
            <a:ext cx="16459200" cy="1920240"/>
            <a:chOff x="0" y="0"/>
            <a:chExt cx="21945600" cy="25603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945600" cy="2560320"/>
            </a:xfrm>
            <a:custGeom>
              <a:avLst/>
              <a:gdLst/>
              <a:ahLst/>
              <a:cxnLst/>
              <a:rect l="l" t="t" r="r" b="b"/>
              <a:pathLst>
                <a:path w="21945600" h="2560320">
                  <a:moveTo>
                    <a:pt x="0" y="0"/>
                  </a:moveTo>
                  <a:lnTo>
                    <a:pt x="21945600" y="0"/>
                  </a:lnTo>
                  <a:lnTo>
                    <a:pt x="21945600" y="2560320"/>
                  </a:lnTo>
                  <a:lnTo>
                    <a:pt x="0" y="25603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17014" b="-11701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21945600" cy="25603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0800"/>
                </a:lnSpc>
              </a:pPr>
              <a:r>
                <a:rPr lang="en-US" sz="9000" b="1">
                  <a:solidFill>
                    <a:srgbClr val="0C2C33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What happens next?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60120" y="5184648"/>
            <a:ext cx="685800" cy="685800"/>
            <a:chOff x="0" y="0"/>
            <a:chExt cx="914400" cy="914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cubicBezTo>
                    <a:pt x="0" y="204724"/>
                    <a:pt x="204724" y="0"/>
                    <a:pt x="457200" y="0"/>
                  </a:cubicBezTo>
                  <a:cubicBezTo>
                    <a:pt x="709676" y="0"/>
                    <a:pt x="914400" y="204724"/>
                    <a:pt x="914400" y="457200"/>
                  </a:cubicBezTo>
                  <a:cubicBezTo>
                    <a:pt x="914400" y="709676"/>
                    <a:pt x="709676" y="914400"/>
                    <a:pt x="457200" y="914400"/>
                  </a:cubicBezTo>
                  <a:cubicBezTo>
                    <a:pt x="204724" y="914400"/>
                    <a:pt x="0" y="709676"/>
                    <a:pt x="0" y="457200"/>
                  </a:cubicBezTo>
                  <a:close/>
                </a:path>
              </a:pathLst>
            </a:custGeom>
            <a:solidFill>
              <a:srgbClr val="E1BA3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60120" y="5184648"/>
            <a:ext cx="685800" cy="685800"/>
            <a:chOff x="0" y="0"/>
            <a:chExt cx="914400" cy="914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r="-7830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914400" cy="9144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b="1">
                  <a:solidFill>
                    <a:srgbClr val="0C2C33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1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20240" y="5074920"/>
            <a:ext cx="6995160" cy="960120"/>
            <a:chOff x="0" y="0"/>
            <a:chExt cx="9326880" cy="128016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326880" cy="1280160"/>
            </a:xfrm>
            <a:custGeom>
              <a:avLst/>
              <a:gdLst/>
              <a:ahLst/>
              <a:cxnLst/>
              <a:rect l="l" t="t" r="r" b="b"/>
              <a:pathLst>
                <a:path w="9326880" h="1280160">
                  <a:moveTo>
                    <a:pt x="0" y="0"/>
                  </a:moveTo>
                  <a:lnTo>
                    <a:pt x="9326880" y="0"/>
                  </a:lnTo>
                  <a:lnTo>
                    <a:pt x="9326880" y="1280160"/>
                  </a:lnTo>
                  <a:lnTo>
                    <a:pt x="0" y="12801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91962" b="-9196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9326880" cy="12896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700"/>
                </a:lnSpc>
              </a:pPr>
              <a:r>
                <a:rPr lang="en-US" sz="2250" b="1">
                  <a:solidFill>
                    <a:srgbClr val="0C2C3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Someone sees your Instagram post.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806940" y="5184648"/>
            <a:ext cx="685800" cy="685800"/>
            <a:chOff x="0" y="0"/>
            <a:chExt cx="914400" cy="914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cubicBezTo>
                    <a:pt x="0" y="204724"/>
                    <a:pt x="204724" y="0"/>
                    <a:pt x="457200" y="0"/>
                  </a:cubicBezTo>
                  <a:cubicBezTo>
                    <a:pt x="709676" y="0"/>
                    <a:pt x="914400" y="204724"/>
                    <a:pt x="914400" y="457200"/>
                  </a:cubicBezTo>
                  <a:cubicBezTo>
                    <a:pt x="914400" y="709676"/>
                    <a:pt x="709676" y="914400"/>
                    <a:pt x="457200" y="914400"/>
                  </a:cubicBezTo>
                  <a:cubicBezTo>
                    <a:pt x="204724" y="914400"/>
                    <a:pt x="0" y="709676"/>
                    <a:pt x="0" y="457200"/>
                  </a:cubicBezTo>
                  <a:close/>
                </a:path>
              </a:pathLst>
            </a:custGeom>
            <a:solidFill>
              <a:srgbClr val="E1BA3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806940" y="5184648"/>
            <a:ext cx="685800" cy="685800"/>
            <a:chOff x="0" y="0"/>
            <a:chExt cx="914400" cy="914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r="-7830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914400" cy="9144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b="1">
                  <a:solidFill>
                    <a:srgbClr val="0C2C33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2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767060" y="5074920"/>
            <a:ext cx="6995160" cy="960120"/>
            <a:chOff x="0" y="0"/>
            <a:chExt cx="9326880" cy="128016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326880" cy="1280160"/>
            </a:xfrm>
            <a:custGeom>
              <a:avLst/>
              <a:gdLst/>
              <a:ahLst/>
              <a:cxnLst/>
              <a:rect l="l" t="t" r="r" b="b"/>
              <a:pathLst>
                <a:path w="9326880" h="1280160">
                  <a:moveTo>
                    <a:pt x="0" y="0"/>
                  </a:moveTo>
                  <a:lnTo>
                    <a:pt x="9326880" y="0"/>
                  </a:lnTo>
                  <a:lnTo>
                    <a:pt x="9326880" y="1280160"/>
                  </a:lnTo>
                  <a:lnTo>
                    <a:pt x="0" y="12801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91962" b="-9196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9525"/>
              <a:ext cx="9326880" cy="12896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700"/>
                </a:lnSpc>
              </a:pPr>
              <a:r>
                <a:rPr lang="en-US" sz="2250" b="1">
                  <a:solidFill>
                    <a:srgbClr val="0C2C3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Someone scans your QR code.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60120" y="6350508"/>
            <a:ext cx="685800" cy="685800"/>
            <a:chOff x="0" y="0"/>
            <a:chExt cx="914400" cy="914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cubicBezTo>
                    <a:pt x="0" y="204724"/>
                    <a:pt x="204724" y="0"/>
                    <a:pt x="457200" y="0"/>
                  </a:cubicBezTo>
                  <a:cubicBezTo>
                    <a:pt x="709676" y="0"/>
                    <a:pt x="914400" y="204724"/>
                    <a:pt x="914400" y="457200"/>
                  </a:cubicBezTo>
                  <a:cubicBezTo>
                    <a:pt x="914400" y="709676"/>
                    <a:pt x="709676" y="914400"/>
                    <a:pt x="457200" y="914400"/>
                  </a:cubicBezTo>
                  <a:cubicBezTo>
                    <a:pt x="204724" y="914400"/>
                    <a:pt x="0" y="709676"/>
                    <a:pt x="0" y="457200"/>
                  </a:cubicBezTo>
                  <a:close/>
                </a:path>
              </a:pathLst>
            </a:custGeom>
            <a:solidFill>
              <a:srgbClr val="E1BA3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60120" y="6350508"/>
            <a:ext cx="685800" cy="685800"/>
            <a:chOff x="0" y="0"/>
            <a:chExt cx="914400" cy="9144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r="-7830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0"/>
              <a:ext cx="914400" cy="9144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b="1">
                  <a:solidFill>
                    <a:srgbClr val="0C2C33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3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920240" y="6240780"/>
            <a:ext cx="6995160" cy="960120"/>
            <a:chOff x="0" y="0"/>
            <a:chExt cx="9326880" cy="128016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9326880" cy="1280160"/>
            </a:xfrm>
            <a:custGeom>
              <a:avLst/>
              <a:gdLst/>
              <a:ahLst/>
              <a:cxnLst/>
              <a:rect l="l" t="t" r="r" b="b"/>
              <a:pathLst>
                <a:path w="9326880" h="1280160">
                  <a:moveTo>
                    <a:pt x="0" y="0"/>
                  </a:moveTo>
                  <a:lnTo>
                    <a:pt x="9326880" y="0"/>
                  </a:lnTo>
                  <a:lnTo>
                    <a:pt x="9326880" y="1280160"/>
                  </a:lnTo>
                  <a:lnTo>
                    <a:pt x="0" y="12801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91962" b="-9196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9525"/>
              <a:ext cx="9326880" cy="12896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700"/>
                </a:lnSpc>
              </a:pPr>
              <a:r>
                <a:rPr lang="en-US" sz="2250" b="1">
                  <a:solidFill>
                    <a:srgbClr val="0C2C3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Someone gets referred to you.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9806940" y="6350508"/>
            <a:ext cx="685800" cy="685800"/>
            <a:chOff x="0" y="0"/>
            <a:chExt cx="914400" cy="9144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cubicBezTo>
                    <a:pt x="0" y="204724"/>
                    <a:pt x="204724" y="0"/>
                    <a:pt x="457200" y="0"/>
                  </a:cubicBezTo>
                  <a:cubicBezTo>
                    <a:pt x="709676" y="0"/>
                    <a:pt x="914400" y="204724"/>
                    <a:pt x="914400" y="457200"/>
                  </a:cubicBezTo>
                  <a:cubicBezTo>
                    <a:pt x="914400" y="709676"/>
                    <a:pt x="709676" y="914400"/>
                    <a:pt x="457200" y="914400"/>
                  </a:cubicBezTo>
                  <a:cubicBezTo>
                    <a:pt x="204724" y="914400"/>
                    <a:pt x="0" y="709676"/>
                    <a:pt x="0" y="457200"/>
                  </a:cubicBezTo>
                  <a:close/>
                </a:path>
              </a:pathLst>
            </a:custGeom>
            <a:solidFill>
              <a:srgbClr val="E1BA3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806940" y="6350508"/>
            <a:ext cx="685800" cy="685800"/>
            <a:chOff x="0" y="0"/>
            <a:chExt cx="914400" cy="914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r="-7830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0"/>
              <a:ext cx="914400" cy="9144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b="1">
                  <a:solidFill>
                    <a:srgbClr val="0C2C33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4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0767060" y="6240780"/>
            <a:ext cx="6995160" cy="960120"/>
            <a:chOff x="0" y="0"/>
            <a:chExt cx="9326880" cy="128016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9326880" cy="1280160"/>
            </a:xfrm>
            <a:custGeom>
              <a:avLst/>
              <a:gdLst/>
              <a:ahLst/>
              <a:cxnLst/>
              <a:rect l="l" t="t" r="r" b="b"/>
              <a:pathLst>
                <a:path w="9326880" h="1280160">
                  <a:moveTo>
                    <a:pt x="0" y="0"/>
                  </a:moveTo>
                  <a:lnTo>
                    <a:pt x="9326880" y="0"/>
                  </a:lnTo>
                  <a:lnTo>
                    <a:pt x="9326880" y="1280160"/>
                  </a:lnTo>
                  <a:lnTo>
                    <a:pt x="0" y="12801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91962" b="-9196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9525"/>
              <a:ext cx="9326880" cy="12896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700"/>
                </a:lnSpc>
              </a:pPr>
              <a:r>
                <a:rPr lang="en-US" sz="2250" b="1">
                  <a:solidFill>
                    <a:srgbClr val="0C2C3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Someone fills in your contact form.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960120" y="7516368"/>
            <a:ext cx="685800" cy="685800"/>
            <a:chOff x="0" y="0"/>
            <a:chExt cx="914400" cy="914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cubicBezTo>
                    <a:pt x="0" y="204724"/>
                    <a:pt x="204724" y="0"/>
                    <a:pt x="457200" y="0"/>
                  </a:cubicBezTo>
                  <a:cubicBezTo>
                    <a:pt x="709676" y="0"/>
                    <a:pt x="914400" y="204724"/>
                    <a:pt x="914400" y="457200"/>
                  </a:cubicBezTo>
                  <a:cubicBezTo>
                    <a:pt x="914400" y="709676"/>
                    <a:pt x="709676" y="914400"/>
                    <a:pt x="457200" y="914400"/>
                  </a:cubicBezTo>
                  <a:cubicBezTo>
                    <a:pt x="204724" y="914400"/>
                    <a:pt x="0" y="709676"/>
                    <a:pt x="0" y="457200"/>
                  </a:cubicBezTo>
                  <a:close/>
                </a:path>
              </a:pathLst>
            </a:custGeom>
            <a:solidFill>
              <a:srgbClr val="E1BA3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60120" y="7516368"/>
            <a:ext cx="685800" cy="685800"/>
            <a:chOff x="0" y="0"/>
            <a:chExt cx="914400" cy="9144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r="-7830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0"/>
              <a:ext cx="914400" cy="9144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b="1">
                  <a:solidFill>
                    <a:srgbClr val="0C2C33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5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920240" y="7406640"/>
            <a:ext cx="6995160" cy="960120"/>
            <a:chOff x="0" y="0"/>
            <a:chExt cx="9326880" cy="128016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9326880" cy="1280160"/>
            </a:xfrm>
            <a:custGeom>
              <a:avLst/>
              <a:gdLst/>
              <a:ahLst/>
              <a:cxnLst/>
              <a:rect l="l" t="t" r="r" b="b"/>
              <a:pathLst>
                <a:path w="9326880" h="1280160">
                  <a:moveTo>
                    <a:pt x="0" y="0"/>
                  </a:moveTo>
                  <a:lnTo>
                    <a:pt x="9326880" y="0"/>
                  </a:lnTo>
                  <a:lnTo>
                    <a:pt x="9326880" y="1280160"/>
                  </a:lnTo>
                  <a:lnTo>
                    <a:pt x="0" y="12801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91962" b="-9196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9525"/>
              <a:ext cx="9326880" cy="12896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700"/>
                </a:lnSpc>
              </a:pPr>
              <a:r>
                <a:rPr lang="en-US" sz="2250" b="1">
                  <a:solidFill>
                    <a:srgbClr val="0C2C3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Someone says not right now.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9806940" y="7516368"/>
            <a:ext cx="685800" cy="685800"/>
            <a:chOff x="0" y="0"/>
            <a:chExt cx="914400" cy="9144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cubicBezTo>
                    <a:pt x="0" y="204724"/>
                    <a:pt x="204724" y="0"/>
                    <a:pt x="457200" y="0"/>
                  </a:cubicBezTo>
                  <a:cubicBezTo>
                    <a:pt x="709676" y="0"/>
                    <a:pt x="914400" y="204724"/>
                    <a:pt x="914400" y="457200"/>
                  </a:cubicBezTo>
                  <a:cubicBezTo>
                    <a:pt x="914400" y="709676"/>
                    <a:pt x="709676" y="914400"/>
                    <a:pt x="457200" y="914400"/>
                  </a:cubicBezTo>
                  <a:cubicBezTo>
                    <a:pt x="204724" y="914400"/>
                    <a:pt x="0" y="709676"/>
                    <a:pt x="0" y="457200"/>
                  </a:cubicBezTo>
                  <a:close/>
                </a:path>
              </a:pathLst>
            </a:custGeom>
            <a:solidFill>
              <a:srgbClr val="E1BA3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9806940" y="7516368"/>
            <a:ext cx="685800" cy="685800"/>
            <a:chOff x="0" y="0"/>
            <a:chExt cx="914400" cy="9144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78303" r="-7830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0"/>
              <a:ext cx="914400" cy="9144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b="1">
                  <a:solidFill>
                    <a:srgbClr val="0C2C33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6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0767060" y="7406640"/>
            <a:ext cx="6995160" cy="960120"/>
            <a:chOff x="0" y="0"/>
            <a:chExt cx="9326880" cy="128016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9326880" cy="1280160"/>
            </a:xfrm>
            <a:custGeom>
              <a:avLst/>
              <a:gdLst/>
              <a:ahLst/>
              <a:cxnLst/>
              <a:rect l="l" t="t" r="r" b="b"/>
              <a:pathLst>
                <a:path w="9326880" h="1280160">
                  <a:moveTo>
                    <a:pt x="0" y="0"/>
                  </a:moveTo>
                  <a:lnTo>
                    <a:pt x="9326880" y="0"/>
                  </a:lnTo>
                  <a:lnTo>
                    <a:pt x="9326880" y="1280160"/>
                  </a:lnTo>
                  <a:lnTo>
                    <a:pt x="0" y="128016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91962" b="-9196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9525"/>
              <a:ext cx="9326880" cy="12896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700"/>
                </a:lnSpc>
              </a:pPr>
              <a:r>
                <a:rPr lang="en-US" sz="2250" b="1">
                  <a:solidFill>
                    <a:srgbClr val="0C2C3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Someone becomes a client.</a:t>
              </a:r>
            </a:p>
          </p:txBody>
        </p:sp>
      </p:grpSp>
      <p:sp>
        <p:nvSpPr>
          <p:cNvPr id="58" name="Freeform 58"/>
          <p:cNvSpPr/>
          <p:nvPr/>
        </p:nvSpPr>
        <p:spPr>
          <a:xfrm>
            <a:off x="496520" y="479510"/>
            <a:ext cx="2277941" cy="1829723"/>
          </a:xfrm>
          <a:custGeom>
            <a:avLst/>
            <a:gdLst/>
            <a:ahLst/>
            <a:cxnLst/>
            <a:rect l="l" t="t" r="r" b="b"/>
            <a:pathLst>
              <a:path w="2277941" h="1829723">
                <a:moveTo>
                  <a:pt x="0" y="0"/>
                </a:moveTo>
                <a:lnTo>
                  <a:pt x="2277941" y="0"/>
                </a:lnTo>
                <a:lnTo>
                  <a:pt x="2277941" y="1829724"/>
                </a:lnTo>
                <a:lnTo>
                  <a:pt x="0" y="18297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4496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313</Words>
  <Application>Microsoft Macintosh PowerPoint</Application>
  <PresentationFormat>Custom</PresentationFormat>
  <Paragraphs>74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Playfair Display Italics</vt:lpstr>
      <vt:lpstr>Arial</vt:lpstr>
      <vt:lpstr>Montserrat Italics</vt:lpstr>
      <vt:lpstr>Playfair Display Bold</vt:lpstr>
      <vt:lpstr>Playfair Display Bold Italics</vt:lpstr>
      <vt:lpstr>Playfair Display</vt:lpstr>
      <vt:lpstr>Calibri</vt:lpstr>
      <vt:lpstr>Montserrat Bold Italics</vt:lpstr>
      <vt:lpstr>Montserrat Bold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'What Happens Next?' Slides - Hello Friday Consulting</dc:title>
  <cp:lastModifiedBy>Allison Dore</cp:lastModifiedBy>
  <cp:revision>3</cp:revision>
  <dcterms:created xsi:type="dcterms:W3CDTF">2006-08-16T00:00:00Z</dcterms:created>
  <dcterms:modified xsi:type="dcterms:W3CDTF">2026-05-13T16:00:23Z</dcterms:modified>
  <dc:identifier>DAHJWZjE9v8</dc:identifier>
</cp:coreProperties>
</file>